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8" r:id="rId2"/>
    <p:sldId id="262" r:id="rId3"/>
    <p:sldId id="337" r:id="rId4"/>
    <p:sldId id="265" r:id="rId5"/>
    <p:sldId id="375" r:id="rId6"/>
    <p:sldId id="268" r:id="rId7"/>
    <p:sldId id="347" r:id="rId8"/>
    <p:sldId id="348" r:id="rId9"/>
    <p:sldId id="349" r:id="rId10"/>
    <p:sldId id="350" r:id="rId11"/>
    <p:sldId id="351" r:id="rId12"/>
    <p:sldId id="366" r:id="rId13"/>
    <p:sldId id="369" r:id="rId14"/>
    <p:sldId id="372" r:id="rId15"/>
    <p:sldId id="363" r:id="rId16"/>
    <p:sldId id="368" r:id="rId17"/>
    <p:sldId id="367" r:id="rId18"/>
    <p:sldId id="296" r:id="rId19"/>
    <p:sldId id="373" r:id="rId20"/>
    <p:sldId id="374" r:id="rId21"/>
    <p:sldId id="376" r:id="rId22"/>
    <p:sldId id="377" r:id="rId23"/>
    <p:sldId id="364" r:id="rId24"/>
    <p:sldId id="365" r:id="rId25"/>
    <p:sldId id="322" r:id="rId26"/>
    <p:sldId id="270" r:id="rId27"/>
    <p:sldId id="323" r:id="rId28"/>
    <p:sldId id="324" r:id="rId29"/>
    <p:sldId id="334" r:id="rId30"/>
    <p:sldId id="333" r:id="rId31"/>
    <p:sldId id="271" r:id="rId32"/>
    <p:sldId id="326" r:id="rId33"/>
    <p:sldId id="327" r:id="rId34"/>
    <p:sldId id="329" r:id="rId35"/>
    <p:sldId id="331" r:id="rId36"/>
    <p:sldId id="335" r:id="rId37"/>
    <p:sldId id="336" r:id="rId38"/>
    <p:sldId id="328" r:id="rId39"/>
    <p:sldId id="332" r:id="rId4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/>
        <a:cs typeface="Microsoft YaHei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/>
        <a:cs typeface="Microsoft YaHei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/>
        <a:cs typeface="Microsoft YaHei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/>
        <a:cs typeface="Microsoft YaHei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/>
        <a:cs typeface="Microsoft YaHei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/>
        <a:cs typeface="Microsoft YaHei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/>
        <a:cs typeface="Microsoft YaHei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/>
        <a:cs typeface="Microsoft YaHei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/>
        <a:cs typeface="Microsoft YaHe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2672" autoAdjust="0"/>
    <p:restoredTop sz="94660"/>
  </p:normalViewPr>
  <p:slideViewPr>
    <p:cSldViewPr>
      <p:cViewPr>
        <p:scale>
          <a:sx n="66" d="100"/>
          <a:sy n="66" d="100"/>
        </p:scale>
        <p:origin x="-3680" y="-2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807D3E-1654-4323-9F2C-1CED270440AC}" type="datetimeFigureOut">
              <a:rPr lang="de-DE"/>
              <a:pPr>
                <a:defRPr/>
              </a:pPr>
              <a:t>18.04.16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DC8B6E-8E3D-43B3-A749-17AF4B74BC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837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66750" algn="l"/>
                <a:tab pos="1335088" algn="l"/>
                <a:tab pos="2003425" algn="l"/>
                <a:tab pos="2671763" algn="l"/>
              </a:tabLst>
            </a:pPr>
            <a:fld id="{CEC4A57D-9205-4000-8440-3FDC4A08769F}" type="slidenum">
              <a:rPr lang="de-DE" smtClean="0">
                <a:solidFill>
                  <a:srgbClr val="000000"/>
                </a:solidFill>
                <a:latin typeface="Times New Roman" pitchFamily="18" charset="0"/>
                <a:ea typeface="Microsoft YaHei"/>
                <a:cs typeface="Microsoft YaHei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66750" algn="l"/>
                  <a:tab pos="1335088" algn="l"/>
                  <a:tab pos="2003425" algn="l"/>
                  <a:tab pos="2671763" algn="l"/>
                </a:tabLst>
              </a:pPr>
              <a:t>1</a:t>
            </a:fld>
            <a:endParaRPr lang="de-DE" smtClean="0">
              <a:solidFill>
                <a:srgbClr val="000000"/>
              </a:solidFill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B2B2E51E-B499-413D-99E0-4FB69FF9BFBB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15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B96BA878-E4A3-4370-8CE5-EC06ABC22CDA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16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DCF15C03-6377-4996-B7A6-A28223727151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17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ABB4A4EC-A4A5-4D2E-BA4B-76DF89438641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19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38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E7DD9657-C0CC-4768-B9AC-04E8BA8C5BAF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20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40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E93C69AC-ECB3-43C4-AAD6-20B6C6DA7ED8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23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0B98980A-D2DE-47FD-8D47-902656637A4C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24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CH" smtClean="0"/>
          </a:p>
        </p:txBody>
      </p:sp>
      <p:sp>
        <p:nvSpPr>
          <p:cNvPr id="870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CH" smtClean="0"/>
          </a:p>
        </p:txBody>
      </p:sp>
      <p:sp>
        <p:nvSpPr>
          <p:cNvPr id="9318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D0E947D2-2337-4EAA-87B0-F7E16D5ED147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7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A76159C5-8C58-4E98-8E02-6C43CC098671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8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3CADCC64-37BA-4805-84BC-FC80DADC7BD3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9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53E62B55-B719-4645-B916-8189C34E31EC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10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052C6AF8-4C2B-4205-9933-A52AA2A4B41E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11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832807CA-DAE7-4504-A706-10AB60FE1CEE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12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B46140DC-2F41-4239-81FE-E8388DC998BF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13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7" tIns="45860" rIns="91387" bIns="45860" anchor="b"/>
          <a:lstStyle/>
          <a:p>
            <a:pPr algn="r" defTabSz="414338" hangingPunct="0">
              <a:buSzPct val="100000"/>
              <a:tabLst>
                <a:tab pos="668338" algn="l"/>
                <a:tab pos="1336675" algn="l"/>
                <a:tab pos="2005013" algn="l"/>
                <a:tab pos="2673350" algn="l"/>
              </a:tabLst>
            </a:pPr>
            <a:fld id="{7F5F15DD-03FA-4F42-B44A-138AC2B768F5}" type="slidenum">
              <a:rPr lang="de-DE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defTabSz="414338" hangingPunct="0">
                <a:buSzPct val="100000"/>
                <a:tabLst>
                  <a:tab pos="668338" algn="l"/>
                  <a:tab pos="1336675" algn="l"/>
                  <a:tab pos="2005013" algn="l"/>
                  <a:tab pos="2673350" algn="l"/>
                </a:tabLst>
              </a:pPr>
              <a:t>14</a:t>
            </a:fld>
            <a:endParaRPr lang="de-DE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36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105400" cy="4114800"/>
          </a:xfrm>
          <a:noFill/>
        </p:spPr>
        <p:txBody>
          <a:bodyPr wrap="none" lIns="91387" tIns="45860" rIns="91387" bIns="45860" numCol="1" anchor="ctr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5" y="1600212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de-CH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70336A4-9E81-482D-98B7-AE79307A43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5" y="1600212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de-CH" noProof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06AA508-7160-47B0-8AE4-AF50EA48B6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55875" y="6245225"/>
            <a:ext cx="3463925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CH"/>
              <a:t>AL-ShahrabaniProf. D. Lardinois</a:t>
            </a:r>
          </a:p>
          <a:p>
            <a:pPr>
              <a:defRPr/>
            </a:pPr>
            <a:r>
              <a:rPr lang="de-CH"/>
              <a:t>Natel: 0792866873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611188"/>
            <a:ext cx="8305800" cy="9890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58775" y="1885950"/>
            <a:ext cx="4076700" cy="398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87875" y="1885950"/>
            <a:ext cx="4076700" cy="398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57263" y="6096000"/>
            <a:ext cx="2035175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F733AB-C794-4043-AE9F-4367B43D076E}" type="datetime1">
              <a:rPr lang="en-US"/>
              <a:pPr>
                <a:defRPr/>
              </a:pPr>
              <a:t>18.04.16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76463" y="6096000"/>
            <a:ext cx="4376737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Fallvorstellung 10.8.09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34963" y="6096000"/>
            <a:ext cx="2035175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1D7680-886B-4F65-B34D-2304F69DDAF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555875" y="6245225"/>
            <a:ext cx="3463925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CH"/>
              <a:t>AL-ShahrabaniProf. D. Lardinois</a:t>
            </a:r>
          </a:p>
          <a:p>
            <a:pPr>
              <a:defRPr/>
            </a:pPr>
            <a:r>
              <a:rPr lang="de-CH"/>
              <a:t>Natel: 0792866873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58775" y="611188"/>
            <a:ext cx="8305800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57263" y="6096000"/>
            <a:ext cx="2035175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74614-EA6B-413C-9D5C-3DD58F447C94}" type="datetime1">
              <a:rPr lang="en-US"/>
              <a:pPr>
                <a:defRPr/>
              </a:pPr>
              <a:t>18.04.16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76463" y="6096000"/>
            <a:ext cx="4376737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Herz-/Thoraxchirurgie KBS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334963" y="6096000"/>
            <a:ext cx="2035175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B8D215-C526-478A-8181-64816F9B48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"/>
          <p:cNvSpPr>
            <a:spLocks noChangeShapeType="1"/>
          </p:cNvSpPr>
          <p:nvPr/>
        </p:nvSpPr>
        <p:spPr bwMode="auto">
          <a:xfrm>
            <a:off x="468313" y="6346825"/>
            <a:ext cx="8207375" cy="1588"/>
          </a:xfrm>
          <a:prstGeom prst="line">
            <a:avLst/>
          </a:prstGeom>
          <a:noFill/>
          <a:ln w="15840" cap="sq">
            <a:solidFill>
              <a:srgbClr val="006AB3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 sz="2000">
              <a:solidFill>
                <a:srgbClr val="FFFFFF"/>
              </a:solidFill>
              <a:latin typeface="Arial Narrow" pitchFamily="32" charset="0"/>
              <a:ea typeface="+mn-ea"/>
              <a:cs typeface="+mn-cs"/>
            </a:endParaRPr>
          </a:p>
        </p:txBody>
      </p:sp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38150" y="58738"/>
            <a:ext cx="8580438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5" r:id="rId17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Microsoft YaHei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  <a:cs typeface="Microsoft YaHei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  <a:cs typeface="Microsoft YaHei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  <a:cs typeface="Microsoft YaHei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  <a:cs typeface="Microsoft YaHei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Microsoft YaHei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Microsoft YaHei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Microsoft YaHei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Microsoft YaHei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Microsoft YaHei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9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6" Type="http://schemas.openxmlformats.org/officeDocument/2006/relationships/oleObject" Target="../embeddings/oleObject3.bin"/><Relationship Id="rId7" Type="http://schemas.openxmlformats.org/officeDocument/2006/relationships/image" Target="../media/image41.pn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" Type="http://schemas.openxmlformats.org/officeDocument/2006/relationships/vmlDrawing" Target="../drawings/vmlDrawing3.vml"/><Relationship Id="rId2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899592" y="1988840"/>
            <a:ext cx="7345362" cy="190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4400" b="1" dirty="0" smtClean="0">
                <a:solidFill>
                  <a:srgbClr val="000000"/>
                </a:solidFill>
                <a:latin typeface="+mj-lt"/>
              </a:rPr>
              <a:t>Chirurgie des SCLC von Lungenmetastasen</a:t>
            </a:r>
          </a:p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4400" b="1" baseline="500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2"/>
          <p:cNvSpPr txBox="1">
            <a:spLocks noChangeArrowheads="1"/>
          </p:cNvSpPr>
          <p:nvPr/>
        </p:nvSpPr>
        <p:spPr bwMode="auto">
          <a:xfrm>
            <a:off x="879475" y="347663"/>
            <a:ext cx="8229600" cy="63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Therapie des SCLC Stadium IIB/III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063625"/>
            <a:ext cx="6119812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806450" y="404813"/>
            <a:ext cx="8229600" cy="63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Therapie des SCLC, Stadium IV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185863"/>
            <a:ext cx="683895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2"/>
          <p:cNvSpPr txBox="1">
            <a:spLocks noChangeArrowheads="1"/>
          </p:cNvSpPr>
          <p:nvPr/>
        </p:nvSpPr>
        <p:spPr bwMode="auto">
          <a:xfrm>
            <a:off x="900113" y="274638"/>
            <a:ext cx="8229600" cy="63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Lungenmetastasen Chirurgie</a:t>
            </a:r>
          </a:p>
        </p:txBody>
      </p:sp>
      <p:pic>
        <p:nvPicPr>
          <p:cNvPr id="686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25" y="1557338"/>
            <a:ext cx="5873750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Text Box 2"/>
          <p:cNvSpPr txBox="1">
            <a:spLocks noChangeArrowheads="1"/>
          </p:cNvSpPr>
          <p:nvPr/>
        </p:nvSpPr>
        <p:spPr bwMode="auto">
          <a:xfrm>
            <a:off x="900113" y="419100"/>
            <a:ext cx="82296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Geschichte der Thoraxchirurgie</a:t>
            </a:r>
          </a:p>
        </p:txBody>
      </p:sp>
      <p:pic>
        <p:nvPicPr>
          <p:cNvPr id="1290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0338" y="1698625"/>
            <a:ext cx="63150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Lungenmetastasen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8496300" cy="5545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marL="0" indent="0" algn="ctr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sz="3600" dirty="0" smtClean="0">
                <a:solidFill>
                  <a:schemeClr val="tx1"/>
                </a:solidFill>
                <a:latin typeface="+mj-lt"/>
              </a:rPr>
              <a:t>Resektion meist möglich</a:t>
            </a:r>
          </a:p>
          <a:p>
            <a:pPr marL="0" indent="0" algn="ctr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 sz="3600" dirty="0" smtClean="0">
              <a:solidFill>
                <a:schemeClr val="tx1"/>
              </a:solidFill>
              <a:latin typeface="+mj-lt"/>
            </a:endParaRP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VATS</a:t>
            </a: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Offen / Thorakotomie</a:t>
            </a: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endParaRPr lang="de-DE" sz="3200" dirty="0" smtClean="0">
              <a:solidFill>
                <a:schemeClr val="tx1"/>
              </a:solidFill>
            </a:endParaRP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Laser</a:t>
            </a: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Strom</a:t>
            </a: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Stapler</a:t>
            </a:r>
          </a:p>
        </p:txBody>
      </p:sp>
      <p:pic>
        <p:nvPicPr>
          <p:cNvPr id="1351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811338"/>
            <a:ext cx="43926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7200" y="1600200"/>
            <a:ext cx="8231188" cy="452755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mtClean="0"/>
              <a:t>Rundherd linkes Oberfeld</a:t>
            </a:r>
          </a:p>
        </p:txBody>
      </p:sp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0" y="1260475"/>
            <a:ext cx="4956175" cy="3959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2"/>
          <p:cNvSpPr txBox="1">
            <a:spLocks noChangeArrowheads="1"/>
          </p:cNvSpPr>
          <p:nvPr/>
        </p:nvSpPr>
        <p:spPr bwMode="auto">
          <a:xfrm>
            <a:off x="755650" y="274638"/>
            <a:ext cx="8507413" cy="63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Lungenmetastasen Chirurgie</a:t>
            </a:r>
            <a:endParaRPr lang="de-DE" sz="28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250825" y="1412875"/>
            <a:ext cx="8435975" cy="5040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Wer metastasiert häufig in die Lunge: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CRC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Hodentumore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Nierenzellkarzinom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Magenkarziome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Mammakarzinome</a:t>
            </a: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Wer metastasiert selten: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Ovarialkarzinome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Schilddrüsenkarzinome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Prostatakarzinome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24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/>
          <p:cNvSpPr txBox="1">
            <a:spLocks noChangeArrowheads="1"/>
          </p:cNvSpPr>
          <p:nvPr/>
        </p:nvSpPr>
        <p:spPr bwMode="auto">
          <a:xfrm>
            <a:off x="817563" y="274638"/>
            <a:ext cx="8507412" cy="63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Lungenmetastasen Chirurgie</a:t>
            </a:r>
            <a:endParaRPr lang="de-DE" sz="28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250825" y="1125538"/>
            <a:ext cx="8642350" cy="5183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Technisch oft und viel möglich</a:t>
            </a: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Tumor sollte kontrolliert sein (R0 oder R0 durch OP möglich)</a:t>
            </a: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Wenn nur 1-2 Metastasen peripher -&gt; VATS (minimal-invasiv)</a:t>
            </a: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24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Beim Kolorektalen Karzinom, Hodentumor, Sarkom, etc.  etabliert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Immer im onkologischen Konzept</a:t>
            </a: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Adjuvante Chemotherapie erwägen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neoadjuvant selten sinnvoll</a:t>
            </a: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Präoperative histologische Sicherung möglich, 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durch OP Histologische Sicherung und Therapie in einem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>
            <a:spLocks noGrp="1"/>
          </p:cNvSpPr>
          <p:nvPr>
            <p:ph type="title"/>
          </p:nvPr>
        </p:nvSpPr>
        <p:spPr bwMode="auto">
          <a:xfrm>
            <a:off x="323850" y="1196975"/>
            <a:ext cx="8305800" cy="7635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b="1" smtClean="0"/>
              <a:t>Metastasektomie </a:t>
            </a: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636838"/>
            <a:ext cx="5265738" cy="3468687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Lungenmetastasen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457200" y="981075"/>
            <a:ext cx="8229600" cy="4824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marL="0" indent="0" algn="ctr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sz="3600" dirty="0" smtClean="0">
                <a:solidFill>
                  <a:schemeClr val="tx1"/>
                </a:solidFill>
                <a:latin typeface="+mj-lt"/>
              </a:rPr>
              <a:t>Resektion meist möglich</a:t>
            </a:r>
          </a:p>
          <a:p>
            <a:pPr marL="0" indent="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 sz="3200" dirty="0" smtClean="0">
              <a:solidFill>
                <a:schemeClr val="tx1"/>
              </a:solidFill>
            </a:endParaRP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Laser</a:t>
            </a:r>
          </a:p>
        </p:txBody>
      </p:sp>
      <p:pic>
        <p:nvPicPr>
          <p:cNvPr id="1372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405188"/>
            <a:ext cx="338455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50" y="2568575"/>
            <a:ext cx="49784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12875"/>
            <a:ext cx="776287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323850" y="2060575"/>
            <a:ext cx="7921625" cy="15843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Lungenmetastasen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457200" y="1125538"/>
            <a:ext cx="8229600" cy="4824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marL="0" indent="0" algn="ctr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sz="3600" dirty="0" smtClean="0">
                <a:solidFill>
                  <a:schemeClr val="tx1"/>
                </a:solidFill>
                <a:latin typeface="+mj-lt"/>
              </a:rPr>
              <a:t>Resektion meist möglich</a:t>
            </a:r>
          </a:p>
          <a:p>
            <a:pPr marL="0" indent="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 sz="3200" dirty="0" smtClean="0">
              <a:solidFill>
                <a:schemeClr val="tx1"/>
              </a:solidFill>
            </a:endParaRP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de-DE" sz="3200" dirty="0" smtClean="0">
                <a:solidFill>
                  <a:schemeClr val="tx1"/>
                </a:solidFill>
              </a:rPr>
              <a:t>Stapler</a:t>
            </a:r>
          </a:p>
        </p:txBody>
      </p:sp>
      <p:pic>
        <p:nvPicPr>
          <p:cNvPr id="1392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998663"/>
            <a:ext cx="41052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224213"/>
            <a:ext cx="4446588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831717"/>
            <a:ext cx="6768752" cy="50863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64088" y="5949280"/>
            <a:ext cx="351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Rehders</a:t>
            </a:r>
            <a:r>
              <a:rPr lang="de-DE" b="1" dirty="0" smtClean="0"/>
              <a:t> et al , </a:t>
            </a:r>
            <a:r>
              <a:rPr lang="de-DE" b="1" dirty="0" err="1" smtClean="0"/>
              <a:t>Arch</a:t>
            </a:r>
            <a:r>
              <a:rPr lang="de-DE" b="1" dirty="0" smtClean="0"/>
              <a:t> </a:t>
            </a:r>
            <a:r>
              <a:rPr lang="de-DE" b="1" dirty="0" err="1" smtClean="0"/>
              <a:t>Surg</a:t>
            </a:r>
            <a:r>
              <a:rPr lang="de-DE" b="1" dirty="0" smtClean="0"/>
              <a:t> 2007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41540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11300"/>
            <a:ext cx="8978900" cy="3835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64088" y="5949280"/>
            <a:ext cx="351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Rehders</a:t>
            </a:r>
            <a:r>
              <a:rPr lang="de-DE" b="1" dirty="0" smtClean="0"/>
              <a:t> et al , </a:t>
            </a:r>
            <a:r>
              <a:rPr lang="de-DE" b="1" dirty="0" err="1" smtClean="0"/>
              <a:t>Arch</a:t>
            </a:r>
            <a:r>
              <a:rPr lang="de-DE" b="1" dirty="0" smtClean="0"/>
              <a:t> </a:t>
            </a:r>
            <a:r>
              <a:rPr lang="de-DE" b="1" dirty="0" err="1" smtClean="0"/>
              <a:t>Surg</a:t>
            </a:r>
            <a:r>
              <a:rPr lang="de-DE" b="1" dirty="0" smtClean="0"/>
              <a:t> 2007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283799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2"/>
          <p:cNvSpPr txBox="1">
            <a:spLocks noChangeArrowheads="1"/>
          </p:cNvSpPr>
          <p:nvPr/>
        </p:nvSpPr>
        <p:spPr bwMode="auto">
          <a:xfrm>
            <a:off x="879475" y="274638"/>
            <a:ext cx="8229600" cy="63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Maligner Peuraerguss</a:t>
            </a:r>
          </a:p>
        </p:txBody>
      </p:sp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457200" y="1412875"/>
            <a:ext cx="822960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Exsudat</a:t>
            </a: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Maligne Zellen nur in 50% der Fälle nachweisbar</a:t>
            </a:r>
          </a:p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Behandlungsoptionen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Pleurektomie (PD bei Mesotheliom)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Thorakoskopische Pleurodese mit Talkum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Pleurodese über Thoraxdrainage (chemische Pleurodese)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Subkutangetunnelter Katheter</a:t>
            </a:r>
          </a:p>
          <a:p>
            <a:pPr marL="5556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28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2"/>
          <p:cNvSpPr txBox="1">
            <a:spLocks noChangeArrowheads="1"/>
          </p:cNvSpPr>
          <p:nvPr/>
        </p:nvSpPr>
        <p:spPr bwMode="auto">
          <a:xfrm>
            <a:off x="744538" y="44450"/>
            <a:ext cx="8507412" cy="633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Maligner Peuraerguss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subkutan getunnelter Katheter</a:t>
            </a:r>
          </a:p>
        </p:txBody>
      </p:sp>
      <p:sp>
        <p:nvSpPr>
          <p:cNvPr id="79874" name="Text Box 3"/>
          <p:cNvSpPr txBox="1">
            <a:spLocks noChangeArrowheads="1"/>
          </p:cNvSpPr>
          <p:nvPr/>
        </p:nvSpPr>
        <p:spPr bwMode="auto">
          <a:xfrm>
            <a:off x="457200" y="1125538"/>
            <a:ext cx="8507413" cy="489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1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2 Firmen in D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Ewimed (Carefusion)</a:t>
            </a:r>
          </a:p>
          <a:p>
            <a:pPr marL="741363" lvl="2" indent="-34131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Pfm medical</a:t>
            </a:r>
          </a:p>
          <a:p>
            <a:pPr marL="55563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24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476500"/>
            <a:ext cx="5761038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844675"/>
            <a:ext cx="311626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2684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b="1" smtClean="0"/>
              <a:t>Lungenoperationen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24175"/>
            <a:ext cx="8229600" cy="32019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de-DE" b="1" smtClean="0"/>
              <a:t>1. Zugang</a:t>
            </a:r>
          </a:p>
          <a:p>
            <a:pPr lvl="1"/>
            <a:r>
              <a:rPr lang="de-DE" b="1" smtClean="0"/>
              <a:t>2. Resektionsausmaß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268413"/>
            <a:ext cx="8305800" cy="8366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b="1" smtClean="0"/>
              <a:t>Thorakotomie</a:t>
            </a:r>
            <a:br>
              <a:rPr lang="de-CH" b="1" smtClean="0"/>
            </a:br>
            <a:r>
              <a:rPr lang="de-CH" b="1" smtClean="0"/>
              <a:t/>
            </a:r>
            <a:br>
              <a:rPr lang="de-CH" b="1" smtClean="0"/>
            </a:br>
            <a:r>
              <a:rPr lang="de-CH" b="1" smtClean="0"/>
              <a:t> 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2505075"/>
            <a:ext cx="8229600" cy="4352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</a:pPr>
            <a:r>
              <a:rPr lang="de-DE" smtClean="0"/>
              <a:t>Anterolaterale Thorakotomie</a:t>
            </a:r>
          </a:p>
          <a:p>
            <a:pPr>
              <a:buFont typeface="Wingdings" pitchFamily="2" charset="2"/>
              <a:buChar char="Ø"/>
            </a:pPr>
            <a:r>
              <a:rPr lang="de-DE" smtClean="0"/>
              <a:t>Posterolaterale Thorakotomie</a:t>
            </a:r>
          </a:p>
          <a:p>
            <a:pPr>
              <a:buFont typeface="Wingdings" pitchFamily="2" charset="2"/>
              <a:buChar char="Ø"/>
            </a:pPr>
            <a:r>
              <a:rPr lang="de-DE" smtClean="0"/>
              <a:t>Sternotomie</a:t>
            </a:r>
          </a:p>
          <a:p>
            <a:pPr>
              <a:buFont typeface="Wingdings" pitchFamily="2" charset="2"/>
              <a:buChar char="Ø"/>
            </a:pPr>
            <a:r>
              <a:rPr lang="de-DE" smtClean="0"/>
              <a:t>Video-assisted thoracic surgery (VATS) </a:t>
            </a:r>
          </a:p>
          <a:p>
            <a:pPr>
              <a:buFont typeface="Wingdings" pitchFamily="2" charset="2"/>
              <a:buChar char="Ø"/>
            </a:pPr>
            <a:endParaRPr lang="de-CH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68313" y="1125538"/>
            <a:ext cx="82073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>
                <a:latin typeface="+mn-lt"/>
                <a:ea typeface="+mn-ea"/>
                <a:cs typeface="+mn-cs"/>
              </a:rPr>
              <a:t>Anterolaterale Thorakotomie</a:t>
            </a:r>
            <a:r>
              <a:rPr lang="de-CH" sz="2800" b="1" dirty="0">
                <a:latin typeface="+mn-lt"/>
                <a:ea typeface="+mn-ea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000" b="1" dirty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000" b="1" dirty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000" b="1" dirty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CH" sz="2000" b="1" dirty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2000" b="1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       Halbseitenlage</a:t>
            </a:r>
          </a:p>
        </p:txBody>
      </p:sp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5025" y="1665288"/>
            <a:ext cx="31670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6"/>
          <p:cNvSpPr>
            <a:spLocks noChangeArrowheads="1"/>
          </p:cNvSpPr>
          <p:nvPr/>
        </p:nvSpPr>
        <p:spPr bwMode="auto">
          <a:xfrm>
            <a:off x="0" y="5445125"/>
            <a:ext cx="8964613" cy="1223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8397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025" y="4149725"/>
            <a:ext cx="3144838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4149725"/>
            <a:ext cx="3144838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6" name="Rectangle 2"/>
          <p:cNvSpPr>
            <a:spLocks noChangeArrowheads="1"/>
          </p:cNvSpPr>
          <p:nvPr/>
        </p:nvSpPr>
        <p:spPr bwMode="auto">
          <a:xfrm>
            <a:off x="273050" y="1620838"/>
            <a:ext cx="8351838" cy="468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ct val="60000"/>
              </a:spcBef>
              <a:tabLst>
                <a:tab pos="955675" algn="l"/>
                <a:tab pos="3624263" algn="l"/>
              </a:tabLst>
            </a:pPr>
            <a:endParaRPr lang="de-CH" b="1">
              <a:solidFill>
                <a:srgbClr val="FFFFFF"/>
              </a:solidFill>
              <a:latin typeface="Frutiger"/>
            </a:endParaRPr>
          </a:p>
          <a:p>
            <a:pPr marL="342900" indent="-342900">
              <a:spcBef>
                <a:spcPct val="60000"/>
              </a:spcBef>
              <a:tabLst>
                <a:tab pos="955675" algn="l"/>
                <a:tab pos="3624263" algn="l"/>
              </a:tabLst>
            </a:pPr>
            <a:endParaRPr lang="de-CH" b="1">
              <a:solidFill>
                <a:srgbClr val="FFFFFF"/>
              </a:solidFill>
              <a:latin typeface="Frutiger"/>
            </a:endParaRPr>
          </a:p>
        </p:txBody>
      </p:sp>
      <p:sp>
        <p:nvSpPr>
          <p:cNvPr id="48137" name="Rectangle 3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solidFill>
                  <a:srgbClr val="FFCC00"/>
                </a:solidFill>
              </a:rPr>
              <a:t/>
            </a:r>
            <a:br>
              <a:rPr lang="en-US" sz="3600" smtClean="0">
                <a:solidFill>
                  <a:srgbClr val="FFCC00"/>
                </a:solidFill>
              </a:rPr>
            </a:br>
            <a:endParaRPr lang="de-DE" smtClean="0">
              <a:solidFill>
                <a:srgbClr val="FFCC00"/>
              </a:solidFill>
            </a:endParaRPr>
          </a:p>
        </p:txBody>
      </p:sp>
      <p:sp>
        <p:nvSpPr>
          <p:cNvPr id="48138" name="Text Box 4"/>
          <p:cNvSpPr txBox="1">
            <a:spLocks noChangeArrowheads="1"/>
          </p:cNvSpPr>
          <p:nvPr/>
        </p:nvSpPr>
        <p:spPr bwMode="auto">
          <a:xfrm>
            <a:off x="827088" y="14843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>
                <a:latin typeface="Calibri" pitchFamily="34" charset="0"/>
              </a:rPr>
              <a:t>            Anterolaterale Thorakotomie</a:t>
            </a:r>
            <a:endParaRPr lang="en-US" sz="2800" b="1">
              <a:latin typeface="Calibri" pitchFamily="34" charset="0"/>
            </a:endParaRPr>
          </a:p>
        </p:txBody>
      </p:sp>
      <p:pic>
        <p:nvPicPr>
          <p:cNvPr id="48139" name="Picture 5" descr="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052513"/>
            <a:ext cx="3113087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135" name="Object 7"/>
          <p:cNvGraphicFramePr>
            <a:graphicFrameLocks noChangeAspect="1"/>
          </p:cNvGraphicFramePr>
          <p:nvPr/>
        </p:nvGraphicFramePr>
        <p:xfrm>
          <a:off x="3492500" y="2924175"/>
          <a:ext cx="5214938" cy="309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1" name="Photo Editor-Foto" r:id="rId5" imgW="16876190" imgH="11247619" progId="">
                  <p:embed/>
                </p:oleObj>
              </mc:Choice>
              <mc:Fallback>
                <p:oleObj name="Photo Editor-Foto" r:id="rId5" imgW="16876190" imgH="11247619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924175"/>
                        <a:ext cx="5214938" cy="309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9" name="Object 7"/>
          <p:cNvGraphicFramePr>
            <a:graphicFrameLocks noGrp="1" noChangeAspect="1"/>
          </p:cNvGraphicFramePr>
          <p:nvPr>
            <p:ph/>
          </p:nvPr>
        </p:nvGraphicFramePr>
        <p:xfrm>
          <a:off x="4067175" y="3429000"/>
          <a:ext cx="4826000" cy="286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5" name="Photo Editor-Foto" r:id="rId3" imgW="16876190" imgH="11247619" progId="">
                  <p:embed/>
                </p:oleObj>
              </mc:Choice>
              <mc:Fallback>
                <p:oleObj name="Photo Editor-Foto" r:id="rId3" imgW="16876190" imgH="11247619" progId="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429000"/>
                        <a:ext cx="4826000" cy="286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60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133600"/>
            <a:ext cx="41052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Rechteck 1"/>
          <p:cNvSpPr>
            <a:spLocks noChangeArrowheads="1"/>
          </p:cNvSpPr>
          <p:nvPr/>
        </p:nvSpPr>
        <p:spPr bwMode="auto">
          <a:xfrm>
            <a:off x="1763713" y="1052513"/>
            <a:ext cx="612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CH" sz="2800" b="1">
                <a:latin typeface="Calibri" pitchFamily="34" charset="0"/>
              </a:rPr>
              <a:t>Anterolaterale Thorakotomie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 bwMode="auto">
          <a:xfrm>
            <a:off x="358775" y="981075"/>
            <a:ext cx="6950075" cy="619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smtClean="0"/>
              <a:t>    Anästhesie</a:t>
            </a:r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 bwMode="auto">
          <a:xfrm>
            <a:off x="179388" y="3429000"/>
            <a:ext cx="6096000" cy="213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2400" kern="0" dirty="0" err="1" smtClean="0">
                <a:solidFill>
                  <a:srgbClr val="000000"/>
                </a:solidFill>
                <a:latin typeface="Arial"/>
              </a:rPr>
              <a:t>Doppellumentubus</a:t>
            </a:r>
            <a:endParaRPr lang="de-DE" sz="2400" kern="0" dirty="0" smtClean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de-DE" sz="2400" kern="0" dirty="0" err="1" smtClean="0">
                <a:solidFill>
                  <a:srgbClr val="000000"/>
                </a:solidFill>
                <a:latin typeface="Arial"/>
              </a:rPr>
              <a:t>Tiva</a:t>
            </a:r>
            <a:r>
              <a:rPr lang="de-DE" sz="2400" kern="0" dirty="0" smtClean="0">
                <a:solidFill>
                  <a:srgbClr val="000000"/>
                </a:solidFill>
                <a:latin typeface="Arial"/>
              </a:rPr>
              <a:t>-Allgemeinanästhesie</a:t>
            </a:r>
          </a:p>
          <a:p>
            <a:pPr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Arial"/>
              </a:rPr>
              <a:t>Thorakale </a:t>
            </a:r>
            <a:r>
              <a:rPr lang="de-DE" sz="2400" kern="0" dirty="0" err="1" smtClean="0">
                <a:solidFill>
                  <a:srgbClr val="000000"/>
                </a:solidFill>
                <a:latin typeface="Arial"/>
              </a:rPr>
              <a:t>Periduralanästhesie</a:t>
            </a:r>
            <a:endParaRPr lang="de-DE" sz="2400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03" name="Picture 13" descr="D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704975"/>
            <a:ext cx="32734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 descr="AntlatTHKTschich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531938"/>
            <a:ext cx="4927600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1" name="Rectangle 5"/>
          <p:cNvSpPr>
            <a:spLocks noChangeArrowheads="1"/>
          </p:cNvSpPr>
          <p:nvPr/>
        </p:nvSpPr>
        <p:spPr bwMode="auto">
          <a:xfrm>
            <a:off x="328613" y="765175"/>
            <a:ext cx="77724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8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rPr>
              <a:t>Anterolaterale Thorakotomie</a:t>
            </a:r>
            <a:endParaRPr lang="de-DE" sz="2800" dirty="0">
              <a:latin typeface="+mn-lt"/>
              <a:ea typeface="+mn-ea"/>
              <a:cs typeface="+mn-cs"/>
            </a:endParaRPr>
          </a:p>
        </p:txBody>
      </p:sp>
      <p:cxnSp>
        <p:nvCxnSpPr>
          <p:cNvPr id="90115" name="Gerade Verbindung 19"/>
          <p:cNvCxnSpPr>
            <a:cxnSpLocks noChangeShapeType="1"/>
          </p:cNvCxnSpPr>
          <p:nvPr/>
        </p:nvCxnSpPr>
        <p:spPr bwMode="auto">
          <a:xfrm flipH="1">
            <a:off x="3276600" y="3249613"/>
            <a:ext cx="2087563" cy="179387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90116" name="Gerade Verbindung 4"/>
          <p:cNvCxnSpPr>
            <a:cxnSpLocks noChangeShapeType="1"/>
          </p:cNvCxnSpPr>
          <p:nvPr/>
        </p:nvCxnSpPr>
        <p:spPr bwMode="auto">
          <a:xfrm flipH="1">
            <a:off x="3419475" y="4149725"/>
            <a:ext cx="1439863" cy="142875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smtClean="0"/>
              <a:t/>
            </a:r>
            <a:br>
              <a:rPr lang="de-CH" smtClean="0"/>
            </a:br>
            <a:r>
              <a:rPr lang="de-CH" b="1" smtClean="0"/>
              <a:t>Thorakotomie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395288" y="1844675"/>
            <a:ext cx="4752975" cy="4281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de-DE" sz="2000" smtClean="0"/>
              <a:t>Die Thorakotomie sollte immer so durchgeführt werden das die beste Übersicht  der  kritischen Areale erreicht wird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endParaRPr lang="de-DE" sz="2000" smtClean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de-DE" sz="2000" smtClean="0"/>
              <a:t>Für eine anatomische Lungenresektion ist eine gute Darstellung des Hilus äußerst wichtig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endParaRPr lang="de-DE" sz="2000" smtClean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de-DE" sz="2000" smtClean="0"/>
              <a:t>Auch die schnelle Erweiterung muss jederzeit möglich sein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endParaRPr lang="de-DE" sz="2000" smtClean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</a:pPr>
            <a:r>
              <a:rPr lang="de-DE" sz="2000" smtClean="0"/>
              <a:t>Minimale Traumatisierung</a:t>
            </a:r>
            <a:endParaRPr lang="de-CH" sz="2000" smtClean="0"/>
          </a:p>
        </p:txBody>
      </p:sp>
      <p:pic>
        <p:nvPicPr>
          <p:cNvPr id="9113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88125" y="1484313"/>
            <a:ext cx="1847850" cy="2185987"/>
          </a:xfrm>
          <a:noFill/>
          <a:ln>
            <a:miter lim="800000"/>
            <a:headEnd/>
            <a:tailEnd/>
          </a:ln>
        </p:spPr>
      </p:pic>
      <p:pic>
        <p:nvPicPr>
          <p:cNvPr id="91140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860800"/>
            <a:ext cx="2400300" cy="180022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ChangeArrowheads="1"/>
          </p:cNvSpPr>
          <p:nvPr/>
        </p:nvSpPr>
        <p:spPr bwMode="auto">
          <a:xfrm>
            <a:off x="273050" y="1620838"/>
            <a:ext cx="8351838" cy="468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ct val="60000"/>
              </a:spcBef>
              <a:tabLst>
                <a:tab pos="955675" algn="l"/>
                <a:tab pos="3624263" algn="l"/>
              </a:tabLst>
            </a:pPr>
            <a:endParaRPr lang="de-CH" b="1">
              <a:solidFill>
                <a:srgbClr val="FFFFFF"/>
              </a:solidFill>
              <a:latin typeface="Frutiger"/>
            </a:endParaRPr>
          </a:p>
          <a:p>
            <a:pPr marL="342900" indent="-342900">
              <a:spcBef>
                <a:spcPct val="60000"/>
              </a:spcBef>
              <a:tabLst>
                <a:tab pos="955675" algn="l"/>
                <a:tab pos="3624263" algn="l"/>
              </a:tabLst>
            </a:pPr>
            <a:endParaRPr lang="de-CH" b="1">
              <a:solidFill>
                <a:srgbClr val="FFFFFF"/>
              </a:solidFill>
              <a:latin typeface="Frutiger"/>
            </a:endParaRPr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solidFill>
                  <a:srgbClr val="FFCC00"/>
                </a:solidFill>
              </a:rPr>
              <a:t/>
            </a:r>
            <a:br>
              <a:rPr lang="en-US" sz="3600" smtClean="0">
                <a:solidFill>
                  <a:srgbClr val="FFCC00"/>
                </a:solidFill>
              </a:rPr>
            </a:br>
            <a:endParaRPr lang="de-DE" smtClean="0">
              <a:solidFill>
                <a:srgbClr val="FFCC00"/>
              </a:solidFill>
            </a:endParaRP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539750" y="1052513"/>
            <a:ext cx="860425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/>
              <a:t>Posterolaterale Thorakotomie</a:t>
            </a:r>
            <a:endParaRPr lang="en-US" sz="3200" b="1"/>
          </a:p>
          <a:p>
            <a:r>
              <a:rPr lang="en-US" sz="320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92164" name="Picture 5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205038"/>
            <a:ext cx="280511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6" descr="Unbenannt-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1773238"/>
            <a:ext cx="32893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7" descr="Unbenannt-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2565400"/>
            <a:ext cx="33099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916113"/>
            <a:ext cx="4105275" cy="1143000"/>
          </a:xfrm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de-DE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Mediane Sternotomie</a:t>
            </a:r>
            <a:endParaRPr lang="de-DE" b="1" dirty="0" smtClean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94210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773238"/>
            <a:ext cx="4079875" cy="4268787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de-DE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VATS</a:t>
            </a:r>
            <a:r>
              <a:rPr lang="de-D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/>
            </a:r>
            <a:br>
              <a:rPr lang="de-D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</a:br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V</a:t>
            </a:r>
            <a:r>
              <a:rPr lang="de-DE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ideo</a:t>
            </a:r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A</a:t>
            </a:r>
            <a:r>
              <a:rPr lang="de-DE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ssisted</a:t>
            </a:r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T</a:t>
            </a:r>
            <a:r>
              <a:rPr lang="de-DE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horacoscopic</a:t>
            </a:r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S</a:t>
            </a:r>
            <a:r>
              <a:rPr lang="de-DE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urgery</a:t>
            </a:r>
            <a:endParaRPr lang="de-DE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j-cs"/>
            </a:endParaRPr>
          </a:p>
        </p:txBody>
      </p:sp>
      <p:pic>
        <p:nvPicPr>
          <p:cNvPr id="95234" name="Picture 4" descr="2009_0513003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64163" y="2127250"/>
            <a:ext cx="2646362" cy="3981450"/>
          </a:xfrm>
          <a:noFill/>
          <a:ln>
            <a:miter lim="800000"/>
            <a:headEnd/>
            <a:tailEnd/>
          </a:ln>
        </p:spPr>
      </p:pic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2060575"/>
            <a:ext cx="261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50825" y="2060575"/>
            <a:ext cx="7165975" cy="41671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15000"/>
              </a:lnSpc>
              <a:buClr>
                <a:schemeClr val="accent1"/>
              </a:buClr>
              <a:buFontTx/>
              <a:buChar char="•"/>
            </a:pPr>
            <a:r>
              <a:rPr lang="de-CH" sz="1600" smtClean="0"/>
              <a:t> Diagnostik</a:t>
            </a:r>
          </a:p>
          <a:p>
            <a:pPr marL="457200" lvl="1" indent="0">
              <a:lnSpc>
                <a:spcPct val="115000"/>
              </a:lnSpc>
              <a:buFont typeface="Times" pitchFamily="18" charset="0"/>
              <a:buNone/>
            </a:pPr>
            <a:r>
              <a:rPr lang="de-CH" sz="1600" smtClean="0"/>
              <a:t>Rundherd</a:t>
            </a:r>
          </a:p>
          <a:p>
            <a:pPr marL="457200" lvl="1" indent="0">
              <a:lnSpc>
                <a:spcPct val="115000"/>
              </a:lnSpc>
              <a:buFont typeface="Times" pitchFamily="18" charset="0"/>
              <a:buNone/>
            </a:pPr>
            <a:r>
              <a:rPr lang="de-CH" sz="1600" smtClean="0"/>
              <a:t>Erguss</a:t>
            </a:r>
          </a:p>
          <a:p>
            <a:pPr marL="457200" lvl="1" indent="0">
              <a:lnSpc>
                <a:spcPct val="115000"/>
              </a:lnSpc>
              <a:buFont typeface="Times" pitchFamily="18" charset="0"/>
              <a:buNone/>
            </a:pPr>
            <a:r>
              <a:rPr lang="de-CH" sz="1600" smtClean="0"/>
              <a:t>Interstitium</a:t>
            </a:r>
          </a:p>
          <a:p>
            <a:pPr marL="0" indent="0">
              <a:lnSpc>
                <a:spcPct val="115000"/>
              </a:lnSpc>
              <a:buClr>
                <a:schemeClr val="accent1"/>
              </a:buClr>
              <a:buFontTx/>
              <a:buChar char="•"/>
            </a:pPr>
            <a:r>
              <a:rPr lang="de-CH" sz="1600" smtClean="0"/>
              <a:t> Pleuraempyem</a:t>
            </a:r>
          </a:p>
          <a:p>
            <a:pPr marL="0" indent="0">
              <a:lnSpc>
                <a:spcPct val="115000"/>
              </a:lnSpc>
              <a:buClr>
                <a:schemeClr val="accent1"/>
              </a:buClr>
              <a:buFontTx/>
              <a:buChar char="•"/>
            </a:pPr>
            <a:r>
              <a:rPr lang="de-CH" sz="1600" smtClean="0"/>
              <a:t> Pneumothorax</a:t>
            </a:r>
          </a:p>
          <a:p>
            <a:pPr marL="0" indent="0">
              <a:lnSpc>
                <a:spcPct val="115000"/>
              </a:lnSpc>
              <a:buClr>
                <a:schemeClr val="accent1"/>
              </a:buClr>
              <a:buFontTx/>
              <a:buChar char="•"/>
            </a:pPr>
            <a:r>
              <a:rPr lang="de-CH" sz="1600" smtClean="0"/>
              <a:t> Hämatothorax</a:t>
            </a:r>
          </a:p>
          <a:p>
            <a:pPr marL="0" indent="0">
              <a:lnSpc>
                <a:spcPct val="115000"/>
              </a:lnSpc>
              <a:buClr>
                <a:schemeClr val="accent1"/>
              </a:buClr>
              <a:buFontTx/>
              <a:buChar char="•"/>
            </a:pPr>
            <a:r>
              <a:rPr lang="de-CH" sz="1600" smtClean="0"/>
              <a:t> Thorakale Sympathektomie</a:t>
            </a:r>
          </a:p>
          <a:p>
            <a:pPr marL="0" indent="0">
              <a:lnSpc>
                <a:spcPct val="115000"/>
              </a:lnSpc>
              <a:buClr>
                <a:schemeClr val="accent1"/>
              </a:buClr>
              <a:buFontTx/>
              <a:buChar char="•"/>
            </a:pPr>
            <a:r>
              <a:rPr lang="de-CH" sz="1600" smtClean="0"/>
              <a:t> Lung Volume Reduction Surgery</a:t>
            </a:r>
          </a:p>
          <a:p>
            <a:pPr marL="0" indent="0">
              <a:lnSpc>
                <a:spcPct val="115000"/>
              </a:lnSpc>
              <a:buClr>
                <a:schemeClr val="accent1"/>
              </a:buClr>
              <a:buFontTx/>
              <a:buChar char="•"/>
            </a:pPr>
            <a:r>
              <a:rPr lang="de-CH" sz="1600" smtClean="0"/>
              <a:t> Lobektomie</a:t>
            </a:r>
          </a:p>
          <a:p>
            <a:pPr marL="0" indent="0">
              <a:lnSpc>
                <a:spcPct val="115000"/>
              </a:lnSpc>
              <a:buClr>
                <a:schemeClr val="accent1"/>
              </a:buClr>
              <a:buFontTx/>
              <a:buChar char="•"/>
            </a:pPr>
            <a:r>
              <a:rPr lang="de-CH" sz="1600" smtClean="0"/>
              <a:t> Mediastinale Prozesse (Thymus, Zysten, Perikard)</a:t>
            </a:r>
            <a:endParaRPr lang="de-DE" sz="1600" smtClean="0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95288" y="7651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8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VATS</a:t>
            </a:r>
            <a:r>
              <a:rPr lang="de-DE" sz="2800" dirty="0">
                <a:solidFill>
                  <a:srgbClr val="F4F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/>
            </a:r>
            <a:br>
              <a:rPr lang="de-DE" sz="2800" dirty="0">
                <a:solidFill>
                  <a:srgbClr val="F4F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</a:br>
            <a:r>
              <a:rPr lang="de-DE" sz="2000" b="1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Indikationen</a:t>
            </a:r>
            <a:endParaRPr lang="de-DE" sz="2000" b="1" dirty="0">
              <a:ea typeface="+mn-ea"/>
              <a:cs typeface="+mn-cs"/>
            </a:endParaRPr>
          </a:p>
        </p:txBody>
      </p:sp>
      <p:pic>
        <p:nvPicPr>
          <p:cNvPr id="96259" name="Picture 4" descr="Gisi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276475"/>
            <a:ext cx="4076700" cy="320357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765175"/>
            <a:ext cx="8305800" cy="835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smtClean="0"/>
              <a:t> </a:t>
            </a:r>
            <a:r>
              <a:rPr lang="de-CH" b="1" smtClean="0"/>
              <a:t>VATS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smtClean="0"/>
          </a:p>
          <a:p>
            <a:endParaRPr lang="de-CH" smtClean="0"/>
          </a:p>
          <a:p>
            <a:pPr>
              <a:buFont typeface="Wingdings" pitchFamily="2" charset="2"/>
              <a:buNone/>
            </a:pPr>
            <a:endParaRPr lang="de-CH" b="1" i="1" smtClean="0"/>
          </a:p>
        </p:txBody>
      </p:sp>
      <p:sp>
        <p:nvSpPr>
          <p:cNvPr id="97283" name="AutoShape 4"/>
          <p:cNvSpPr>
            <a:spLocks noChangeArrowheads="1"/>
          </p:cNvSpPr>
          <p:nvPr/>
        </p:nvSpPr>
        <p:spPr bwMode="auto">
          <a:xfrm>
            <a:off x="3767138" y="4221163"/>
            <a:ext cx="1944687" cy="14398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CH" sz="2000" b="1">
                <a:latin typeface="Calibri" pitchFamily="34" charset="0"/>
              </a:rPr>
              <a:t>VATS</a:t>
            </a:r>
          </a:p>
        </p:txBody>
      </p:sp>
      <p:sp>
        <p:nvSpPr>
          <p:cNvPr id="97284" name="AutoShape 5"/>
          <p:cNvSpPr>
            <a:spLocks noChangeArrowheads="1"/>
          </p:cNvSpPr>
          <p:nvPr/>
        </p:nvSpPr>
        <p:spPr bwMode="auto">
          <a:xfrm>
            <a:off x="6732588" y="1989138"/>
            <a:ext cx="1439862" cy="141763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CH" b="1">
                <a:latin typeface="Calibri" pitchFamily="34" charset="0"/>
              </a:rPr>
              <a:t>Therapie</a:t>
            </a:r>
          </a:p>
        </p:txBody>
      </p:sp>
      <p:sp>
        <p:nvSpPr>
          <p:cNvPr id="97285" name="AutoShape 6"/>
          <p:cNvSpPr>
            <a:spLocks noChangeArrowheads="1"/>
          </p:cNvSpPr>
          <p:nvPr/>
        </p:nvSpPr>
        <p:spPr bwMode="auto">
          <a:xfrm>
            <a:off x="1331913" y="3213100"/>
            <a:ext cx="1512887" cy="148907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CH" b="1">
                <a:latin typeface="Calibri" pitchFamily="34" charset="0"/>
              </a:rPr>
              <a:t>Dia</a:t>
            </a:r>
            <a:r>
              <a:rPr lang="de-CH" sz="1600" b="1">
                <a:latin typeface="Calibri" pitchFamily="34" charset="0"/>
              </a:rPr>
              <a:t>gnos</a:t>
            </a:r>
            <a:r>
              <a:rPr lang="de-CH" b="1">
                <a:latin typeface="Calibri" pitchFamily="34" charset="0"/>
              </a:rPr>
              <a:t>tik</a:t>
            </a:r>
          </a:p>
        </p:txBody>
      </p:sp>
      <p:sp>
        <p:nvSpPr>
          <p:cNvPr id="97286" name="Line 11"/>
          <p:cNvSpPr>
            <a:spLocks noChangeShapeType="1"/>
          </p:cNvSpPr>
          <p:nvPr/>
        </p:nvSpPr>
        <p:spPr bwMode="auto">
          <a:xfrm flipV="1">
            <a:off x="1979613" y="3429000"/>
            <a:ext cx="561657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7287" name="Text Box 12"/>
          <p:cNvSpPr txBox="1">
            <a:spLocks noChangeArrowheads="1"/>
          </p:cNvSpPr>
          <p:nvPr/>
        </p:nvSpPr>
        <p:spPr bwMode="auto">
          <a:xfrm>
            <a:off x="1979613" y="2133600"/>
            <a:ext cx="4105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CH" sz="2800" b="1">
                <a:latin typeface="Calibri" pitchFamily="34" charset="0"/>
              </a:rPr>
              <a:t>                      &lt; 2000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65175"/>
            <a:ext cx="8053387" cy="657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b="1" smtClean="0"/>
              <a:t>                                   VATS</a:t>
            </a:r>
            <a:r>
              <a:rPr lang="de-CH" smtClean="0"/>
              <a:t> </a:t>
            </a:r>
            <a:br>
              <a:rPr lang="de-CH" smtClean="0"/>
            </a:br>
            <a:endParaRPr lang="de-CH" smtClean="0"/>
          </a:p>
        </p:txBody>
      </p:sp>
      <p:sp>
        <p:nvSpPr>
          <p:cNvPr id="98306" name="AutoShap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2863" y="2060575"/>
            <a:ext cx="1674812" cy="144145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de-CH" sz="2000" b="1" smtClean="0"/>
          </a:p>
          <a:p>
            <a:pPr>
              <a:spcBef>
                <a:spcPct val="0"/>
              </a:spcBef>
              <a:buFontTx/>
              <a:buNone/>
            </a:pPr>
            <a:r>
              <a:rPr lang="de-CH" sz="1600" b="1" smtClean="0">
                <a:solidFill>
                  <a:schemeClr val="tx1"/>
                </a:solidFill>
              </a:rPr>
              <a:t>Diagnostik</a:t>
            </a:r>
          </a:p>
        </p:txBody>
      </p:sp>
      <p:sp>
        <p:nvSpPr>
          <p:cNvPr id="98307" name="AutoShape 5"/>
          <p:cNvSpPr>
            <a:spLocks noChangeArrowheads="1"/>
          </p:cNvSpPr>
          <p:nvPr/>
        </p:nvSpPr>
        <p:spPr bwMode="auto">
          <a:xfrm>
            <a:off x="3779838" y="4221163"/>
            <a:ext cx="1944687" cy="144145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CH" sz="2000" b="1">
                <a:latin typeface="Calibri" pitchFamily="34" charset="0"/>
              </a:rPr>
              <a:t>VATS</a:t>
            </a:r>
          </a:p>
        </p:txBody>
      </p:sp>
      <p:sp>
        <p:nvSpPr>
          <p:cNvPr id="98308" name="Line 7"/>
          <p:cNvSpPr>
            <a:spLocks noChangeShapeType="1"/>
          </p:cNvSpPr>
          <p:nvPr/>
        </p:nvSpPr>
        <p:spPr bwMode="auto">
          <a:xfrm>
            <a:off x="2195513" y="3429000"/>
            <a:ext cx="5543550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8309" name="AutoShape 8"/>
          <p:cNvSpPr>
            <a:spLocks noChangeArrowheads="1"/>
          </p:cNvSpPr>
          <p:nvPr/>
        </p:nvSpPr>
        <p:spPr bwMode="auto">
          <a:xfrm>
            <a:off x="6804025" y="3429000"/>
            <a:ext cx="1728788" cy="1584325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CH" b="1">
                <a:latin typeface="Calibri" pitchFamily="34" charset="0"/>
              </a:rPr>
              <a:t>Therapie</a:t>
            </a:r>
          </a:p>
        </p:txBody>
      </p:sp>
      <p:sp>
        <p:nvSpPr>
          <p:cNvPr id="98310" name="Rectangle 10"/>
          <p:cNvSpPr>
            <a:spLocks noChangeArrowheads="1"/>
          </p:cNvSpPr>
          <p:nvPr/>
        </p:nvSpPr>
        <p:spPr bwMode="auto">
          <a:xfrm>
            <a:off x="4211638" y="2133600"/>
            <a:ext cx="1655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CH" sz="2800" b="1">
                <a:latin typeface="Calibri" pitchFamily="34" charset="0"/>
              </a:rPr>
              <a:t>&gt;2000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332038"/>
            <a:ext cx="8229600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</a:pPr>
            <a:r>
              <a:rPr lang="de-CH" sz="2800" b="1" smtClean="0"/>
              <a:t>Geringere Schmerzbelastung</a:t>
            </a:r>
          </a:p>
          <a:p>
            <a:pPr>
              <a:buFont typeface="Wingdings" pitchFamily="2" charset="2"/>
              <a:buChar char="Ø"/>
            </a:pPr>
            <a:r>
              <a:rPr lang="de-CH" sz="2800" b="1" smtClean="0"/>
              <a:t>Verminderte postoperative Morbidität</a:t>
            </a:r>
          </a:p>
          <a:p>
            <a:pPr>
              <a:buFont typeface="Wingdings" pitchFamily="2" charset="2"/>
              <a:buChar char="Ø"/>
            </a:pPr>
            <a:r>
              <a:rPr lang="de-CH" sz="2800" b="1" smtClean="0"/>
              <a:t>Erhalt der Lungenfunktion</a:t>
            </a:r>
          </a:p>
          <a:p>
            <a:pPr>
              <a:buFont typeface="Wingdings" pitchFamily="2" charset="2"/>
              <a:buChar char="Ø"/>
            </a:pPr>
            <a:r>
              <a:rPr lang="de-CH" sz="2800" b="1" smtClean="0"/>
              <a:t>Raschere Mobilisation</a:t>
            </a:r>
          </a:p>
          <a:p>
            <a:pPr>
              <a:buFont typeface="Wingdings" pitchFamily="2" charset="2"/>
              <a:buChar char="Ø"/>
            </a:pPr>
            <a:r>
              <a:rPr lang="de-CH" sz="2800" b="1" smtClean="0"/>
              <a:t>Verkürzter Krankenhausaufenthalt</a:t>
            </a:r>
          </a:p>
          <a:p>
            <a:pPr>
              <a:buFont typeface="Wingdings" pitchFamily="2" charset="2"/>
              <a:buChar char="Ø"/>
            </a:pPr>
            <a:r>
              <a:rPr lang="de-CH" sz="2800" b="1" smtClean="0"/>
              <a:t>Kosmetik</a:t>
            </a:r>
          </a:p>
          <a:p>
            <a:pPr>
              <a:buFont typeface="Wingdings" pitchFamily="2" charset="2"/>
              <a:buChar char="Ø"/>
            </a:pPr>
            <a:r>
              <a:rPr lang="de-CH" sz="2800" b="1" smtClean="0"/>
              <a:t>Kostenreduktion ?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981075"/>
            <a:ext cx="8229600" cy="1143000"/>
          </a:xfrm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de-CH" b="1" dirty="0" smtClean="0">
                <a:cs typeface="+mj-cs"/>
              </a:rPr>
              <a:t>VATS    </a:t>
            </a:r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V</a:t>
            </a:r>
            <a:r>
              <a:rPr lang="de-DE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ideo</a:t>
            </a:r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A</a:t>
            </a:r>
            <a:r>
              <a:rPr lang="de-DE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ssisted</a:t>
            </a:r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T</a:t>
            </a:r>
            <a:r>
              <a:rPr lang="de-DE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horacoscopic</a:t>
            </a:r>
            <a:r>
              <a:rPr lang="de-DE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 </a:t>
            </a:r>
            <a:r>
              <a:rPr lang="de-DE" sz="2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S</a:t>
            </a:r>
            <a:r>
              <a:rPr lang="de-DE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urgery</a:t>
            </a:r>
            <a:endParaRPr lang="de-CH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ext Box 2"/>
          <p:cNvSpPr txBox="1">
            <a:spLocks noChangeArrowheads="1"/>
          </p:cNvSpPr>
          <p:nvPr/>
        </p:nvSpPr>
        <p:spPr bwMode="auto">
          <a:xfrm>
            <a:off x="4067175" y="1052513"/>
            <a:ext cx="12684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3200" b="1"/>
              <a:t>VATS</a:t>
            </a:r>
          </a:p>
        </p:txBody>
      </p:sp>
      <p:pic>
        <p:nvPicPr>
          <p:cNvPr id="47113" name="Picture 3" descr="DSC00003"/>
          <p:cNvPicPr>
            <a:picLocks noChangeAspect="1" noChangeArrowheads="1"/>
          </p:cNvPicPr>
          <p:nvPr/>
        </p:nvPicPr>
        <p:blipFill>
          <a:blip r:embed="rId5">
            <a:lum bright="12000" contrast="24000"/>
          </a:blip>
          <a:srcRect/>
          <a:stretch>
            <a:fillRect/>
          </a:stretch>
        </p:blipFill>
        <p:spPr bwMode="auto">
          <a:xfrm>
            <a:off x="250825" y="1341438"/>
            <a:ext cx="31686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3059113" y="1844675"/>
          <a:ext cx="3071812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7" name="Photo Editor Photo" r:id="rId6" imgW="11076190" imgH="8438095" progId="">
                  <p:embed/>
                </p:oleObj>
              </mc:Choice>
              <mc:Fallback>
                <p:oleObj name="Photo Editor Photo" r:id="rId6" imgW="11076190" imgH="8438095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844675"/>
                        <a:ext cx="3071812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14" name="IAPict0001"/>
          <p:cNvGrpSpPr>
            <a:grpSpLocks/>
          </p:cNvGrpSpPr>
          <p:nvPr/>
        </p:nvGrpSpPr>
        <p:grpSpPr bwMode="auto">
          <a:xfrm>
            <a:off x="2322513" y="4437063"/>
            <a:ext cx="3041650" cy="2052637"/>
            <a:chOff x="400" y="400"/>
            <a:chExt cx="4990" cy="3629"/>
          </a:xfrm>
        </p:grpSpPr>
        <p:sp>
          <p:nvSpPr>
            <p:cNvPr id="47120" name="IAFrame_IAPict000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00" y="400"/>
              <a:ext cx="4990" cy="3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pic>
          <p:nvPicPr>
            <p:cNvPr id="47121" name="IAImage_IAPict0001" descr="iaC3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0" y="400"/>
              <a:ext cx="4832" cy="3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115" name="IAPict0001"/>
          <p:cNvGrpSpPr>
            <a:grpSpLocks/>
          </p:cNvGrpSpPr>
          <p:nvPr/>
        </p:nvGrpSpPr>
        <p:grpSpPr bwMode="auto">
          <a:xfrm>
            <a:off x="250825" y="3760788"/>
            <a:ext cx="2520950" cy="2260600"/>
            <a:chOff x="400" y="400"/>
            <a:chExt cx="4990" cy="3629"/>
          </a:xfrm>
        </p:grpSpPr>
        <p:sp>
          <p:nvSpPr>
            <p:cNvPr id="47118" name="IAFrame_IAPict000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00" y="400"/>
              <a:ext cx="4990" cy="3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latin typeface="Calibri" pitchFamily="34" charset="0"/>
              </a:endParaRPr>
            </a:p>
          </p:txBody>
        </p:sp>
        <p:pic>
          <p:nvPicPr>
            <p:cNvPr id="47119" name="IAImage_IAPict0001" descr="iaC2C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0" y="400"/>
              <a:ext cx="4984" cy="3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116" name="Picture 11" descr="DSC0000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45175" y="2079625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2" descr="empyem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11750" y="4581525"/>
            <a:ext cx="2989263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836613"/>
            <a:ext cx="8305800" cy="9890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sz="4000" dirty="0" smtClean="0"/>
              <a:t>Lungenkarzinom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50825" y="1555750"/>
            <a:ext cx="5041900" cy="49688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de-CH" sz="2000" smtClean="0"/>
              <a:t> Das Lungenkarzinom wird morphologisch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de-CH" sz="2000" smtClean="0"/>
              <a:t> in folgende Haupttypen eingeteilt</a:t>
            </a:r>
          </a:p>
          <a:p>
            <a:pPr marL="0" indent="0">
              <a:lnSpc>
                <a:spcPct val="90000"/>
              </a:lnSpc>
            </a:pPr>
            <a:endParaRPr lang="de-CH" sz="2000" smtClean="0"/>
          </a:p>
          <a:p>
            <a:pPr marL="0" indent="0">
              <a:lnSpc>
                <a:spcPct val="90000"/>
              </a:lnSpc>
              <a:buFont typeface="Wingdings" pitchFamily="2" charset="2"/>
              <a:buChar char="Ø"/>
            </a:pPr>
            <a:r>
              <a:rPr lang="de-CH" sz="2000" smtClean="0"/>
              <a:t>Kleinzelliges Karzinom (15-20%)</a:t>
            </a:r>
          </a:p>
          <a:p>
            <a:pPr marL="457200" lvl="1" indent="0">
              <a:lnSpc>
                <a:spcPct val="90000"/>
              </a:lnSpc>
              <a:buFont typeface="Wingdings" pitchFamily="2" charset="2"/>
              <a:buChar char="Ø"/>
            </a:pPr>
            <a:r>
              <a:rPr lang="de-CH" sz="1800" smtClean="0"/>
              <a:t>Haferzellkarzinom</a:t>
            </a:r>
          </a:p>
          <a:p>
            <a:pPr marL="457200" lvl="1" indent="0">
              <a:lnSpc>
                <a:spcPct val="90000"/>
              </a:lnSpc>
              <a:buFont typeface="Wingdings" pitchFamily="2" charset="2"/>
              <a:buChar char="Ø"/>
            </a:pPr>
            <a:r>
              <a:rPr lang="de-CH" sz="1800" smtClean="0"/>
              <a:t>Intermediärer Typ</a:t>
            </a:r>
          </a:p>
          <a:p>
            <a:pPr marL="457200" lvl="1" indent="0">
              <a:lnSpc>
                <a:spcPct val="90000"/>
              </a:lnSpc>
              <a:buFont typeface="Wingdings" pitchFamily="2" charset="2"/>
              <a:buChar char="Ø"/>
            </a:pPr>
            <a:r>
              <a:rPr lang="de-CH" sz="1800" smtClean="0"/>
              <a:t>Kombiniertes Haferzellkarzinom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Ø"/>
            </a:pPr>
            <a:endParaRPr lang="de-CH" sz="2000" smtClean="0"/>
          </a:p>
          <a:p>
            <a:pPr marL="0" indent="0">
              <a:lnSpc>
                <a:spcPct val="90000"/>
              </a:lnSpc>
              <a:buFont typeface="Wingdings" pitchFamily="2" charset="2"/>
              <a:buChar char="Ø"/>
            </a:pPr>
            <a:r>
              <a:rPr lang="de-CH" sz="2000" smtClean="0"/>
              <a:t>Nicht-Kleinzelliges Karzinom </a:t>
            </a:r>
          </a:p>
          <a:p>
            <a:pPr marL="0" indent="0">
              <a:lnSpc>
                <a:spcPct val="90000"/>
              </a:lnSpc>
            </a:pPr>
            <a:endParaRPr lang="de-CH" sz="2000" smtClean="0"/>
          </a:p>
          <a:p>
            <a:pPr marL="0" indent="0">
              <a:lnSpc>
                <a:spcPct val="90000"/>
              </a:lnSpc>
              <a:buFont typeface="Arial" charset="0"/>
              <a:buChar char="•"/>
            </a:pPr>
            <a:r>
              <a:rPr lang="de-CH" sz="2000" smtClean="0"/>
              <a:t>Plattenepithelkarzinom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</a:pPr>
            <a:r>
              <a:rPr lang="de-CH" sz="2000" smtClean="0"/>
              <a:t>Adenokarzinom 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</a:pPr>
            <a:r>
              <a:rPr lang="de-CH" sz="2000" smtClean="0"/>
              <a:t>Großzelliges Karzinom</a:t>
            </a:r>
          </a:p>
        </p:txBody>
      </p:sp>
      <p:pic>
        <p:nvPicPr>
          <p:cNvPr id="2969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773238"/>
            <a:ext cx="3800475" cy="384492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z="3200" smtClean="0"/>
              <a:t>Stadieneinteilung</a:t>
            </a:r>
          </a:p>
        </p:txBody>
      </p:sp>
      <p:graphicFrame>
        <p:nvGraphicFramePr>
          <p:cNvPr id="141364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638686"/>
              </p:ext>
            </p:extLst>
          </p:nvPr>
        </p:nvGraphicFramePr>
        <p:xfrm>
          <a:off x="250825" y="1196975"/>
          <a:ext cx="8604250" cy="4968875"/>
        </p:xfrm>
        <a:graphic>
          <a:graphicData uri="http://schemas.openxmlformats.org/drawingml/2006/table">
            <a:tbl>
              <a:tblPr/>
              <a:tblGrid>
                <a:gridCol w="1725613"/>
                <a:gridCol w="6878637"/>
              </a:tblGrid>
              <a:tr h="1292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Very</a:t>
                      </a: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 limited </a:t>
                      </a:r>
                      <a:r>
                        <a:rPr kumimoji="0" 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disease</a:t>
                      </a: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: 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/>
                        <a:cs typeface="Microsoft YaHei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Primärtumor von Lungengewebe oder viszeralen Pleura umgeben, nur partielle Atelektase, ein Pleuraerguß ohne maligne Zellen, LK Befall hilär ipsilateral (z.B. isoliert, relativ peripherer Rundherd ohne mediastinalen Befall), T1-2, N0-1 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3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Limited disease: 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/>
                        <a:cs typeface="Microsoft YaHei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Primärtumor infiltriert Thoraxwand, parietale Pleura oder Diaphragma, Totalatelaktase einer Lunge, Lymphknoten bis N3 (kontralateral hilär), T3, N2-3 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2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Extended </a:t>
                      </a:r>
                      <a:r>
                        <a:rPr kumimoji="0" 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disease</a:t>
                      </a: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 I: 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/>
                        <a:cs typeface="Microsoft YaHei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Primärtumor infiltriert Herz, Ösophagus, Perikard, maligner Pleura- oder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Perikarderguß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,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Phrenikus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- oder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Recurrensparese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, obere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Einflußstauung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 (V.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cava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sup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. Syndrom), Lymphknoten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supraklavikulär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, T4, N3 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Extended disease II a: 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/>
                        <a:cs typeface="Microsoft YaHei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Hämatogene Fernmetastasen in einem Organ, kontralaterale Lunge befallen, Tx, Nx, M1 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800B"/>
                          </a:solidFill>
                          <a:effectLst/>
                          <a:latin typeface="Arial" charset="0"/>
                          <a:ea typeface="Microsoft YaHei"/>
                          <a:cs typeface="Microsoft YaHei"/>
                        </a:rPr>
                        <a:t>Extended disease II b: 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/>
                        <a:cs typeface="Microsoft YaHei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Hämatogene Fernmetastasen in mehreren Organen,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Tx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, </a:t>
                      </a:r>
                      <a:r>
                        <a:rPr kumimoji="0" 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Nx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"/>
                          <a:cs typeface="Microsoft YaHei"/>
                        </a:rPr>
                        <a:t>, M1 </a:t>
                      </a:r>
                    </a:p>
                  </a:txBody>
                  <a:tcPr anchor="ctr" horzOverflow="overflow">
                    <a:lnL w="0" cap="flat" cmpd="sng" algn="ctr">
                      <a:solidFill>
                        <a:srgbClr val="518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1359" name="Rectangle 47"/>
          <p:cNvSpPr>
            <a:spLocks noChangeArrowheads="1"/>
          </p:cNvSpPr>
          <p:nvPr/>
        </p:nvSpPr>
        <p:spPr bwMode="auto">
          <a:xfrm>
            <a:off x="0" y="4154488"/>
            <a:ext cx="1841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de-DE" sz="900"/>
              <a:t/>
            </a:r>
            <a:br>
              <a:rPr lang="de-DE" sz="900"/>
            </a:br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492375"/>
            <a:ext cx="50292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Rechteck 5"/>
          <p:cNvSpPr>
            <a:spLocks noChangeArrowheads="1"/>
          </p:cNvSpPr>
          <p:nvPr/>
        </p:nvSpPr>
        <p:spPr bwMode="auto">
          <a:xfrm>
            <a:off x="2339975" y="1125538"/>
            <a:ext cx="4470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CH" sz="2800" b="1">
                <a:latin typeface="Calibri" pitchFamily="34" charset="0"/>
              </a:rPr>
              <a:t>     Mediastinoskopie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221163"/>
            <a:ext cx="345598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2060575"/>
            <a:ext cx="2262187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"/>
          <p:cNvSpPr txBox="1">
            <a:spLocks noChangeArrowheads="1"/>
          </p:cNvSpPr>
          <p:nvPr/>
        </p:nvSpPr>
        <p:spPr bwMode="auto">
          <a:xfrm>
            <a:off x="457200" y="1571625"/>
            <a:ext cx="8229600" cy="633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Therapie des SCLC, Stadium I / IIA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457200" y="24209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bg1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marL="457200" indent="-45720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de-DE" sz="3200" dirty="0" smtClean="0">
                <a:solidFill>
                  <a:srgbClr val="000000"/>
                </a:solidFill>
                <a:latin typeface="Calibri" pitchFamily="32" charset="0"/>
              </a:rPr>
              <a:t>Resektion bei unklarem Herd (SPN), der postoperativ-histologisch ein SCLC ist. (selten)</a:t>
            </a:r>
          </a:p>
          <a:p>
            <a:pPr marL="457200" indent="-45720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de-DE" sz="3200" dirty="0" smtClean="0">
                <a:solidFill>
                  <a:srgbClr val="000000"/>
                </a:solidFill>
                <a:latin typeface="Calibri" pitchFamily="32" charset="0"/>
              </a:rPr>
              <a:t>Nachweis eines lokalisierte SCLC, sicher ohne Metastasierung -&gt; OP möglich</a:t>
            </a:r>
          </a:p>
          <a:p>
            <a:pPr marL="457200" indent="-45720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de-DE" sz="3200" dirty="0" err="1" smtClean="0">
                <a:solidFill>
                  <a:srgbClr val="000000"/>
                </a:solidFill>
                <a:latin typeface="Calibri" pitchFamily="32" charset="0"/>
              </a:rPr>
              <a:t>Stable</a:t>
            </a:r>
            <a:r>
              <a:rPr lang="de-DE" sz="3200" dirty="0" smtClean="0">
                <a:solidFill>
                  <a:srgbClr val="000000"/>
                </a:solidFill>
                <a:latin typeface="Calibri" pitchFamily="32" charset="0"/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  <a:latin typeface="Calibri" pitchFamily="32" charset="0"/>
              </a:rPr>
              <a:t>disease</a:t>
            </a:r>
            <a:r>
              <a:rPr lang="de-DE" sz="3200" dirty="0" smtClean="0">
                <a:solidFill>
                  <a:srgbClr val="000000"/>
                </a:solidFill>
                <a:latin typeface="Calibri" pitchFamily="32" charset="0"/>
              </a:rPr>
              <a:t> eines SCLC -&gt; OP in Ausnahmefällen</a:t>
            </a:r>
          </a:p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de-DE" sz="3200" dirty="0" smtClean="0">
              <a:solidFill>
                <a:srgbClr val="000000"/>
              </a:solidFill>
              <a:latin typeface="Calibri" pitchFamily="32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ChangeArrowheads="1"/>
          </p:cNvSpPr>
          <p:nvPr/>
        </p:nvSpPr>
        <p:spPr bwMode="auto">
          <a:xfrm>
            <a:off x="806450" y="274638"/>
            <a:ext cx="8229600" cy="63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6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Therapie des SCLC, Stadium I / IIA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938" y="1052513"/>
            <a:ext cx="4056062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8850" y="1050925"/>
            <a:ext cx="4056063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250825" y="1196975"/>
            <a:ext cx="8229600" cy="633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 defTabSz="449263"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Therapie des SCLC Stadium IIB/III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32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457200" y="3006725"/>
            <a:ext cx="82296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457200" indent="-45720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Radiochemotherapie mit Cisplatin/Etoposid</a:t>
            </a:r>
          </a:p>
          <a:p>
            <a:pPr marL="457200" indent="-45720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Radiotherapie in unterschiedlichen Fraktionierungen und Sequenzen</a:t>
            </a:r>
          </a:p>
          <a:p>
            <a:pPr marL="457200" indent="-45720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>Prophylaktische Ganzhirnradiatio</a:t>
            </a:r>
          </a:p>
          <a:p>
            <a:pPr marL="457200" indent="-457200"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320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IMAGEMEASUREMENT" val="1"/>
  <p:tag name="TAGIMAGEROTATE" val="0"/>
  <p:tag name="TAGIMAGESOURCE" val="\\Chip12\Chi_ImageAccess\Images\Thorax\T bis 3000\T_000445.jpg"/>
  <p:tag name="TAGIMAGEARCHIVE" val="\\Chip12\Chi_ImageAccess\Archive\Thorax\Thorax.iaa"/>
  <p:tag name="TAGIMAGETABLE" val="Picture"/>
  <p:tag name="TAGIMAGEID" val="5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IMAGEMEASUREMENT" val="1"/>
  <p:tag name="TAGIMAGEROTATE" val="0"/>
  <p:tag name="TAGIMAGESOURCE" val="\\Chip12\Chi_ImageAccess\Images\Thorax\T bis 3000\T_000449.jpg"/>
  <p:tag name="TAGIMAGEARCHIVE" val="\\Chip12\Chi_ImageAccess\Archive\Thorax\Thorax.iaa"/>
  <p:tag name="TAGIMAGETABLE" val="Picture"/>
  <p:tag name="TAGIMAGEID" val="567"/>
</p:tagLst>
</file>

<file path=ppt/theme/theme1.xml><?xml version="1.0" encoding="utf-8"?>
<a:theme xmlns:a="http://schemas.openxmlformats.org/drawingml/2006/main" name="4_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2" charset="0"/>
            <a:ea typeface="Microsoft YaHei" charset="-122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Microsoft Macintosh PowerPoint</Application>
  <PresentationFormat>Bildschirmpräsentation (4:3)</PresentationFormat>
  <Paragraphs>189</Paragraphs>
  <Slides>39</Slides>
  <Notes>18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42" baseType="lpstr">
      <vt:lpstr>4_Larissa</vt:lpstr>
      <vt:lpstr>Photo Editor-Foto</vt:lpstr>
      <vt:lpstr>Photo Editor Photo</vt:lpstr>
      <vt:lpstr>PowerPoint-Präsentation</vt:lpstr>
      <vt:lpstr>PowerPoint-Präsentation</vt:lpstr>
      <vt:lpstr>    Anästhesie</vt:lpstr>
      <vt:lpstr>Lungenkarzinom</vt:lpstr>
      <vt:lpstr>Stadieneinteilung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Metastasektomie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Lungenoperationen</vt:lpstr>
      <vt:lpstr>Thorakotomie   </vt:lpstr>
      <vt:lpstr>PowerPoint-Präsentation</vt:lpstr>
      <vt:lpstr> </vt:lpstr>
      <vt:lpstr>PowerPoint-Präsentation</vt:lpstr>
      <vt:lpstr>PowerPoint-Präsentation</vt:lpstr>
      <vt:lpstr> Thorakotomie</vt:lpstr>
      <vt:lpstr> </vt:lpstr>
      <vt:lpstr>Mediane Sternotomie</vt:lpstr>
      <vt:lpstr>VATS Video Assisted Thoracoscopic Surgery</vt:lpstr>
      <vt:lpstr>PowerPoint-Präsentation</vt:lpstr>
      <vt:lpstr> VATS</vt:lpstr>
      <vt:lpstr>                                   VATS  </vt:lpstr>
      <vt:lpstr>VATS    Video Assisted Thoracoscopic Surgery</vt:lpstr>
      <vt:lpstr>PowerPoint-Präsentation</vt:lpstr>
    </vt:vector>
  </TitlesOfParts>
  <Company>feras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feras</dc:creator>
  <cp:lastModifiedBy>Knoefel, Wolfram Trudo, Prof. Dr.</cp:lastModifiedBy>
  <cp:revision>33</cp:revision>
  <dcterms:created xsi:type="dcterms:W3CDTF">2003-01-09T04:29:39Z</dcterms:created>
  <dcterms:modified xsi:type="dcterms:W3CDTF">2016-04-18T21:06:43Z</dcterms:modified>
</cp:coreProperties>
</file>