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10" r:id="rId1"/>
  </p:sldMasterIdLst>
  <p:notesMasterIdLst>
    <p:notesMasterId r:id="rId52"/>
  </p:notesMasterIdLst>
  <p:handoutMasterIdLst>
    <p:handoutMasterId r:id="rId53"/>
  </p:handoutMasterIdLst>
  <p:sldIdLst>
    <p:sldId id="305" r:id="rId2"/>
    <p:sldId id="347" r:id="rId3"/>
    <p:sldId id="306" r:id="rId4"/>
    <p:sldId id="307" r:id="rId5"/>
    <p:sldId id="278" r:id="rId6"/>
    <p:sldId id="279" r:id="rId7"/>
    <p:sldId id="308" r:id="rId8"/>
    <p:sldId id="310" r:id="rId9"/>
    <p:sldId id="311" r:id="rId10"/>
    <p:sldId id="280" r:id="rId11"/>
    <p:sldId id="281" r:id="rId12"/>
    <p:sldId id="282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45" r:id="rId29"/>
    <p:sldId id="346" r:id="rId30"/>
    <p:sldId id="327" r:id="rId31"/>
    <p:sldId id="344" r:id="rId32"/>
    <p:sldId id="274" r:id="rId33"/>
    <p:sldId id="342" r:id="rId34"/>
    <p:sldId id="343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284" r:id="rId46"/>
    <p:sldId id="277" r:id="rId47"/>
    <p:sldId id="348" r:id="rId48"/>
    <p:sldId id="283" r:id="rId49"/>
    <p:sldId id="275" r:id="rId50"/>
    <p:sldId id="276" r:id="rId51"/>
  </p:sldIdLst>
  <p:sldSz cx="9144000" cy="6858000" type="screen4x3"/>
  <p:notesSz cx="6648450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09">
          <p15:clr>
            <a:srgbClr val="A4A3A4"/>
          </p15:clr>
        </p15:guide>
        <p15:guide id="2" orient="horz" pos="402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311"/>
    <a:srgbClr val="0098F1"/>
    <a:srgbClr val="FBA211"/>
    <a:srgbClr val="FBBF5A"/>
    <a:srgbClr val="FBDEA5"/>
    <a:srgbClr val="006AB3"/>
    <a:srgbClr val="0072C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63" autoAdjust="0"/>
    <p:restoredTop sz="96782" autoAdjust="0"/>
  </p:normalViewPr>
  <p:slideViewPr>
    <p:cSldViewPr>
      <p:cViewPr>
        <p:scale>
          <a:sx n="100" d="100"/>
          <a:sy n="100" d="100"/>
        </p:scale>
        <p:origin x="-2472" y="-408"/>
      </p:cViewPr>
      <p:guideLst>
        <p:guide orient="horz" pos="709"/>
        <p:guide orient="horz" pos="4020"/>
        <p:guide pos="295"/>
        <p:guide pos="5465"/>
      </p:guideLst>
    </p:cSldViewPr>
  </p:slideViewPr>
  <p:outlineViewPr>
    <p:cViewPr>
      <p:scale>
        <a:sx n="33" d="100"/>
        <a:sy n="33" d="100"/>
      </p:scale>
      <p:origin x="0" y="120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13" Type="http://schemas.openxmlformats.org/officeDocument/2006/relationships/slide" Target="slides/slide19.xml"/><Relationship Id="rId18" Type="http://schemas.openxmlformats.org/officeDocument/2006/relationships/slide" Target="slides/slide24.xml"/><Relationship Id="rId26" Type="http://schemas.openxmlformats.org/officeDocument/2006/relationships/slide" Target="slides/slide38.xml"/><Relationship Id="rId3" Type="http://schemas.openxmlformats.org/officeDocument/2006/relationships/slide" Target="slides/slide4.xml"/><Relationship Id="rId21" Type="http://schemas.openxmlformats.org/officeDocument/2006/relationships/slide" Target="slides/slide27.xml"/><Relationship Id="rId7" Type="http://schemas.openxmlformats.org/officeDocument/2006/relationships/slide" Target="slides/slide13.xml"/><Relationship Id="rId12" Type="http://schemas.openxmlformats.org/officeDocument/2006/relationships/slide" Target="slides/slide18.xml"/><Relationship Id="rId17" Type="http://schemas.openxmlformats.org/officeDocument/2006/relationships/slide" Target="slides/slide23.xml"/><Relationship Id="rId25" Type="http://schemas.openxmlformats.org/officeDocument/2006/relationships/slide" Target="slides/slide37.xml"/><Relationship Id="rId33" Type="http://schemas.openxmlformats.org/officeDocument/2006/relationships/slide" Target="slides/slide47.xml"/><Relationship Id="rId2" Type="http://schemas.openxmlformats.org/officeDocument/2006/relationships/slide" Target="slides/slide3.xml"/><Relationship Id="rId16" Type="http://schemas.openxmlformats.org/officeDocument/2006/relationships/slide" Target="slides/slide22.xml"/><Relationship Id="rId20" Type="http://schemas.openxmlformats.org/officeDocument/2006/relationships/slide" Target="slides/slide26.xml"/><Relationship Id="rId29" Type="http://schemas.openxmlformats.org/officeDocument/2006/relationships/slide" Target="slides/slide41.xml"/><Relationship Id="rId1" Type="http://schemas.openxmlformats.org/officeDocument/2006/relationships/slide" Target="slides/slide1.xml"/><Relationship Id="rId6" Type="http://schemas.openxmlformats.org/officeDocument/2006/relationships/slide" Target="slides/slide9.xml"/><Relationship Id="rId11" Type="http://schemas.openxmlformats.org/officeDocument/2006/relationships/slide" Target="slides/slide17.xml"/><Relationship Id="rId24" Type="http://schemas.openxmlformats.org/officeDocument/2006/relationships/slide" Target="slides/slide36.xml"/><Relationship Id="rId32" Type="http://schemas.openxmlformats.org/officeDocument/2006/relationships/slide" Target="slides/slide44.xml"/><Relationship Id="rId5" Type="http://schemas.openxmlformats.org/officeDocument/2006/relationships/slide" Target="slides/slide8.xml"/><Relationship Id="rId15" Type="http://schemas.openxmlformats.org/officeDocument/2006/relationships/slide" Target="slides/slide21.xml"/><Relationship Id="rId23" Type="http://schemas.openxmlformats.org/officeDocument/2006/relationships/slide" Target="slides/slide35.xml"/><Relationship Id="rId28" Type="http://schemas.openxmlformats.org/officeDocument/2006/relationships/slide" Target="slides/slide40.xml"/><Relationship Id="rId10" Type="http://schemas.openxmlformats.org/officeDocument/2006/relationships/slide" Target="slides/slide16.xml"/><Relationship Id="rId19" Type="http://schemas.openxmlformats.org/officeDocument/2006/relationships/slide" Target="slides/slide25.xml"/><Relationship Id="rId31" Type="http://schemas.openxmlformats.org/officeDocument/2006/relationships/slide" Target="slides/slide43.xml"/><Relationship Id="rId4" Type="http://schemas.openxmlformats.org/officeDocument/2006/relationships/slide" Target="slides/slide7.xml"/><Relationship Id="rId9" Type="http://schemas.openxmlformats.org/officeDocument/2006/relationships/slide" Target="slides/slide15.xml"/><Relationship Id="rId14" Type="http://schemas.openxmlformats.org/officeDocument/2006/relationships/slide" Target="slides/slide20.xml"/><Relationship Id="rId22" Type="http://schemas.openxmlformats.org/officeDocument/2006/relationships/slide" Target="slides/slide30.xml"/><Relationship Id="rId27" Type="http://schemas.openxmlformats.org/officeDocument/2006/relationships/slide" Target="slides/slide39.xml"/><Relationship Id="rId30" Type="http://schemas.openxmlformats.org/officeDocument/2006/relationships/slide" Target="slides/slide4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38" tIns="46919" rIns="93838" bIns="46919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7138" y="0"/>
            <a:ext cx="28813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38" tIns="46919" rIns="93838" bIns="4691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38" tIns="46919" rIns="93838" bIns="46919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7138" y="9285288"/>
            <a:ext cx="28813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38" tIns="46919" rIns="93838" bIns="4691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AB2CAD18-F086-4F5F-BF79-AE142EA03C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606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38" tIns="46919" rIns="93838" bIns="46919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7138" y="0"/>
            <a:ext cx="28813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38" tIns="46919" rIns="93838" bIns="4691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1063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41850"/>
            <a:ext cx="4949825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38" tIns="46919" rIns="93838" bIns="469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38" tIns="46919" rIns="93838" bIns="46919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7138" y="9285288"/>
            <a:ext cx="28813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38" tIns="46919" rIns="93838" bIns="4691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4C70170D-C245-42A3-8994-A696B5EB92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2274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5"/>
          <p:cNvCxnSpPr>
            <a:cxnSpLocks noChangeShapeType="1"/>
          </p:cNvCxnSpPr>
          <p:nvPr userDrawn="1"/>
        </p:nvCxnSpPr>
        <p:spPr bwMode="auto">
          <a:xfrm>
            <a:off x="468313" y="6346825"/>
            <a:ext cx="8207375" cy="1588"/>
          </a:xfrm>
          <a:prstGeom prst="line">
            <a:avLst/>
          </a:prstGeom>
          <a:noFill/>
          <a:ln w="15875" algn="ctr">
            <a:solidFill>
              <a:srgbClr val="006AB3"/>
            </a:solidFill>
            <a:round/>
            <a:headEnd/>
            <a:tailEnd/>
          </a:ln>
        </p:spPr>
      </p:cxnSp>
      <p:pic>
        <p:nvPicPr>
          <p:cNvPr id="3" name="Grafik 4" descr="Kopf_PP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8150" y="58738"/>
            <a:ext cx="8580438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F742A-5684-4A01-BAD8-70217E5CDDC6}" type="datetimeFigureOut">
              <a:rPr lang="de-DE"/>
              <a:pPr>
                <a:defRPr/>
              </a:pPr>
              <a:t>25.11.2016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D52D2-4FAB-4267-AD1E-9C64B6563CF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.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B1C72-799B-4F01-B859-50A17FDD08F1}" type="datetimeFigureOut">
              <a:rPr lang="de-DE"/>
              <a:pPr>
                <a:defRPr/>
              </a:pPr>
              <a:t>25.11.2016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49F39-EE98-4888-94B6-1FDB8928FAF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.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 Narrow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92F09-6D05-4082-B945-28028C1D37B9}" type="datetimeFigureOut">
              <a:rPr lang="de-DE"/>
              <a:pPr>
                <a:defRPr/>
              </a:pPr>
              <a:t>25.11.2016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DB99A-1086-49B2-BFFB-9BAA0530113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0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0008757-E8AF-4DCC-BCF0-C869BDBB1430}" type="datetimeFigureOut">
              <a:rPr lang="de-DE"/>
              <a:pPr>
                <a:defRPr/>
              </a:pPr>
              <a:t>25.11.2016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0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0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023F60D-52CA-4390-9F68-42064842DF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cxnSp>
        <p:nvCxnSpPr>
          <p:cNvPr id="1029" name="Gerade Verbindung 4"/>
          <p:cNvCxnSpPr>
            <a:cxnSpLocks noChangeShapeType="1"/>
          </p:cNvCxnSpPr>
          <p:nvPr/>
        </p:nvCxnSpPr>
        <p:spPr bwMode="auto">
          <a:xfrm>
            <a:off x="468313" y="1141413"/>
            <a:ext cx="8207375" cy="1587"/>
          </a:xfrm>
          <a:prstGeom prst="line">
            <a:avLst/>
          </a:prstGeom>
          <a:noFill/>
          <a:ln w="15875" algn="ctr">
            <a:solidFill>
              <a:srgbClr val="006AB3"/>
            </a:solidFill>
            <a:round/>
            <a:headEnd/>
            <a:tailEnd/>
          </a:ln>
        </p:spPr>
      </p:cxnSp>
      <p:cxnSp>
        <p:nvCxnSpPr>
          <p:cNvPr id="1030" name="Gerade Verbindung 6"/>
          <p:cNvCxnSpPr>
            <a:cxnSpLocks noChangeShapeType="1"/>
          </p:cNvCxnSpPr>
          <p:nvPr/>
        </p:nvCxnSpPr>
        <p:spPr bwMode="auto">
          <a:xfrm>
            <a:off x="468313" y="6351588"/>
            <a:ext cx="8207375" cy="1587"/>
          </a:xfrm>
          <a:prstGeom prst="line">
            <a:avLst/>
          </a:prstGeom>
          <a:noFill/>
          <a:ln w="15875" algn="ctr">
            <a:solidFill>
              <a:srgbClr val="006AB3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8" r:id="rId5"/>
    <p:sldLayoutId id="2147483719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-content.springer.com/image/art:10.1007/s00112-008-1723-x/MediaObjects/112_2008_1723_Fig1_HTML.jp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lexikon.doccheck.com/de/Facies" TargetMode="External"/><Relationship Id="rId2" Type="http://schemas.openxmlformats.org/officeDocument/2006/relationships/hyperlink" Target="http://flexikon.doccheck.com/de/Caput" TargetMode="Externa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de/url?url=http://www.powerticket.eu/Shop/faq&amp;rct=j&amp;frm=1&amp;q=&amp;esrc=s&amp;sa=U&amp;ved=0ahUKEwji3pOpxqvJAhVC7Q4KHYBJCfQ4KBDBbgguMAw&amp;usg=AFQjCNE4jPObq75ro4Ozb_zDKyGvVyjSlQ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jpeg"/><Relationship Id="rId4" Type="http://schemas.openxmlformats.org/officeDocument/2006/relationships/hyperlink" Target="http://www.google.de/url?url=http://www.business-wissen.de/artikel/praesentieren-so-kontern-sie-unangenehme-fragen-beim-vortrag/&amp;rct=j&amp;frm=1&amp;q=&amp;esrc=s&amp;sa=U&amp;ved=0ahUKEwji3pOpxqvJAhVC7Q4KHYBJCfQ4KBDBbgg6MBI&amp;usg=AFQjCNGeeZ1A7zS6kWnVmpGu7eErndInEw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24075" y="2133600"/>
            <a:ext cx="5184775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de-DE" altLang="de-DE" sz="6600" b="1" u="sng" dirty="0" smtClean="0">
                <a:latin typeface="Arial" charset="0"/>
              </a:rPr>
              <a:t>Polytrauma</a:t>
            </a:r>
          </a:p>
        </p:txBody>
      </p:sp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35052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de-DE" altLang="de-DE" sz="2400" u="sng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10243" name="Picture 4" descr="UKD2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188913"/>
            <a:ext cx="1223963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/>
          <p:cNvSpPr txBox="1"/>
          <p:nvPr/>
        </p:nvSpPr>
        <p:spPr>
          <a:xfrm>
            <a:off x="3631678" y="5116443"/>
            <a:ext cx="1880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WS2016/2017 </a:t>
            </a:r>
          </a:p>
          <a:p>
            <a:r>
              <a:rPr lang="de-DE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Feride Kröpil</a:t>
            </a:r>
            <a:endParaRPr lang="de-DE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850" y="476250"/>
            <a:ext cx="85788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sz="2800" b="1" dirty="0" smtClean="0">
                <a:latin typeface="Arial" charset="0"/>
              </a:rPr>
              <a:t>Immediate Death </a:t>
            </a:r>
            <a:r>
              <a:rPr lang="de-DE" sz="2000" b="1" dirty="0">
                <a:latin typeface="Arial" charset="0"/>
              </a:rPr>
              <a:t>(Sekunden bis Minuten nach </a:t>
            </a:r>
            <a:r>
              <a:rPr lang="de-DE" sz="2000" b="1" dirty="0" smtClean="0">
                <a:latin typeface="Arial" charset="0"/>
              </a:rPr>
              <a:t>Trauma) </a:t>
            </a:r>
            <a:r>
              <a:rPr lang="de-DE" sz="2000" dirty="0" smtClean="0">
                <a:latin typeface="Arial" charset="0"/>
              </a:rPr>
              <a:t/>
            </a:r>
            <a:br>
              <a:rPr lang="de-DE" sz="2000" dirty="0" smtClean="0">
                <a:latin typeface="Arial" charset="0"/>
              </a:rPr>
            </a:br>
            <a:endParaRPr lang="de-DE" sz="2000" dirty="0" smtClean="0">
              <a:latin typeface="Arial" charset="0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de-DE" sz="2000" smtClean="0">
                <a:latin typeface="Arial" charset="0"/>
              </a:rPr>
              <a:t>Kreislaufstillstand</a:t>
            </a:r>
          </a:p>
          <a:p>
            <a:pPr>
              <a:buFont typeface="Arial" charset="0"/>
              <a:buNone/>
            </a:pPr>
            <a:endParaRPr lang="de-DE" sz="200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de-DE" sz="2000" smtClean="0">
                <a:latin typeface="Arial" charset="0"/>
              </a:rPr>
              <a:t>Schädel-Hirn-Trauma schwersten Grades</a:t>
            </a:r>
          </a:p>
          <a:p>
            <a:pPr>
              <a:buFont typeface="Arial" charset="0"/>
              <a:buNone/>
            </a:pPr>
            <a:endParaRPr lang="de-DE" sz="200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de-DE" sz="2000" smtClean="0">
                <a:latin typeface="Arial" charset="0"/>
              </a:rPr>
              <a:t>Hohe HWS-Verletzung (Beispiel atlanto-occipitale Luxation)</a:t>
            </a:r>
          </a:p>
          <a:p>
            <a:pPr>
              <a:buFont typeface="Arial" charset="0"/>
              <a:buNone/>
            </a:pPr>
            <a:endParaRPr lang="de-DE" sz="200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de-DE" sz="2000" smtClean="0">
                <a:latin typeface="Arial" charset="0"/>
              </a:rPr>
              <a:t>Aortenverletzung</a:t>
            </a:r>
          </a:p>
          <a:p>
            <a:pPr>
              <a:buFont typeface="Arial" charset="0"/>
              <a:buNone/>
            </a:pPr>
            <a:endParaRPr lang="de-DE" sz="200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de-DE" sz="2000" smtClean="0">
                <a:latin typeface="Arial" charset="0"/>
              </a:rPr>
              <a:t>Herzverletzung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850" y="47625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sz="2800" b="1" dirty="0" smtClean="0">
                <a:latin typeface="Arial" charset="0"/>
              </a:rPr>
              <a:t>Early Death </a:t>
            </a:r>
            <a:r>
              <a:rPr lang="de-DE" sz="2400" b="1" dirty="0">
                <a:latin typeface="Arial" charset="0"/>
              </a:rPr>
              <a:t>(Minuten </a:t>
            </a:r>
            <a:r>
              <a:rPr lang="de-DE" sz="2400" b="1" dirty="0" smtClean="0">
                <a:latin typeface="Arial" charset="0"/>
              </a:rPr>
              <a:t>bis </a:t>
            </a:r>
            <a:r>
              <a:rPr lang="de-DE" sz="2400" b="1" dirty="0">
                <a:latin typeface="Arial" charset="0"/>
              </a:rPr>
              <a:t>24 Stunden nach Trauma)</a:t>
            </a:r>
            <a:r>
              <a:rPr lang="de-DE" sz="4000" dirty="0" smtClean="0"/>
              <a:t/>
            </a:r>
            <a:br>
              <a:rPr lang="de-DE" sz="4000" dirty="0" smtClean="0"/>
            </a:br>
            <a:endParaRPr lang="de-DE" sz="2800" b="1" dirty="0" smtClean="0">
              <a:latin typeface="Arial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de-DE" dirty="0" smtClean="0"/>
          </a:p>
          <a:p>
            <a:pPr>
              <a:buFont typeface="Arial" charset="0"/>
              <a:buNone/>
            </a:pPr>
            <a:r>
              <a:rPr lang="de-DE" sz="2000" dirty="0" smtClean="0">
                <a:latin typeface="Arial" charset="0"/>
              </a:rPr>
              <a:t>Hypoxie</a:t>
            </a:r>
          </a:p>
          <a:p>
            <a:pPr>
              <a:buFont typeface="Arial" charset="0"/>
              <a:buNone/>
            </a:pPr>
            <a:endParaRPr lang="de-DE" sz="2000" dirty="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de-DE" sz="2000" dirty="0" err="1" smtClean="0">
                <a:latin typeface="Arial" charset="0"/>
              </a:rPr>
              <a:t>Spannungspneumothorax</a:t>
            </a:r>
            <a:endParaRPr lang="de-DE" sz="2000" dirty="0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de-DE" sz="2000" dirty="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de-DE" sz="2000" dirty="0" smtClean="0">
                <a:latin typeface="Arial" charset="0"/>
              </a:rPr>
              <a:t>Volumenmangel-Schock</a:t>
            </a:r>
          </a:p>
          <a:p>
            <a:pPr>
              <a:buFont typeface="Arial" charset="0"/>
              <a:buNone/>
            </a:pPr>
            <a:endParaRPr lang="de-DE" sz="2000" dirty="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de-DE" sz="2000" dirty="0" smtClean="0">
                <a:latin typeface="Arial" charset="0"/>
              </a:rPr>
              <a:t>Schweres Schädel-Hirn-Trauma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850" y="620713"/>
            <a:ext cx="6624638" cy="64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sz="2800" b="1" smtClean="0">
                <a:latin typeface="Arial" charset="0"/>
              </a:rPr>
              <a:t>Late Death </a:t>
            </a:r>
            <a:r>
              <a:rPr lang="de-DE" sz="2000" b="1" smtClean="0">
                <a:latin typeface="Arial" charset="0"/>
              </a:rPr>
              <a:t>(Tage bis Wochen nach Trauma)</a:t>
            </a:r>
            <a:br>
              <a:rPr lang="de-DE" sz="2000" b="1" smtClean="0">
                <a:latin typeface="Arial" charset="0"/>
              </a:rPr>
            </a:br>
            <a:endParaRPr lang="de-DE" sz="2000" b="1" smtClean="0">
              <a:latin typeface="Arial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de-DE" sz="2000" smtClean="0">
                <a:latin typeface="Arial" charset="0"/>
              </a:rPr>
              <a:t>(Multi-)Organversagen bei</a:t>
            </a:r>
          </a:p>
          <a:p>
            <a:pPr>
              <a:buFont typeface="Arial" charset="0"/>
              <a:buNone/>
            </a:pPr>
            <a:endParaRPr lang="de-DE" sz="200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de-DE" sz="2000" smtClean="0">
                <a:latin typeface="Arial" charset="0"/>
              </a:rPr>
              <a:t>		Ischämie / Gewebetrümmern</a:t>
            </a:r>
          </a:p>
          <a:p>
            <a:pPr>
              <a:buFont typeface="Arial" charset="0"/>
              <a:buNone/>
            </a:pPr>
            <a:endParaRPr lang="de-DE" sz="200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de-DE" sz="2000" smtClean="0">
                <a:latin typeface="Arial" charset="0"/>
              </a:rPr>
              <a:t>		Sepsis</a:t>
            </a:r>
          </a:p>
          <a:p>
            <a:pPr>
              <a:buFont typeface="Arial" charset="0"/>
              <a:buNone/>
            </a:pPr>
            <a:endParaRPr lang="de-DE" sz="200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de-DE" sz="2000" smtClean="0">
                <a:latin typeface="Arial" charset="0"/>
              </a:rPr>
              <a:t>		Systemic Inflammatory Response Syndrome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457200" y="35052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de-DE" altLang="de-DE" sz="2400" u="sng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2530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250825" y="0"/>
            <a:ext cx="1654175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de-DE" altLang="de-DE" sz="6000" b="1" smtClean="0">
                <a:solidFill>
                  <a:srgbClr val="FF0000"/>
                </a:solidFill>
                <a:latin typeface="Arial" charset="0"/>
              </a:rPr>
              <a:t>A</a:t>
            </a:r>
          </a:p>
        </p:txBody>
      </p:sp>
      <p:sp>
        <p:nvSpPr>
          <p:cNvPr id="22531" name="Rectangle 8"/>
          <p:cNvSpPr>
            <a:spLocks noChangeArrowheads="1"/>
          </p:cNvSpPr>
          <p:nvPr/>
        </p:nvSpPr>
        <p:spPr bwMode="auto">
          <a:xfrm>
            <a:off x="250825" y="1028700"/>
            <a:ext cx="8793163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de-DE" sz="32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de-DE">
                <a:solidFill>
                  <a:srgbClr val="FF0000"/>
                </a:solidFill>
                <a:latin typeface="Arial" charset="0"/>
              </a:rPr>
              <a:t>Atemwege (A= Airway and cervical spine control)</a:t>
            </a:r>
            <a:endParaRPr lang="de-DE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 b="1">
                <a:solidFill>
                  <a:srgbClr val="0000FF"/>
                </a:solidFill>
                <a:latin typeface="Arial" charset="0"/>
              </a:rPr>
              <a:t>Ziel: O2-Transport zur Lunge sicherstellen</a:t>
            </a:r>
            <a:endParaRPr lang="de-DE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endParaRPr lang="en-US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endParaRPr lang="en-US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>
                <a:latin typeface="Arial" charset="0"/>
              </a:rPr>
              <a:t>Vorrang vor Stabilisierung des Kreislaufs</a:t>
            </a:r>
            <a:endParaRPr lang="de-DE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>
                <a:latin typeface="Arial" charset="0"/>
              </a:rPr>
              <a:t>möglichst HWS-Protektion, aber Sicherung der Atemwege hat immer Vorrang</a:t>
            </a:r>
            <a:endParaRPr lang="de-DE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endParaRPr lang="de-DE" altLang="de-DE">
              <a:latin typeface="Arial" charset="0"/>
            </a:endParaRP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4076700"/>
            <a:ext cx="367982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9388" y="4084638"/>
            <a:ext cx="48879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charset="0"/>
              <a:buNone/>
              <a:tabLst>
                <a:tab pos="1335088" algn="l"/>
              </a:tabLst>
            </a:pPr>
            <a:r>
              <a:rPr lang="en-US" altLang="de-DE">
                <a:latin typeface="Arial" charset="0"/>
              </a:rPr>
              <a:t>Indikation zur endotrachealen Intubation:</a:t>
            </a:r>
          </a:p>
          <a:p>
            <a:pPr eaLnBrk="0" hangingPunct="0">
              <a:buFont typeface="Arial" charset="0"/>
              <a:buNone/>
              <a:tabLst>
                <a:tab pos="1335088" algn="l"/>
              </a:tabLst>
            </a:pPr>
            <a:endParaRPr lang="de-DE" altLang="de-DE">
              <a:latin typeface="Arial" charset="0"/>
            </a:endParaRPr>
          </a:p>
          <a:p>
            <a:pPr eaLnBrk="0" hangingPunct="0">
              <a:buFont typeface="Arial" charset="0"/>
              <a:buChar char="•"/>
              <a:tabLst>
                <a:tab pos="1335088" algn="l"/>
              </a:tabLst>
            </a:pPr>
            <a:r>
              <a:rPr lang="en-US" altLang="de-DE">
                <a:latin typeface="Arial" charset="0"/>
              </a:rPr>
              <a:t>GCS &lt; 9</a:t>
            </a:r>
            <a:endParaRPr lang="de-DE" altLang="de-DE">
              <a:latin typeface="Arial" charset="0"/>
            </a:endParaRPr>
          </a:p>
          <a:p>
            <a:pPr eaLnBrk="0" hangingPunct="0">
              <a:buFont typeface="Arial" charset="0"/>
              <a:buChar char="•"/>
              <a:tabLst>
                <a:tab pos="1335088" algn="l"/>
              </a:tabLst>
            </a:pPr>
            <a:r>
              <a:rPr lang="en-US" altLang="de-DE">
                <a:latin typeface="Arial" charset="0"/>
              </a:rPr>
              <a:t>schwere enorale Blutung</a:t>
            </a:r>
            <a:endParaRPr lang="de-DE" altLang="de-DE">
              <a:latin typeface="Arial" charset="0"/>
            </a:endParaRPr>
          </a:p>
          <a:p>
            <a:pPr eaLnBrk="0" hangingPunct="0">
              <a:buFont typeface="Arial" charset="0"/>
              <a:buChar char="•"/>
              <a:tabLst>
                <a:tab pos="1335088" algn="l"/>
              </a:tabLst>
            </a:pPr>
            <a:r>
              <a:rPr lang="en-US" altLang="de-DE">
                <a:latin typeface="Arial" charset="0"/>
              </a:rPr>
              <a:t>erforderliche Maskenbeatmung</a:t>
            </a:r>
            <a:endParaRPr lang="de-DE" altLang="de-DE">
              <a:latin typeface="Arial" charset="0"/>
            </a:endParaRPr>
          </a:p>
          <a:p>
            <a:pPr eaLnBrk="0" hangingPunct="0">
              <a:buFont typeface="Arial" charset="0"/>
              <a:buChar char="•"/>
              <a:tabLst>
                <a:tab pos="1335088" algn="l"/>
              </a:tabLst>
            </a:pPr>
            <a:r>
              <a:rPr lang="en-US" altLang="de-DE">
                <a:latin typeface="Arial" charset="0"/>
              </a:rPr>
              <a:t>Aspirationsgefahr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457200" y="35052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de-DE" altLang="de-DE" sz="2400" u="sng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23554" name="Picture 5" descr="http://www.vw-bulli.de/uploads/pics/unfall_auto_an_baum_ad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700213"/>
            <a:ext cx="69723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charset="0"/>
              <a:buNone/>
            </a:pPr>
            <a:endParaRPr lang="de-DE" altLang="de-DE" sz="3600">
              <a:latin typeface="Calibri" pitchFamily="34" charset="0"/>
            </a:endParaRPr>
          </a:p>
        </p:txBody>
      </p:sp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468313" y="333375"/>
            <a:ext cx="6249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de-DE">
                <a:latin typeface="Arial" charset="0"/>
                <a:ea typeface="Arial" charset="0"/>
                <a:cs typeface="Times New Roman" pitchFamily="18" charset="0"/>
              </a:rPr>
              <a:t>26 Jahre, männlich</a:t>
            </a:r>
            <a:endParaRPr lang="en-US" altLang="de-DE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>
                <a:latin typeface="Arial" charset="0"/>
                <a:ea typeface="Calibri" pitchFamily="34" charset="0"/>
                <a:cs typeface="Times New Roman" pitchFamily="18" charset="0"/>
              </a:rPr>
              <a:t>PKW aus ungeklärter Ursache gegen Baum gefahren </a:t>
            </a:r>
            <a:endParaRPr lang="en-US" altLang="de-DE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457200" y="35052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de-DE" altLang="de-DE" sz="2400" u="sng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4578" name="Rechteck 1"/>
          <p:cNvSpPr>
            <a:spLocks noChangeArrowheads="1"/>
          </p:cNvSpPr>
          <p:nvPr/>
        </p:nvSpPr>
        <p:spPr bwMode="auto">
          <a:xfrm>
            <a:off x="611188" y="620713"/>
            <a:ext cx="8135937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de-DE" sz="2800" b="1">
                <a:latin typeface="Arial" charset="0"/>
              </a:rPr>
              <a:t>Maßnahmen</a:t>
            </a:r>
          </a:p>
          <a:p>
            <a:pPr eaLnBrk="0" hangingPunct="0">
              <a:buFont typeface="Arial" charset="0"/>
              <a:buNone/>
            </a:pPr>
            <a:endParaRPr lang="de-DE" altLang="de-DE" sz="2800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>
                <a:latin typeface="Arial" charset="0"/>
              </a:rPr>
              <a:t>A:  Intubation, Zervikalstütze </a:t>
            </a:r>
          </a:p>
          <a:p>
            <a:pPr eaLnBrk="0" hangingPunct="0">
              <a:buFont typeface="Arial" charset="0"/>
              <a:buNone/>
            </a:pPr>
            <a:endParaRPr lang="en-US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>
                <a:latin typeface="Arial" charset="0"/>
              </a:rPr>
              <a:t>B: keine</a:t>
            </a:r>
            <a:endParaRPr lang="de-DE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endParaRPr lang="en-US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>
                <a:latin typeface="Arial" charset="0"/>
              </a:rPr>
              <a:t>C: Masseninfusion und Kathecholamingabe   </a:t>
            </a:r>
          </a:p>
          <a:p>
            <a:pPr eaLnBrk="0" hangingPunct="0">
              <a:buFont typeface="Arial" charset="0"/>
              <a:buNone/>
            </a:pPr>
            <a:r>
              <a:rPr lang="en-US" altLang="de-DE">
                <a:latin typeface="Arial" charset="0"/>
              </a:rPr>
              <a:t>    hochdosiert </a:t>
            </a:r>
          </a:p>
          <a:p>
            <a:pPr eaLnBrk="0" hangingPunct="0">
              <a:buFont typeface="Arial" charset="0"/>
              <a:buNone/>
            </a:pPr>
            <a:endParaRPr lang="en-US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>
                <a:latin typeface="Arial" charset="0"/>
              </a:rPr>
              <a:t>RTH-Transport ins Traumazentrum</a:t>
            </a:r>
            <a:endParaRPr lang="de-DE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>
                <a:latin typeface="Arial" charset="0"/>
              </a:rPr>
              <a:t>Pupillen weit bds, lichtstarr, RR 80 mmHg, HF 140/min,</a:t>
            </a:r>
            <a:endParaRPr lang="de-DE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endParaRPr lang="en-US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>
                <a:latin typeface="Arial" charset="0"/>
              </a:rPr>
              <a:t>Auf Transport Reanimation mechanisch und medikamentös</a:t>
            </a:r>
            <a:endParaRPr lang="de-DE" altLang="de-DE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457200" y="35052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de-DE" altLang="de-DE" sz="2400" u="sng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charset="0"/>
              <a:buNone/>
            </a:pPr>
            <a:endParaRPr lang="de-DE" altLang="de-DE" sz="3600">
              <a:latin typeface="Calibri" pitchFamily="34" charset="0"/>
            </a:endParaRPr>
          </a:p>
        </p:txBody>
      </p:sp>
      <p:sp>
        <p:nvSpPr>
          <p:cNvPr id="25603" name="Rechteck 3"/>
          <p:cNvSpPr>
            <a:spLocks noChangeArrowheads="1"/>
          </p:cNvSpPr>
          <p:nvPr/>
        </p:nvSpPr>
        <p:spPr bwMode="auto">
          <a:xfrm>
            <a:off x="1116013" y="450850"/>
            <a:ext cx="1846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de-DE" sz="2800" b="1">
                <a:latin typeface="Arial" charset="0"/>
              </a:rPr>
              <a:t>2 Minuten</a:t>
            </a:r>
            <a:endParaRPr lang="de-DE" altLang="de-DE" sz="2800">
              <a:latin typeface="Arial" charset="0"/>
            </a:endParaRP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charset="0"/>
              <a:buNone/>
            </a:pPr>
            <a:endParaRPr lang="de-DE" altLang="de-DE" sz="3600">
              <a:latin typeface="Calibri" pitchFamily="34" charset="0"/>
            </a:endParaRPr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-887413" y="1782763"/>
            <a:ext cx="9574213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28800" eaLnBrk="0" hangingPunct="0">
              <a:buFont typeface="Arial" charset="0"/>
              <a:buNone/>
              <a:tabLst>
                <a:tab pos="1984375" algn="l"/>
              </a:tabLst>
            </a:pPr>
            <a:r>
              <a:rPr lang="en-US" altLang="de-DE">
                <a:solidFill>
                  <a:srgbClr val="0000FF"/>
                </a:solidFill>
                <a:latin typeface="Arial" charset="0"/>
                <a:ea typeface="Arial" charset="0"/>
                <a:cs typeface="Times New Roman" pitchFamily="18" charset="0"/>
              </a:rPr>
              <a:t>Notaufnahme</a:t>
            </a:r>
            <a:endParaRPr lang="de-DE" altLang="de-DE">
              <a:latin typeface="Arial" charset="0"/>
              <a:ea typeface="Arial" charset="0"/>
              <a:cs typeface="Times New Roman" pitchFamily="18" charset="0"/>
            </a:endParaRPr>
          </a:p>
          <a:p>
            <a:pPr indent="1828800" eaLnBrk="0" hangingPunct="0">
              <a:buFont typeface="Arial" charset="0"/>
              <a:buNone/>
              <a:tabLst>
                <a:tab pos="1984375" algn="l"/>
              </a:tabLst>
            </a:pPr>
            <a:endParaRPr lang="en-US" altLang="de-DE">
              <a:solidFill>
                <a:srgbClr val="FF0000"/>
              </a:solidFill>
              <a:latin typeface="Arial" charset="0"/>
              <a:ea typeface="Arial" charset="0"/>
              <a:cs typeface="Times New Roman" pitchFamily="18" charset="0"/>
            </a:endParaRPr>
          </a:p>
          <a:p>
            <a:pPr indent="1828800" eaLnBrk="0" hangingPunct="0">
              <a:buFont typeface="Arial" charset="0"/>
              <a:buNone/>
              <a:tabLst>
                <a:tab pos="1984375" algn="l"/>
              </a:tabLst>
            </a:pPr>
            <a:r>
              <a:rPr lang="en-US" altLang="de-DE">
                <a:solidFill>
                  <a:srgbClr val="FF0000"/>
                </a:solidFill>
                <a:latin typeface="Arial" charset="0"/>
                <a:ea typeface="Arial" charset="0"/>
                <a:cs typeface="Times New Roman" pitchFamily="18" charset="0"/>
              </a:rPr>
              <a:t>A-Problem:	</a:t>
            </a:r>
            <a:r>
              <a:rPr lang="en-US" altLang="de-DE">
                <a:latin typeface="Arial" charset="0"/>
                <a:ea typeface="Arial" charset="0"/>
                <a:cs typeface="Times New Roman" pitchFamily="18" charset="0"/>
              </a:rPr>
              <a:t>SaO2 ohne Signal</a:t>
            </a:r>
            <a:endParaRPr lang="de-DE" altLang="de-DE">
              <a:latin typeface="Arial" charset="0"/>
              <a:ea typeface="Arial" charset="0"/>
              <a:cs typeface="Times New Roman" pitchFamily="18" charset="0"/>
            </a:endParaRPr>
          </a:p>
          <a:p>
            <a:pPr indent="1828800" eaLnBrk="0" hangingPunct="0">
              <a:buFont typeface="Arial" charset="0"/>
              <a:buNone/>
              <a:tabLst>
                <a:tab pos="1984375" algn="l"/>
              </a:tabLst>
            </a:pPr>
            <a:endParaRPr lang="en-US" altLang="de-DE">
              <a:solidFill>
                <a:srgbClr val="FF0000"/>
              </a:solidFill>
              <a:latin typeface="Arial" charset="0"/>
              <a:ea typeface="Arial" charset="0"/>
              <a:cs typeface="Times New Roman" pitchFamily="18" charset="0"/>
            </a:endParaRPr>
          </a:p>
          <a:p>
            <a:pPr indent="1828800" eaLnBrk="0" hangingPunct="0">
              <a:buFont typeface="Arial" charset="0"/>
              <a:buNone/>
              <a:tabLst>
                <a:tab pos="1984375" algn="l"/>
              </a:tabLst>
            </a:pPr>
            <a:r>
              <a:rPr lang="en-US" altLang="de-DE">
                <a:solidFill>
                  <a:srgbClr val="FF0000"/>
                </a:solidFill>
                <a:latin typeface="Arial" charset="0"/>
                <a:ea typeface="Arial" charset="0"/>
                <a:cs typeface="Times New Roman" pitchFamily="18" charset="0"/>
              </a:rPr>
              <a:t>B-Problem:	</a:t>
            </a:r>
            <a:r>
              <a:rPr lang="en-US" altLang="de-DE">
                <a:latin typeface="Arial" charset="0"/>
                <a:ea typeface="Arial" charset="0"/>
                <a:cs typeface="Times New Roman" pitchFamily="18" charset="0"/>
              </a:rPr>
              <a:t>kein sicheres Atemgeräusch</a:t>
            </a:r>
            <a:endParaRPr lang="de-DE" altLang="de-DE">
              <a:latin typeface="Arial" charset="0"/>
              <a:ea typeface="Arial" charset="0"/>
              <a:cs typeface="Times New Roman" pitchFamily="18" charset="0"/>
            </a:endParaRPr>
          </a:p>
          <a:p>
            <a:pPr indent="1828800" eaLnBrk="0" hangingPunct="0">
              <a:buFont typeface="Arial" charset="0"/>
              <a:buNone/>
              <a:tabLst>
                <a:tab pos="1984375" algn="l"/>
              </a:tabLst>
            </a:pPr>
            <a:endParaRPr lang="en-US" altLang="de-DE">
              <a:solidFill>
                <a:srgbClr val="FF0000"/>
              </a:solidFill>
              <a:latin typeface="Arial" charset="0"/>
              <a:ea typeface="Arial" charset="0"/>
              <a:cs typeface="Times New Roman" pitchFamily="18" charset="0"/>
            </a:endParaRPr>
          </a:p>
          <a:p>
            <a:pPr indent="1828800" eaLnBrk="0" hangingPunct="0">
              <a:buFont typeface="Arial" charset="0"/>
              <a:buNone/>
              <a:tabLst>
                <a:tab pos="1984375" algn="l"/>
              </a:tabLst>
            </a:pPr>
            <a:r>
              <a:rPr lang="en-US" altLang="de-DE">
                <a:solidFill>
                  <a:srgbClr val="FF0000"/>
                </a:solidFill>
                <a:latin typeface="Arial" charset="0"/>
                <a:ea typeface="Arial" charset="0"/>
                <a:cs typeface="Times New Roman" pitchFamily="18" charset="0"/>
              </a:rPr>
              <a:t>C-Problem:	</a:t>
            </a:r>
            <a:r>
              <a:rPr lang="en-US" altLang="de-DE">
                <a:latin typeface="Arial" charset="0"/>
                <a:ea typeface="Arial" charset="0"/>
                <a:cs typeface="Times New Roman" pitchFamily="18" charset="0"/>
              </a:rPr>
              <a:t>kein Puls, RR nicht messbar</a:t>
            </a:r>
            <a:endParaRPr lang="de-DE" altLang="de-DE">
              <a:latin typeface="Arial" charset="0"/>
              <a:ea typeface="Arial" charset="0"/>
              <a:cs typeface="Times New Roman" pitchFamily="18" charset="0"/>
            </a:endParaRPr>
          </a:p>
          <a:p>
            <a:pPr indent="1828800" eaLnBrk="0" hangingPunct="0">
              <a:buFont typeface="Arial" charset="0"/>
              <a:buNone/>
              <a:tabLst>
                <a:tab pos="1984375" algn="l"/>
              </a:tabLst>
            </a:pPr>
            <a:endParaRPr lang="en-US" altLang="de-DE">
              <a:latin typeface="Arial" charset="0"/>
              <a:ea typeface="Arial" charset="0"/>
              <a:cs typeface="Times New Roman" pitchFamily="18" charset="0"/>
            </a:endParaRPr>
          </a:p>
          <a:p>
            <a:pPr indent="1828800" eaLnBrk="0" hangingPunct="0">
              <a:buFont typeface="Arial" charset="0"/>
              <a:buNone/>
              <a:tabLst>
                <a:tab pos="1984375" algn="l"/>
              </a:tabLst>
            </a:pPr>
            <a:r>
              <a:rPr lang="en-US" altLang="de-DE">
                <a:latin typeface="Arial" charset="0"/>
                <a:ea typeface="Arial" charset="0"/>
                <a:cs typeface="Times New Roman" pitchFamily="18" charset="0"/>
              </a:rPr>
              <a:t>Fortführung der Reanimation </a:t>
            </a:r>
          </a:p>
          <a:p>
            <a:pPr indent="1828800" eaLnBrk="0" hangingPunct="0">
              <a:buFont typeface="Arial" charset="0"/>
              <a:buNone/>
              <a:tabLst>
                <a:tab pos="1984375" algn="l"/>
              </a:tabLst>
            </a:pPr>
            <a:endParaRPr lang="en-US" altLang="de-DE">
              <a:latin typeface="Arial" charset="0"/>
              <a:ea typeface="Arial" charset="0"/>
              <a:cs typeface="Times New Roman" pitchFamily="18" charset="0"/>
            </a:endParaRPr>
          </a:p>
          <a:p>
            <a:pPr indent="1828800" eaLnBrk="0" hangingPunct="0">
              <a:buFont typeface="Arial" charset="0"/>
              <a:buNone/>
              <a:tabLst>
                <a:tab pos="1984375" algn="l"/>
              </a:tabLst>
            </a:pPr>
            <a:r>
              <a:rPr lang="en-US" altLang="de-DE">
                <a:solidFill>
                  <a:srgbClr val="FF0000"/>
                </a:solidFill>
                <a:latin typeface="Arial" charset="0"/>
                <a:ea typeface="Arial" charset="0"/>
                <a:cs typeface="Times New Roman" pitchFamily="18" charset="0"/>
              </a:rPr>
              <a:t>D-Problem:	</a:t>
            </a:r>
            <a:r>
              <a:rPr lang="en-US" altLang="de-DE">
                <a:latin typeface="Arial" charset="0"/>
                <a:ea typeface="Arial" charset="0"/>
                <a:cs typeface="Times New Roman" pitchFamily="18" charset="0"/>
              </a:rPr>
              <a:t>Pupillen max. weit, lichtstarr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341438"/>
            <a:ext cx="4895850" cy="478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ChangeArrowheads="1"/>
          </p:cNvSpPr>
          <p:nvPr/>
        </p:nvSpPr>
        <p:spPr bwMode="auto">
          <a:xfrm>
            <a:off x="457200" y="35052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de-DE" altLang="de-DE" sz="2400" u="sng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6626" name="Rechteck 1"/>
          <p:cNvSpPr>
            <a:spLocks noChangeArrowheads="1"/>
          </p:cNvSpPr>
          <p:nvPr/>
        </p:nvSpPr>
        <p:spPr bwMode="auto">
          <a:xfrm>
            <a:off x="611188" y="620713"/>
            <a:ext cx="2044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de-DE" sz="2800" b="1">
                <a:latin typeface="Arial" charset="0"/>
              </a:rPr>
              <a:t>12 Minuten</a:t>
            </a:r>
            <a:endParaRPr lang="de-DE" altLang="de-DE" sz="2800">
              <a:latin typeface="Arial" charset="0"/>
            </a:endParaRPr>
          </a:p>
        </p:txBody>
      </p:sp>
      <p:sp>
        <p:nvSpPr>
          <p:cNvPr id="26627" name="Rechteck 3"/>
          <p:cNvSpPr>
            <a:spLocks noChangeArrowheads="1"/>
          </p:cNvSpPr>
          <p:nvPr/>
        </p:nvSpPr>
        <p:spPr bwMode="auto">
          <a:xfrm>
            <a:off x="479425" y="1700213"/>
            <a:ext cx="4572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de-DE">
                <a:latin typeface="Arial" charset="0"/>
              </a:rPr>
              <a:t>Notaufnahme:</a:t>
            </a:r>
            <a:endParaRPr lang="de-DE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>
                <a:latin typeface="Arial" charset="0"/>
              </a:rPr>
              <a:t>während der radiologischen Primärdiagnostik – Tubuskontrolle durch Anästhesist</a:t>
            </a:r>
            <a:endParaRPr lang="de-DE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>
                <a:latin typeface="Arial" charset="0"/>
              </a:rPr>
              <a:t> </a:t>
            </a:r>
            <a:endParaRPr lang="de-DE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 b="1">
                <a:latin typeface="Arial" charset="0"/>
              </a:rPr>
              <a:t>Fehllage – Um-Intubation</a:t>
            </a:r>
            <a:endParaRPr lang="de-DE" altLang="de-DE" b="1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 b="1">
                <a:latin typeface="Arial" charset="0"/>
              </a:rPr>
              <a:t> </a:t>
            </a:r>
            <a:endParaRPr lang="de-DE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 b="1">
                <a:latin typeface="Arial" charset="0"/>
              </a:rPr>
              <a:t> </a:t>
            </a:r>
            <a:endParaRPr lang="de-DE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>
                <a:latin typeface="Arial" charset="0"/>
              </a:rPr>
              <a:t>nach 15 Minuten Einstellung der Reanimation</a:t>
            </a:r>
            <a:endParaRPr lang="de-DE" altLang="de-DE">
              <a:latin typeface="Arial" charset="0"/>
            </a:endParaRPr>
          </a:p>
        </p:txBody>
      </p:sp>
      <p:pic>
        <p:nvPicPr>
          <p:cNvPr id="26628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196975"/>
            <a:ext cx="30861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457200" y="35052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de-DE" altLang="de-DE" sz="2400" u="sng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7650" name="Rechteck 1"/>
          <p:cNvSpPr>
            <a:spLocks noChangeArrowheads="1"/>
          </p:cNvSpPr>
          <p:nvPr/>
        </p:nvSpPr>
        <p:spPr bwMode="auto">
          <a:xfrm>
            <a:off x="611188" y="404813"/>
            <a:ext cx="7775575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de-DE" sz="2800" b="1">
                <a:solidFill>
                  <a:srgbClr val="FF3300"/>
                </a:solidFill>
                <a:latin typeface="Arial" charset="0"/>
              </a:rPr>
              <a:t>Take Home Message</a:t>
            </a:r>
            <a:endParaRPr lang="de-DE" altLang="de-DE" sz="2800">
              <a:solidFill>
                <a:srgbClr val="FF3300"/>
              </a:solidFill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endParaRPr lang="en-US" altLang="de-DE" sz="3600" b="1">
              <a:solidFill>
                <a:srgbClr val="FF3300"/>
              </a:solidFill>
              <a:latin typeface="Calibri" pitchFamily="34" charset="0"/>
            </a:endParaRPr>
          </a:p>
          <a:p>
            <a:pPr eaLnBrk="0" hangingPunct="0">
              <a:buFont typeface="Arial" charset="0"/>
              <a:buNone/>
            </a:pPr>
            <a:endParaRPr lang="en-US" altLang="de-DE" sz="2400" b="1">
              <a:latin typeface="Calibri" pitchFamily="34" charset="0"/>
            </a:endParaRPr>
          </a:p>
          <a:p>
            <a:pPr eaLnBrk="0" hangingPunct="0">
              <a:buFont typeface="Arial" charset="0"/>
              <a:buNone/>
            </a:pPr>
            <a:endParaRPr lang="de-DE" altLang="de-DE" sz="2400" b="1">
              <a:latin typeface="Calibri" pitchFamily="34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 b="1">
                <a:latin typeface="Arial" charset="0"/>
              </a:rPr>
              <a:t>Atemwege (A= Airway and cervical spine control)</a:t>
            </a:r>
            <a:endParaRPr lang="de-DE" altLang="de-DE" b="1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>
                <a:latin typeface="Arial" charset="0"/>
              </a:rPr>
              <a:t> </a:t>
            </a:r>
            <a:endParaRPr lang="de-DE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>
                <a:latin typeface="Arial" charset="0"/>
              </a:rPr>
              <a:t> </a:t>
            </a:r>
            <a:endParaRPr lang="de-DE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 b="1">
                <a:latin typeface="Arial" charset="0"/>
              </a:rPr>
              <a:t>Kontrolle des Atemweges bzw. der Tubuslage vor jeder Lageänderung bzw. bei jeder Übergabe</a:t>
            </a:r>
            <a:endParaRPr lang="de-DE" altLang="de-DE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 txBox="1">
            <a:spLocks/>
          </p:cNvSpPr>
          <p:nvPr/>
        </p:nvSpPr>
        <p:spPr bwMode="auto">
          <a:xfrm>
            <a:off x="395288" y="188913"/>
            <a:ext cx="1654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de-DE" altLang="de-DE" sz="6000" b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28674" name="Rechteck 1"/>
          <p:cNvSpPr>
            <a:spLocks noChangeArrowheads="1"/>
          </p:cNvSpPr>
          <p:nvPr/>
        </p:nvSpPr>
        <p:spPr bwMode="auto">
          <a:xfrm>
            <a:off x="358775" y="1412875"/>
            <a:ext cx="87852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de-DE">
                <a:solidFill>
                  <a:srgbClr val="FF0000"/>
                </a:solidFill>
                <a:latin typeface="Arial" charset="0"/>
              </a:rPr>
              <a:t>Beatmung (B= Breathing and ventilation)</a:t>
            </a:r>
            <a:endParaRPr lang="de-DE" altLang="de-DE">
              <a:solidFill>
                <a:srgbClr val="FF0000"/>
              </a:solidFill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 b="1">
                <a:latin typeface="Arial" charset="0"/>
              </a:rPr>
              <a:t>Ziel: O2 dorthin wo er gebraucht wird</a:t>
            </a:r>
            <a:endParaRPr lang="de-DE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 b="1">
                <a:latin typeface="Arial" charset="0"/>
              </a:rPr>
              <a:t>= Optimierung Gasaustausch</a:t>
            </a:r>
            <a:endParaRPr lang="de-DE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 sz="2400" b="1">
                <a:latin typeface="Calibri" pitchFamily="34" charset="0"/>
              </a:rPr>
              <a:t> </a:t>
            </a:r>
            <a:endParaRPr lang="de-DE" altLang="de-DE" sz="2400">
              <a:latin typeface="Calibri" pitchFamily="34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 sz="2400" b="1">
                <a:latin typeface="Calibri" pitchFamily="34" charset="0"/>
              </a:rPr>
              <a:t> </a:t>
            </a:r>
          </a:p>
          <a:p>
            <a:pPr eaLnBrk="0" hangingPunct="0">
              <a:buFont typeface="Arial" charset="0"/>
              <a:buNone/>
            </a:pPr>
            <a:endParaRPr lang="de-DE" altLang="de-DE" sz="2400">
              <a:latin typeface="Calibri" pitchFamily="34" charset="0"/>
            </a:endParaRP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395288" y="2924175"/>
            <a:ext cx="75120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de-DE" b="1">
                <a:latin typeface="Arial" charset="0"/>
              </a:rPr>
              <a:t>Ursachen für Ventilationsstörungen</a:t>
            </a:r>
          </a:p>
          <a:p>
            <a:pPr eaLnBrk="0" hangingPunct="0">
              <a:buFont typeface="Arial" charset="0"/>
              <a:buNone/>
            </a:pPr>
            <a:endParaRPr lang="de-DE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>
                <a:latin typeface="Arial" charset="0"/>
              </a:rPr>
              <a:t>Perikardtamponade</a:t>
            </a:r>
            <a:endParaRPr lang="de-DE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>
                <a:latin typeface="Arial" charset="0"/>
              </a:rPr>
              <a:t>Spannungspneumothorax</a:t>
            </a:r>
            <a:endParaRPr lang="de-DE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>
                <a:latin typeface="Arial" charset="0"/>
              </a:rPr>
              <a:t>Pneumothorax</a:t>
            </a:r>
            <a:endParaRPr lang="de-DE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>
                <a:latin typeface="Arial" charset="0"/>
              </a:rPr>
              <a:t>Hämatothorax</a:t>
            </a:r>
            <a:endParaRPr lang="de-DE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>
                <a:latin typeface="Arial" charset="0"/>
              </a:rPr>
              <a:t>Lungenkontusion</a:t>
            </a:r>
            <a:endParaRPr lang="de-DE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>
                <a:latin typeface="Arial" charset="0"/>
              </a:rPr>
              <a:t>Bronchusverletzungen</a:t>
            </a:r>
            <a:endParaRPr lang="de-DE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>
                <a:latin typeface="Arial" charset="0"/>
              </a:rPr>
              <a:t>Zwerchfellruptur </a:t>
            </a:r>
            <a:endParaRPr lang="de-DE" altLang="de-DE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de-DE" sz="2800" b="1" smtClean="0">
                <a:latin typeface="Arial" charset="0"/>
              </a:rPr>
              <a:t>Lernziele</a:t>
            </a:r>
          </a:p>
          <a:p>
            <a:pPr>
              <a:buFont typeface="Arial" charset="0"/>
              <a:buNone/>
            </a:pPr>
            <a:r>
              <a:rPr lang="de-DE" smtClean="0"/>
              <a:t>		</a:t>
            </a:r>
          </a:p>
          <a:p>
            <a:pPr>
              <a:buFont typeface="Arial" charset="0"/>
              <a:buNone/>
            </a:pPr>
            <a:r>
              <a:rPr lang="de-DE" smtClean="0"/>
              <a:t>		</a:t>
            </a:r>
            <a:r>
              <a:rPr lang="de-DE" sz="2000" b="1" smtClean="0">
                <a:latin typeface="Arial" charset="0"/>
              </a:rPr>
              <a:t>Definition „Polytrauma“</a:t>
            </a:r>
          </a:p>
          <a:p>
            <a:pPr>
              <a:buFont typeface="Arial" charset="0"/>
              <a:buNone/>
            </a:pPr>
            <a:r>
              <a:rPr lang="de-DE" sz="2000" b="1" smtClean="0">
                <a:latin typeface="Arial" charset="0"/>
              </a:rPr>
              <a:t>		</a:t>
            </a:r>
          </a:p>
          <a:p>
            <a:pPr>
              <a:buFont typeface="Arial" charset="0"/>
              <a:buNone/>
            </a:pPr>
            <a:r>
              <a:rPr lang="de-DE" sz="2000" b="1" smtClean="0">
                <a:latin typeface="Arial" charset="0"/>
              </a:rPr>
              <a:t>		Polytrauma Management (ATLS)</a:t>
            </a:r>
          </a:p>
          <a:p>
            <a:pPr>
              <a:buFont typeface="Arial" charset="0"/>
              <a:buNone/>
            </a:pPr>
            <a:r>
              <a:rPr lang="de-DE" sz="2000" b="1" smtClean="0">
                <a:latin typeface="Arial" charset="0"/>
              </a:rPr>
              <a:t>		</a:t>
            </a:r>
          </a:p>
          <a:p>
            <a:pPr>
              <a:buFont typeface="Arial" charset="0"/>
              <a:buNone/>
            </a:pPr>
            <a:r>
              <a:rPr lang="de-DE" sz="2000" b="1" smtClean="0">
                <a:latin typeface="Arial" charset="0"/>
              </a:rPr>
              <a:t>		A,B,C,D,E Regel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ChangeArrowheads="1"/>
          </p:cNvSpPr>
          <p:nvPr/>
        </p:nvSpPr>
        <p:spPr bwMode="auto">
          <a:xfrm>
            <a:off x="457200" y="35052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de-DE" altLang="de-DE" sz="2400" u="sng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29698" name="Picture 5" descr="http://cdn.lifeinthefastlane.com/wp-content/uploads/2010/05/Large-right-pneumothora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5675313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http://www.ctsnet.org/sites/default/files/graphics/experts/Thoracic/koman_pneumo/figur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3850" y="1196975"/>
            <a:ext cx="57150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https://upload.wikimedia.org/wikipedia/commons/b/bf/09-01-Pneumothorax_Drain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1916113"/>
            <a:ext cx="5464175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ChangeArrowheads="1"/>
          </p:cNvSpPr>
          <p:nvPr/>
        </p:nvSpPr>
        <p:spPr bwMode="auto">
          <a:xfrm>
            <a:off x="457200" y="35052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de-DE" altLang="de-DE" sz="2400" u="sng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0722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684213" y="1268413"/>
            <a:ext cx="7702550" cy="420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altLang="de-DE" smtClean="0"/>
              <a:t/>
            </a:r>
            <a:br>
              <a:rPr lang="en-US" altLang="de-DE" smtClean="0"/>
            </a:br>
            <a:r>
              <a:rPr lang="en-US" altLang="de-DE" smtClean="0"/>
              <a:t/>
            </a:r>
            <a:br>
              <a:rPr lang="en-US" altLang="de-DE" smtClean="0"/>
            </a:br>
            <a:r>
              <a:rPr lang="en-US" altLang="de-DE" sz="2800" b="1" smtClean="0">
                <a:latin typeface="Arial" charset="0"/>
              </a:rPr>
              <a:t>Spannungspneumothorax</a:t>
            </a:r>
            <a:r>
              <a:rPr lang="de-DE" altLang="de-DE" sz="2800" smtClean="0">
                <a:latin typeface="Arial" charset="0"/>
              </a:rPr>
              <a:t/>
            </a:r>
            <a:br>
              <a:rPr lang="de-DE" altLang="de-DE" sz="2800" smtClean="0">
                <a:latin typeface="Arial" charset="0"/>
              </a:rPr>
            </a:br>
            <a:r>
              <a:rPr lang="en-US" altLang="de-DE" sz="2400" smtClean="0"/>
              <a:t/>
            </a:r>
            <a:br>
              <a:rPr lang="en-US" altLang="de-DE" sz="2400" smtClean="0"/>
            </a:br>
            <a:r>
              <a:rPr lang="en-US" altLang="de-DE" sz="2400" smtClean="0"/>
              <a:t/>
            </a:r>
            <a:br>
              <a:rPr lang="en-US" altLang="de-DE" sz="2400" smtClean="0"/>
            </a:br>
            <a:r>
              <a:rPr lang="en-US" altLang="de-DE" sz="2400" smtClean="0"/>
              <a:t/>
            </a:r>
            <a:br>
              <a:rPr lang="en-US" altLang="de-DE" sz="2400" smtClean="0"/>
            </a:br>
            <a:r>
              <a:rPr lang="en-US" altLang="de-DE" sz="2000" smtClean="0">
                <a:latin typeface="Arial" charset="0"/>
              </a:rPr>
              <a:t>abgeschwächtes Atemgeräusch hypersonorer Klopfschall gestaute Halsvenen</a:t>
            </a:r>
            <a:r>
              <a:rPr lang="de-DE" altLang="de-DE" sz="2000" smtClean="0">
                <a:latin typeface="Arial" charset="0"/>
              </a:rPr>
              <a:t/>
            </a:r>
            <a:br>
              <a:rPr lang="de-DE" altLang="de-DE" sz="2000" smtClean="0">
                <a:latin typeface="Arial" charset="0"/>
              </a:rPr>
            </a:br>
            <a:r>
              <a:rPr lang="en-US" altLang="de-DE" sz="2000" smtClean="0">
                <a:latin typeface="Arial" charset="0"/>
              </a:rPr>
              <a:t>Kreislaufinstabilität (Mediastinalverlagerung)</a:t>
            </a:r>
            <a:r>
              <a:rPr lang="de-DE" altLang="de-DE" sz="2000" smtClean="0">
                <a:latin typeface="Arial" charset="0"/>
              </a:rPr>
              <a:t/>
            </a:r>
            <a:br>
              <a:rPr lang="de-DE" altLang="de-DE" sz="2000" smtClean="0">
                <a:latin typeface="Arial" charset="0"/>
              </a:rPr>
            </a:br>
            <a:r>
              <a:rPr lang="en-US" altLang="de-DE" sz="2000" b="1" smtClean="0">
                <a:latin typeface="Arial" charset="0"/>
              </a:rPr>
              <a:t>= SCHOCK</a:t>
            </a:r>
            <a:r>
              <a:rPr lang="de-DE" altLang="de-DE" sz="2000" smtClean="0">
                <a:latin typeface="Arial" charset="0"/>
              </a:rPr>
              <a:t/>
            </a:r>
            <a:br>
              <a:rPr lang="de-DE" altLang="de-DE" sz="2000" smtClean="0">
                <a:latin typeface="Arial" charset="0"/>
              </a:rPr>
            </a:br>
            <a:r>
              <a:rPr lang="en-US" altLang="de-DE" sz="2000" b="1" smtClean="0">
                <a:latin typeface="Arial" charset="0"/>
              </a:rPr>
              <a:t> </a:t>
            </a:r>
            <a:r>
              <a:rPr lang="de-DE" altLang="de-DE" sz="2000" smtClean="0">
                <a:latin typeface="Arial" charset="0"/>
              </a:rPr>
              <a:t/>
            </a:r>
            <a:br>
              <a:rPr lang="de-DE" altLang="de-DE" sz="2000" smtClean="0">
                <a:latin typeface="Arial" charset="0"/>
              </a:rPr>
            </a:br>
            <a:r>
              <a:rPr lang="en-US" altLang="de-DE" sz="2000" b="1" smtClean="0">
                <a:latin typeface="Arial" charset="0"/>
              </a:rPr>
              <a:t>Notfall-Dekompression Thoraxdrainage</a:t>
            </a:r>
            <a:endParaRPr lang="de-DE" altLang="de-DE" sz="20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ChangeArrowheads="1"/>
          </p:cNvSpPr>
          <p:nvPr/>
        </p:nvSpPr>
        <p:spPr bwMode="auto">
          <a:xfrm>
            <a:off x="457200" y="35052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de-DE" altLang="de-DE" sz="2400" u="sng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1746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de-DE" altLang="de-DE" smtClean="0"/>
          </a:p>
        </p:txBody>
      </p:sp>
      <p:pic>
        <p:nvPicPr>
          <p:cNvPr id="31747" name="Picture 5" descr="Abb.1: Stumpfes Spreitzen der Interkostalmuskulatur mit der Schere&#10;"/>
          <p:cNvPicPr>
            <a:picLocks noChangeAspect="1" noChangeArrowheads="1"/>
          </p:cNvPicPr>
          <p:nvPr/>
        </p:nvPicPr>
        <p:blipFill>
          <a:blip r:embed="rId2"/>
          <a:srcRect t="8252" b="8252"/>
          <a:stretch>
            <a:fillRect/>
          </a:stretch>
        </p:blipFill>
        <p:spPr bwMode="auto">
          <a:xfrm>
            <a:off x="157163" y="330200"/>
            <a:ext cx="52800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Abb.2: Stumpfes Durchstossen der Pleura mit dem Finger&#10;"/>
          <p:cNvPicPr>
            <a:picLocks noChangeAspect="1" noChangeArrowheads="1"/>
          </p:cNvPicPr>
          <p:nvPr/>
        </p:nvPicPr>
        <p:blipFill>
          <a:blip r:embed="rId3"/>
          <a:srcRect t="8626" b="8626"/>
          <a:stretch>
            <a:fillRect/>
          </a:stretch>
        </p:blipFill>
        <p:spPr bwMode="auto">
          <a:xfrm>
            <a:off x="827088" y="1149350"/>
            <a:ext cx="527843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Abb.3: Einführen der Thoraxdrainage mit einer Kornzange&#10;"/>
          <p:cNvPicPr>
            <a:picLocks noChangeAspect="1" noChangeArrowheads="1"/>
          </p:cNvPicPr>
          <p:nvPr/>
        </p:nvPicPr>
        <p:blipFill>
          <a:blip r:embed="rId4"/>
          <a:srcRect t="8459" b="8459"/>
          <a:stretch>
            <a:fillRect/>
          </a:stretch>
        </p:blipFill>
        <p:spPr bwMode="auto">
          <a:xfrm>
            <a:off x="2195513" y="2044700"/>
            <a:ext cx="52959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Abb.4: Korrekte Lage der Thoraxdrainage&#10;"/>
          <p:cNvPicPr>
            <a:picLocks noChangeAspect="1" noChangeArrowheads="1"/>
          </p:cNvPicPr>
          <p:nvPr/>
        </p:nvPicPr>
        <p:blipFill>
          <a:blip r:embed="rId5"/>
          <a:srcRect t="8791" b="8791"/>
          <a:stretch>
            <a:fillRect/>
          </a:stretch>
        </p:blipFill>
        <p:spPr bwMode="auto">
          <a:xfrm>
            <a:off x="3744913" y="2763838"/>
            <a:ext cx="5295900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457200" y="35052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de-DE" altLang="de-DE" sz="2400" u="sng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2770" name="Titel 1"/>
          <p:cNvSpPr txBox="1">
            <a:spLocks/>
          </p:cNvSpPr>
          <p:nvPr/>
        </p:nvSpPr>
        <p:spPr bwMode="auto">
          <a:xfrm>
            <a:off x="395288" y="188913"/>
            <a:ext cx="1654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de-DE" altLang="de-DE" sz="6000" b="1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sp>
        <p:nvSpPr>
          <p:cNvPr id="32771" name="Rechteck 1"/>
          <p:cNvSpPr>
            <a:spLocks noChangeArrowheads="1"/>
          </p:cNvSpPr>
          <p:nvPr/>
        </p:nvSpPr>
        <p:spPr bwMode="auto">
          <a:xfrm>
            <a:off x="395288" y="1916113"/>
            <a:ext cx="7777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de-DE">
                <a:solidFill>
                  <a:srgbClr val="FF0000"/>
                </a:solidFill>
                <a:latin typeface="Arial" charset="0"/>
              </a:rPr>
              <a:t>Kreislauf (C= Circulation and bleeding control)</a:t>
            </a:r>
            <a:endParaRPr lang="de-DE" altLang="de-DE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2772" name="Rectangle 10"/>
          <p:cNvSpPr>
            <a:spLocks noChangeArrowheads="1"/>
          </p:cNvSpPr>
          <p:nvPr/>
        </p:nvSpPr>
        <p:spPr bwMode="auto">
          <a:xfrm>
            <a:off x="168275" y="3505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charset="0"/>
              <a:buNone/>
            </a:pPr>
            <a:endParaRPr lang="de-DE" altLang="de-DE" sz="3600">
              <a:latin typeface="Calibri" pitchFamily="34" charset="0"/>
            </a:endParaRPr>
          </a:p>
        </p:txBody>
      </p:sp>
      <p:sp>
        <p:nvSpPr>
          <p:cNvPr id="32773" name="Rectangle 11"/>
          <p:cNvSpPr>
            <a:spLocks noChangeArrowheads="1"/>
          </p:cNvSpPr>
          <p:nvPr/>
        </p:nvSpPr>
        <p:spPr bwMode="auto">
          <a:xfrm>
            <a:off x="468313" y="2798763"/>
            <a:ext cx="3944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de-DE">
                <a:latin typeface="Arial" charset="0"/>
                <a:ea typeface="Arial" charset="0"/>
                <a:cs typeface="Times New Roman" pitchFamily="18" charset="0"/>
              </a:rPr>
              <a:t>Schockindex &gt;1 (Puls/systol. RR)</a:t>
            </a: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1979613" y="3789363"/>
            <a:ext cx="5716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de-DE" altLang="de-DE">
                <a:latin typeface="Arial" charset="0"/>
              </a:rPr>
              <a:t>Puls 80/min. + 120 mmHg RR syst.</a:t>
            </a:r>
          </a:p>
          <a:p>
            <a:pPr eaLnBrk="0" hangingPunct="0">
              <a:buFont typeface="Arial" charset="0"/>
              <a:buNone/>
            </a:pPr>
            <a:r>
              <a:rPr lang="de-DE" altLang="de-DE">
                <a:latin typeface="Arial" charset="0"/>
              </a:rPr>
              <a:t>	</a:t>
            </a:r>
            <a:r>
              <a:rPr lang="de-DE" altLang="de-DE">
                <a:solidFill>
                  <a:srgbClr val="FF0000"/>
                </a:solidFill>
                <a:latin typeface="Arial" charset="0"/>
              </a:rPr>
              <a:t>- 80/120=0,66666</a:t>
            </a: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1979613" y="4902200"/>
            <a:ext cx="4138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de-DE" altLang="de-DE">
                <a:latin typeface="Arial" charset="0"/>
              </a:rPr>
              <a:t>Puls 120/min. + 80 mmHg RR syst.</a:t>
            </a:r>
          </a:p>
          <a:p>
            <a:pPr eaLnBrk="0" hangingPunct="0">
              <a:buFont typeface="Arial" charset="0"/>
              <a:buNone/>
            </a:pPr>
            <a:r>
              <a:rPr lang="de-DE" altLang="de-DE">
                <a:latin typeface="Arial" charset="0"/>
              </a:rPr>
              <a:t>	</a:t>
            </a:r>
            <a:r>
              <a:rPr lang="de-DE" altLang="de-DE">
                <a:solidFill>
                  <a:srgbClr val="FF0000"/>
                </a:solidFill>
                <a:latin typeface="Arial" charset="0"/>
              </a:rPr>
              <a:t>- 120/80=1,5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ChangeArrowheads="1"/>
          </p:cNvSpPr>
          <p:nvPr/>
        </p:nvSpPr>
        <p:spPr bwMode="auto">
          <a:xfrm>
            <a:off x="457200" y="35052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de-DE" altLang="de-DE" sz="2400" u="sng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3794" name="Rechteck 1"/>
          <p:cNvSpPr>
            <a:spLocks noChangeArrowheads="1"/>
          </p:cNvSpPr>
          <p:nvPr/>
        </p:nvSpPr>
        <p:spPr bwMode="auto">
          <a:xfrm>
            <a:off x="755650" y="476250"/>
            <a:ext cx="4514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de-DE" sz="2800" b="1">
                <a:latin typeface="Arial" charset="0"/>
              </a:rPr>
              <a:t>Schock durch Verblutung</a:t>
            </a:r>
            <a:endParaRPr lang="de-DE" altLang="de-DE" sz="2800">
              <a:latin typeface="Arial" charset="0"/>
            </a:endParaRPr>
          </a:p>
        </p:txBody>
      </p:sp>
      <p:pic>
        <p:nvPicPr>
          <p:cNvPr id="33795" name="Picture 5" descr="http://www.armyrecognition.com/images/stories/news/2014/january/medic_shows_how_the_Abdominal_Aortic_Tourniquet_would_work_in_combat_to_help_stop_bleeding_from_a_pelvis_injury_640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1471613"/>
            <a:ext cx="5407025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7" descr="http://bushcraft.at/wp-content/uploads/2014/07/keep-calm-and-stop-bleeding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203450"/>
            <a:ext cx="38258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ChangeArrowheads="1"/>
          </p:cNvSpPr>
          <p:nvPr/>
        </p:nvSpPr>
        <p:spPr bwMode="auto">
          <a:xfrm>
            <a:off x="468313" y="3500438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de-DE" altLang="de-DE" sz="2400" u="sng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4818" name="Rechteck 1"/>
          <p:cNvSpPr>
            <a:spLocks noChangeArrowheads="1"/>
          </p:cNvSpPr>
          <p:nvPr/>
        </p:nvSpPr>
        <p:spPr bwMode="auto">
          <a:xfrm>
            <a:off x="323850" y="1341438"/>
            <a:ext cx="84963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en-US" altLang="de-DE" sz="2800" b="1">
                <a:latin typeface="Arial" charset="0"/>
              </a:rPr>
              <a:t>Missverhältnis zwischen </a:t>
            </a:r>
          </a:p>
          <a:p>
            <a:pPr algn="ctr" eaLnBrk="0" hangingPunct="0">
              <a:buFont typeface="Arial" charset="0"/>
              <a:buNone/>
            </a:pPr>
            <a:r>
              <a:rPr lang="en-US" altLang="de-DE" sz="2800" b="1">
                <a:latin typeface="Arial" charset="0"/>
              </a:rPr>
              <a:t>Sauerstoffbedarf und Sauerstoffangebot</a:t>
            </a:r>
            <a:endParaRPr lang="de-DE" altLang="de-DE" sz="2800" b="1">
              <a:latin typeface="Arial" charset="0"/>
            </a:endParaRPr>
          </a:p>
        </p:txBody>
      </p:sp>
      <p:sp>
        <p:nvSpPr>
          <p:cNvPr id="34819" name="Rechteck 2"/>
          <p:cNvSpPr>
            <a:spLocks noChangeArrowheads="1"/>
          </p:cNvSpPr>
          <p:nvPr/>
        </p:nvSpPr>
        <p:spPr bwMode="auto">
          <a:xfrm>
            <a:off x="611188" y="3284538"/>
            <a:ext cx="201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de-DE" b="1">
                <a:latin typeface="Arial" charset="0"/>
              </a:rPr>
              <a:t>hemorrhagisch</a:t>
            </a:r>
            <a:endParaRPr lang="de-DE" altLang="de-DE" b="1">
              <a:latin typeface="Arial" charset="0"/>
            </a:endParaRPr>
          </a:p>
        </p:txBody>
      </p:sp>
      <p:sp>
        <p:nvSpPr>
          <p:cNvPr id="34820" name="Rechteck 3"/>
          <p:cNvSpPr>
            <a:spLocks noChangeArrowheads="1"/>
          </p:cNvSpPr>
          <p:nvPr/>
        </p:nvSpPr>
        <p:spPr bwMode="auto">
          <a:xfrm>
            <a:off x="4752975" y="3262313"/>
            <a:ext cx="4572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nicht-hemorrhagisch</a:t>
            </a:r>
            <a:endParaRPr lang="de-DE" b="1">
              <a:latin typeface="Arial" charset="0"/>
            </a:endParaRPr>
          </a:p>
          <a:p>
            <a:pPr eaLnBrk="0" hangingPunct="0"/>
            <a:r>
              <a:rPr lang="en-US">
                <a:latin typeface="Arial" charset="0"/>
              </a:rPr>
              <a:t> </a:t>
            </a:r>
            <a:endParaRPr lang="de-DE">
              <a:latin typeface="Arial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>
                <a:latin typeface="Arial" charset="0"/>
              </a:rPr>
              <a:t>Spannungspneumothorax </a:t>
            </a:r>
          </a:p>
          <a:p>
            <a:pPr eaLnBrk="0" hangingPunct="0">
              <a:buFont typeface="Arial" charset="0"/>
              <a:buChar char="•"/>
            </a:pPr>
            <a:r>
              <a:rPr lang="en-US">
                <a:latin typeface="Arial" charset="0"/>
              </a:rPr>
              <a:t>Herzbeuteltamponade </a:t>
            </a:r>
          </a:p>
          <a:p>
            <a:pPr eaLnBrk="0" hangingPunct="0">
              <a:buFont typeface="Arial" charset="0"/>
              <a:buChar char="•"/>
            </a:pPr>
            <a:r>
              <a:rPr lang="en-US">
                <a:latin typeface="Arial" charset="0"/>
              </a:rPr>
              <a:t>kardiogen</a:t>
            </a:r>
            <a:endParaRPr lang="de-DE">
              <a:latin typeface="Arial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>
                <a:latin typeface="Arial" charset="0"/>
              </a:rPr>
              <a:t>neurogen septisch</a:t>
            </a:r>
            <a:endParaRPr lang="de-DE">
              <a:latin typeface="Arial" charset="0"/>
            </a:endParaRPr>
          </a:p>
        </p:txBody>
      </p:sp>
      <p:pic>
        <p:nvPicPr>
          <p:cNvPr id="34821" name="Picture 5" descr="http://www.praxisvita.de/sites/default/files/innere-blutungen-gefa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716338"/>
            <a:ext cx="3970337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ChangeArrowheads="1"/>
          </p:cNvSpPr>
          <p:nvPr/>
        </p:nvSpPr>
        <p:spPr bwMode="auto">
          <a:xfrm>
            <a:off x="457200" y="35052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de-DE" altLang="de-DE" sz="2400" u="sng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5842" name="Rechteck 1"/>
          <p:cNvSpPr>
            <a:spLocks noChangeArrowheads="1"/>
          </p:cNvSpPr>
          <p:nvPr/>
        </p:nvSpPr>
        <p:spPr bwMode="auto">
          <a:xfrm>
            <a:off x="539750" y="1341438"/>
            <a:ext cx="7200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de-DE" sz="2800" b="1">
                <a:latin typeface="Arial" charset="0"/>
              </a:rPr>
              <a:t>Identifikation signifikanter Blutungen</a:t>
            </a:r>
            <a:endParaRPr lang="de-DE" altLang="de-DE" sz="2800" b="1">
              <a:latin typeface="Arial" charset="0"/>
            </a:endParaRPr>
          </a:p>
        </p:txBody>
      </p:sp>
      <p:sp>
        <p:nvSpPr>
          <p:cNvPr id="35843" name="Rechteck 2"/>
          <p:cNvSpPr>
            <a:spLocks noChangeArrowheads="1"/>
          </p:cNvSpPr>
          <p:nvPr/>
        </p:nvSpPr>
        <p:spPr bwMode="auto">
          <a:xfrm>
            <a:off x="1512888" y="2420938"/>
            <a:ext cx="4572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 typeface="Arial" charset="0"/>
              <a:buChar char="•"/>
            </a:pPr>
            <a:r>
              <a:rPr lang="en-US" altLang="de-DE">
                <a:latin typeface="Arial" charset="0"/>
              </a:rPr>
              <a:t>klinische Untersuchung</a:t>
            </a:r>
            <a:endParaRPr lang="de-DE" altLang="de-DE">
              <a:latin typeface="Arial" charset="0"/>
            </a:endParaRP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 altLang="de-DE">
                <a:latin typeface="Arial" charset="0"/>
              </a:rPr>
              <a:t> </a:t>
            </a:r>
            <a:endParaRPr lang="de-DE" altLang="de-DE">
              <a:latin typeface="Arial" charset="0"/>
            </a:endParaRP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 altLang="de-DE">
                <a:latin typeface="Arial" charset="0"/>
              </a:rPr>
              <a:t>Röntgen Thorax </a:t>
            </a:r>
          </a:p>
          <a:p>
            <a:pPr marL="342900" indent="-342900" eaLnBrk="0" hangingPunct="0">
              <a:buFont typeface="Arial" charset="0"/>
              <a:buChar char="•"/>
            </a:pPr>
            <a:endParaRPr lang="en-US" altLang="de-DE">
              <a:latin typeface="Arial" charset="0"/>
            </a:endParaRP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 altLang="de-DE">
                <a:latin typeface="Arial" charset="0"/>
              </a:rPr>
              <a:t>Sonographie Abdomen </a:t>
            </a:r>
          </a:p>
          <a:p>
            <a:pPr marL="342900" indent="-342900" eaLnBrk="0" hangingPunct="0">
              <a:buFont typeface="Arial" charset="0"/>
              <a:buChar char="•"/>
            </a:pPr>
            <a:endParaRPr lang="en-US" altLang="de-DE">
              <a:latin typeface="Arial" charset="0"/>
            </a:endParaRP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 altLang="de-DE">
                <a:latin typeface="Arial" charset="0"/>
              </a:rPr>
              <a:t>Röntgen Becken</a:t>
            </a:r>
            <a:endParaRPr lang="de-DE" altLang="de-DE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565400"/>
            <a:ext cx="88106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14"/>
          <p:cNvSpPr>
            <a:spLocks noChangeArrowheads="1"/>
          </p:cNvSpPr>
          <p:nvPr/>
        </p:nvSpPr>
        <p:spPr bwMode="auto">
          <a:xfrm>
            <a:off x="395288" y="536575"/>
            <a:ext cx="66960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de-DE" sz="2800" b="1">
                <a:latin typeface="Arial" charset="0"/>
                <a:ea typeface="Arial" charset="0"/>
                <a:cs typeface="Times New Roman" pitchFamily="18" charset="0"/>
              </a:rPr>
              <a:t>Abdominelle</a:t>
            </a:r>
            <a:r>
              <a:rPr lang="de-DE" altLang="de-DE" sz="2800" b="1">
                <a:latin typeface="Arial" charset="0"/>
                <a:ea typeface="Arial" charset="0"/>
                <a:cs typeface="Times New Roman" pitchFamily="18" charset="0"/>
              </a:rPr>
              <a:t> </a:t>
            </a:r>
            <a:r>
              <a:rPr lang="en-US" altLang="de-DE" sz="2800" b="1">
                <a:latin typeface="Arial" charset="0"/>
                <a:ea typeface="Arial" charset="0"/>
                <a:cs typeface="Times New Roman" pitchFamily="18" charset="0"/>
              </a:rPr>
              <a:t>Massenblutung</a:t>
            </a:r>
            <a:endParaRPr lang="de-DE" altLang="de-DE" sz="2800">
              <a:latin typeface="Arial" charset="0"/>
              <a:ea typeface="Arial" charset="0"/>
              <a:cs typeface="Times New Roman" pitchFamily="18" charset="0"/>
            </a:endParaRPr>
          </a:p>
          <a:p>
            <a:pPr eaLnBrk="0" hangingPunct="0">
              <a:buFont typeface="Arial" charset="0"/>
              <a:buNone/>
            </a:pPr>
            <a:endParaRPr lang="de-DE" altLang="de-DE" sz="3600">
              <a:latin typeface="Calibri" pitchFamily="34" charset="0"/>
              <a:ea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57338"/>
            <a:ext cx="4572000" cy="348615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412875"/>
            <a:ext cx="302418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500438"/>
            <a:ext cx="36845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0" y="549275"/>
            <a:ext cx="51117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sz="2800" b="1" smtClean="0">
                <a:latin typeface="Arial" charset="0"/>
              </a:rPr>
              <a:t>Penetrierendes Trauma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0" y="549275"/>
            <a:ext cx="5976938" cy="908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40079"/>
          <a:lstStyle/>
          <a:p>
            <a:pPr eaLnBrk="1" hangingPunct="1"/>
            <a:r>
              <a:rPr lang="de-DE" sz="2800" b="1" smtClean="0">
                <a:latin typeface="Arial" charset="0"/>
              </a:rPr>
              <a:t>Stumpfes Abdominaltrauma</a:t>
            </a: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636838"/>
            <a:ext cx="3484562" cy="261937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276475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4"/>
          <p:cNvSpPr>
            <a:spLocks noChangeArrowheads="1"/>
          </p:cNvSpPr>
          <p:nvPr/>
        </p:nvSpPr>
        <p:spPr bwMode="auto">
          <a:xfrm>
            <a:off x="457200" y="35052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de-DE" altLang="de-DE" sz="2400" u="sng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268413"/>
            <a:ext cx="6850062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844675"/>
            <a:ext cx="27908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3573463"/>
            <a:ext cx="38957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1341438"/>
            <a:ext cx="190182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ChangeArrowheads="1"/>
          </p:cNvSpPr>
          <p:nvPr/>
        </p:nvSpPr>
        <p:spPr bwMode="auto">
          <a:xfrm>
            <a:off x="457200" y="35052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de-DE" altLang="de-DE" sz="2400" u="sng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9938" name="Rectangle 14"/>
          <p:cNvSpPr>
            <a:spLocks noChangeArrowheads="1"/>
          </p:cNvSpPr>
          <p:nvPr/>
        </p:nvSpPr>
        <p:spPr bwMode="auto">
          <a:xfrm>
            <a:off x="468313" y="476250"/>
            <a:ext cx="67691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de-DE" sz="2800" b="1">
                <a:latin typeface="Arial" charset="0"/>
                <a:ea typeface="Arial" charset="0"/>
                <a:cs typeface="Times New Roman" pitchFamily="18" charset="0"/>
              </a:rPr>
              <a:t>Abdominelle</a:t>
            </a:r>
            <a:r>
              <a:rPr lang="de-DE" altLang="de-DE" sz="2800" b="1">
                <a:latin typeface="Arial" charset="0"/>
                <a:ea typeface="Arial" charset="0"/>
                <a:cs typeface="Times New Roman" pitchFamily="18" charset="0"/>
              </a:rPr>
              <a:t> </a:t>
            </a:r>
            <a:r>
              <a:rPr lang="en-US" altLang="de-DE" sz="2800" b="1">
                <a:latin typeface="Arial" charset="0"/>
                <a:ea typeface="Arial" charset="0"/>
                <a:cs typeface="Times New Roman" pitchFamily="18" charset="0"/>
              </a:rPr>
              <a:t>Massenblutung</a:t>
            </a:r>
            <a:endParaRPr lang="de-DE" altLang="de-DE" sz="2800">
              <a:latin typeface="Arial" charset="0"/>
              <a:ea typeface="Arial" charset="0"/>
              <a:cs typeface="Times New Roman" pitchFamily="18" charset="0"/>
            </a:endParaRPr>
          </a:p>
          <a:p>
            <a:pPr eaLnBrk="0" hangingPunct="0">
              <a:buFont typeface="Arial" charset="0"/>
              <a:buNone/>
            </a:pPr>
            <a:endParaRPr lang="de-DE" altLang="de-DE" sz="2800">
              <a:latin typeface="Arial" charset="0"/>
              <a:ea typeface="Arial" charset="0"/>
              <a:cs typeface="Times New Roman" pitchFamily="18" charset="0"/>
            </a:endParaRP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2268538" y="2852738"/>
            <a:ext cx="5256212" cy="3222625"/>
            <a:chOff x="4047" y="883"/>
            <a:chExt cx="9197" cy="6875"/>
          </a:xfrm>
        </p:grpSpPr>
        <p:pic>
          <p:nvPicPr>
            <p:cNvPr id="39941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47" y="883"/>
              <a:ext cx="9197" cy="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9942" name="Group 11"/>
            <p:cNvGrpSpPr>
              <a:grpSpLocks/>
            </p:cNvGrpSpPr>
            <p:nvPr/>
          </p:nvGrpSpPr>
          <p:grpSpPr bwMode="auto">
            <a:xfrm>
              <a:off x="5346" y="3082"/>
              <a:ext cx="2776" cy="2"/>
              <a:chOff x="5346" y="3082"/>
              <a:chExt cx="2776" cy="2"/>
            </a:xfrm>
          </p:grpSpPr>
          <p:sp>
            <p:nvSpPr>
              <p:cNvPr id="39949" name="Freeform 12"/>
              <p:cNvSpPr>
                <a:spLocks/>
              </p:cNvSpPr>
              <p:nvPr/>
            </p:nvSpPr>
            <p:spPr bwMode="auto">
              <a:xfrm>
                <a:off x="5346" y="3082"/>
                <a:ext cx="2776" cy="2"/>
              </a:xfrm>
              <a:custGeom>
                <a:avLst/>
                <a:gdLst>
                  <a:gd name="T0" fmla="*/ 0 w 2776"/>
                  <a:gd name="T1" fmla="*/ 0 h 2"/>
                  <a:gd name="T2" fmla="*/ 2775 w 2776"/>
                  <a:gd name="T3" fmla="*/ 0 h 2"/>
                  <a:gd name="T4" fmla="*/ 0 60000 65536"/>
                  <a:gd name="T5" fmla="*/ 0 60000 65536"/>
                  <a:gd name="T6" fmla="*/ 0 w 2776"/>
                  <a:gd name="T7" fmla="*/ 0 h 2"/>
                  <a:gd name="T8" fmla="*/ 2776 w 2776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76" h="2">
                    <a:moveTo>
                      <a:pt x="0" y="0"/>
                    </a:moveTo>
                    <a:lnTo>
                      <a:pt x="2775" y="0"/>
                    </a:lnTo>
                  </a:path>
                </a:pathLst>
              </a:custGeom>
              <a:noFill/>
              <a:ln w="10414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9943" name="Group 9"/>
            <p:cNvGrpSpPr>
              <a:grpSpLocks/>
            </p:cNvGrpSpPr>
            <p:nvPr/>
          </p:nvGrpSpPr>
          <p:grpSpPr bwMode="auto">
            <a:xfrm>
              <a:off x="5346" y="3601"/>
              <a:ext cx="6018" cy="2"/>
              <a:chOff x="5346" y="3601"/>
              <a:chExt cx="6018" cy="2"/>
            </a:xfrm>
          </p:grpSpPr>
          <p:sp>
            <p:nvSpPr>
              <p:cNvPr id="39948" name="Freeform 10"/>
              <p:cNvSpPr>
                <a:spLocks/>
              </p:cNvSpPr>
              <p:nvPr/>
            </p:nvSpPr>
            <p:spPr bwMode="auto">
              <a:xfrm>
                <a:off x="5346" y="3601"/>
                <a:ext cx="6018" cy="2"/>
              </a:xfrm>
              <a:custGeom>
                <a:avLst/>
                <a:gdLst>
                  <a:gd name="T0" fmla="*/ 0 w 6018"/>
                  <a:gd name="T1" fmla="*/ 0 h 2"/>
                  <a:gd name="T2" fmla="*/ 6018 w 6018"/>
                  <a:gd name="T3" fmla="*/ 0 h 2"/>
                  <a:gd name="T4" fmla="*/ 0 60000 65536"/>
                  <a:gd name="T5" fmla="*/ 0 60000 65536"/>
                  <a:gd name="T6" fmla="*/ 0 w 6018"/>
                  <a:gd name="T7" fmla="*/ 0 h 2"/>
                  <a:gd name="T8" fmla="*/ 6018 w 6018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018" h="2">
                    <a:moveTo>
                      <a:pt x="0" y="0"/>
                    </a:moveTo>
                    <a:lnTo>
                      <a:pt x="6018" y="0"/>
                    </a:lnTo>
                  </a:path>
                </a:pathLst>
              </a:custGeom>
              <a:noFill/>
              <a:ln w="11176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9944" name="Group 7"/>
            <p:cNvGrpSpPr>
              <a:grpSpLocks/>
            </p:cNvGrpSpPr>
            <p:nvPr/>
          </p:nvGrpSpPr>
          <p:grpSpPr bwMode="auto">
            <a:xfrm>
              <a:off x="7586" y="2784"/>
              <a:ext cx="2" cy="3106"/>
              <a:chOff x="7586" y="2784"/>
              <a:chExt cx="2" cy="3106"/>
            </a:xfrm>
          </p:grpSpPr>
          <p:sp>
            <p:nvSpPr>
              <p:cNvPr id="39947" name="Freeform 8"/>
              <p:cNvSpPr>
                <a:spLocks/>
              </p:cNvSpPr>
              <p:nvPr/>
            </p:nvSpPr>
            <p:spPr bwMode="auto">
              <a:xfrm>
                <a:off x="7586" y="2784"/>
                <a:ext cx="2" cy="3106"/>
              </a:xfrm>
              <a:custGeom>
                <a:avLst/>
                <a:gdLst>
                  <a:gd name="T0" fmla="*/ 0 w 2"/>
                  <a:gd name="T1" fmla="*/ 2784 h 3106"/>
                  <a:gd name="T2" fmla="*/ 0 w 2"/>
                  <a:gd name="T3" fmla="*/ 5890 h 3106"/>
                  <a:gd name="T4" fmla="*/ 0 60000 65536"/>
                  <a:gd name="T5" fmla="*/ 0 60000 65536"/>
                  <a:gd name="T6" fmla="*/ 0 w 2"/>
                  <a:gd name="T7" fmla="*/ 0 h 3106"/>
                  <a:gd name="T8" fmla="*/ 2 w 2"/>
                  <a:gd name="T9" fmla="*/ 3106 h 310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3106">
                    <a:moveTo>
                      <a:pt x="0" y="0"/>
                    </a:moveTo>
                    <a:lnTo>
                      <a:pt x="0" y="3106"/>
                    </a:lnTo>
                  </a:path>
                </a:pathLst>
              </a:custGeom>
              <a:noFill/>
              <a:ln w="13462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9945" name="Group 5"/>
            <p:cNvGrpSpPr>
              <a:grpSpLocks/>
            </p:cNvGrpSpPr>
            <p:nvPr/>
          </p:nvGrpSpPr>
          <p:grpSpPr bwMode="auto">
            <a:xfrm>
              <a:off x="10878" y="3294"/>
              <a:ext cx="2" cy="2596"/>
              <a:chOff x="10878" y="3294"/>
              <a:chExt cx="2" cy="2596"/>
            </a:xfrm>
          </p:grpSpPr>
          <p:sp>
            <p:nvSpPr>
              <p:cNvPr id="39946" name="Freeform 6"/>
              <p:cNvSpPr>
                <a:spLocks/>
              </p:cNvSpPr>
              <p:nvPr/>
            </p:nvSpPr>
            <p:spPr bwMode="auto">
              <a:xfrm>
                <a:off x="10878" y="3294"/>
                <a:ext cx="2" cy="2596"/>
              </a:xfrm>
              <a:custGeom>
                <a:avLst/>
                <a:gdLst>
                  <a:gd name="T0" fmla="*/ 0 w 2"/>
                  <a:gd name="T1" fmla="*/ 3294 h 2596"/>
                  <a:gd name="T2" fmla="*/ 0 w 2"/>
                  <a:gd name="T3" fmla="*/ 5890 h 2596"/>
                  <a:gd name="T4" fmla="*/ 0 60000 65536"/>
                  <a:gd name="T5" fmla="*/ 0 60000 65536"/>
                  <a:gd name="T6" fmla="*/ 0 w 2"/>
                  <a:gd name="T7" fmla="*/ 0 h 2596"/>
                  <a:gd name="T8" fmla="*/ 2 w 2"/>
                  <a:gd name="T9" fmla="*/ 2596 h 25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2596">
                    <a:moveTo>
                      <a:pt x="0" y="0"/>
                    </a:moveTo>
                    <a:lnTo>
                      <a:pt x="0" y="2596"/>
                    </a:lnTo>
                  </a:path>
                </a:pathLst>
              </a:custGeom>
              <a:noFill/>
              <a:ln w="14224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9940" name="Rechteck 12"/>
          <p:cNvSpPr>
            <a:spLocks noChangeArrowheads="1"/>
          </p:cNvSpPr>
          <p:nvPr/>
        </p:nvSpPr>
        <p:spPr bwMode="auto">
          <a:xfrm>
            <a:off x="179388" y="1412875"/>
            <a:ext cx="8607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Arial" charset="0"/>
              </a:rPr>
              <a:t>Verringerung der Überlebenswahrscheinlichkeit </a:t>
            </a:r>
          </a:p>
          <a:p>
            <a:pPr eaLnBrk="0" hangingPunct="0">
              <a:buFont typeface="Arial" charset="0"/>
              <a:buChar char="•"/>
            </a:pPr>
            <a:r>
              <a:rPr lang="en-US">
                <a:latin typeface="Arial" charset="0"/>
              </a:rPr>
              <a:t>pro Minute um 0,3%</a:t>
            </a:r>
            <a:endParaRPr lang="de-DE">
              <a:latin typeface="Arial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>
                <a:latin typeface="Arial" charset="0"/>
              </a:rPr>
              <a:t>pro 3 Minuten um 1%</a:t>
            </a:r>
            <a:endParaRPr lang="de-DE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-107950" y="549275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sz="2800" b="1" smtClean="0">
                <a:latin typeface="Arial" charset="0"/>
              </a:rPr>
              <a:t>Häufigkeit von Abdominalverletzungen</a:t>
            </a:r>
            <a:br>
              <a:rPr lang="de-DE" sz="2800" b="1" smtClean="0">
                <a:latin typeface="Arial" charset="0"/>
              </a:rPr>
            </a:br>
            <a:endParaRPr lang="de-DE" sz="2800" b="1" smtClean="0">
              <a:latin typeface="Arial" charset="0"/>
            </a:endParaRPr>
          </a:p>
        </p:txBody>
      </p:sp>
      <p:sp>
        <p:nvSpPr>
          <p:cNvPr id="40962" name="Inhaltsplatzhalter 2"/>
          <p:cNvSpPr>
            <a:spLocks noGrp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de-DE" sz="2000" b="1" smtClean="0">
                <a:latin typeface="Arial" charset="0"/>
              </a:rPr>
              <a:t>0.5 - 4% aller stationärer Unfallopfer</a:t>
            </a:r>
          </a:p>
          <a:p>
            <a:pPr marL="0" indent="0">
              <a:lnSpc>
                <a:spcPct val="90000"/>
              </a:lnSpc>
            </a:pPr>
            <a:endParaRPr lang="de-DE" sz="2000" b="1" smtClean="0">
              <a:latin typeface="Arial" charset="0"/>
            </a:endParaRPr>
          </a:p>
          <a:p>
            <a:pPr marL="0" indent="0">
              <a:lnSpc>
                <a:spcPct val="90000"/>
              </a:lnSpc>
            </a:pPr>
            <a:r>
              <a:rPr lang="de-DE" sz="2000" b="1" smtClean="0">
                <a:latin typeface="Arial" charset="0"/>
              </a:rPr>
              <a:t>Stumpfes : Penetrierendes Trauma ca. 4:1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de-DE" sz="2000" smtClean="0">
                <a:latin typeface="Arial" charset="0"/>
              </a:rPr>
              <a:t> regional sehr unterschiedlich, z.B. Kapstadt ca. 1:20</a:t>
            </a:r>
          </a:p>
          <a:p>
            <a:pPr marL="0" indent="0">
              <a:lnSpc>
                <a:spcPct val="90000"/>
              </a:lnSpc>
            </a:pPr>
            <a:endParaRPr lang="de-DE" sz="2000" smtClean="0">
              <a:latin typeface="Arial" charset="0"/>
            </a:endParaRPr>
          </a:p>
          <a:p>
            <a:pPr marL="0" indent="0">
              <a:lnSpc>
                <a:spcPct val="90000"/>
              </a:lnSpc>
            </a:pPr>
            <a:r>
              <a:rPr lang="de-DE" sz="2000" b="1" smtClean="0">
                <a:latin typeface="Arial" charset="0"/>
              </a:rPr>
              <a:t>Letalität beim stumpfen Trauma ca. doppelt so hoch</a:t>
            </a:r>
          </a:p>
          <a:p>
            <a:pPr marL="0" indent="0">
              <a:lnSpc>
                <a:spcPct val="90000"/>
              </a:lnSpc>
            </a:pPr>
            <a:endParaRPr lang="de-DE" sz="2000" b="1" smtClean="0">
              <a:latin typeface="Arial" charset="0"/>
            </a:endParaRPr>
          </a:p>
          <a:p>
            <a:pPr marL="0" indent="0">
              <a:lnSpc>
                <a:spcPct val="90000"/>
              </a:lnSpc>
            </a:pPr>
            <a:r>
              <a:rPr lang="de-DE" sz="2000" b="1" smtClean="0">
                <a:latin typeface="Arial" charset="0"/>
              </a:rPr>
              <a:t>Häufig kombiniert mit anderen Verletzungen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de-DE" sz="2000" smtClean="0">
                <a:latin typeface="Arial" charset="0"/>
              </a:rPr>
              <a:t> SHT, Thorax, Extremitäten, Becken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/>
          </p:cNvSpPr>
          <p:nvPr/>
        </p:nvSpPr>
        <p:spPr bwMode="auto">
          <a:xfrm>
            <a:off x="-396875" y="549275"/>
            <a:ext cx="7112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40079"/>
          <a:lstStyle/>
          <a:p>
            <a:pPr algn="ctr"/>
            <a:r>
              <a:rPr lang="de-DE" sz="2800" b="1">
                <a:latin typeface="Arial" charset="0"/>
              </a:rPr>
              <a:t>Häufigkeit betroffener Organe</a:t>
            </a:r>
            <a:br>
              <a:rPr lang="de-DE" sz="2800" b="1">
                <a:latin typeface="Arial" charset="0"/>
              </a:rPr>
            </a:br>
            <a:endParaRPr lang="de-DE" sz="2800" b="1">
              <a:latin typeface="Arial" charset="0"/>
            </a:endParaRPr>
          </a:p>
        </p:txBody>
      </p:sp>
      <p:sp>
        <p:nvSpPr>
          <p:cNvPr id="41986" name="Inhaltsplatzhalter 2"/>
          <p:cNvSpPr>
            <a:spLocks/>
          </p:cNvSpPr>
          <p:nvPr/>
        </p:nvSpPr>
        <p:spPr bwMode="auto">
          <a:xfrm>
            <a:off x="395288" y="1557338"/>
            <a:ext cx="83534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b="1">
                <a:latin typeface="Arial" charset="0"/>
              </a:rPr>
              <a:t>Komplett anderes Verletzungsmuster Stumpfes und penetrierendes Abdominaltrauma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de-DE" b="1">
              <a:latin typeface="Arial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b="1">
                <a:latin typeface="Arial" charset="0"/>
              </a:rPr>
              <a:t>Stumpf: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>
                <a:latin typeface="Arial" charset="0"/>
              </a:rPr>
              <a:t>Milz &gt; Niere &gt; Leber &gt; Magen- Darmtrakt &gt; Harnblase &gt; Pankreas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de-DE" b="1">
              <a:latin typeface="Arial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b="1">
                <a:latin typeface="Arial" charset="0"/>
              </a:rPr>
              <a:t>Penetrierend: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>
                <a:latin typeface="Arial" charset="0"/>
              </a:rPr>
              <a:t>Dünndarm (Schussverletzungen &gt; 80%, Pfählungs- und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>
                <a:latin typeface="Arial" charset="0"/>
              </a:rPr>
              <a:t>Stichverletzungen 30-50%), &gt; Leber &gt; Colon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>
                <a:latin typeface="Arial" charset="0"/>
              </a:rPr>
              <a:t>Bei Stichverletzungen häufiger linkes Abdomen betroffen (Rechtshänder)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de-DE" b="1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107950" y="40481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 smtClean="0">
                <a:latin typeface="Arial" charset="0"/>
              </a:rPr>
              <a:t>FAST</a:t>
            </a:r>
            <a:r>
              <a:rPr lang="en-US" smtClean="0">
                <a:latin typeface="Arial" charset="0"/>
              </a:rPr>
              <a:t> </a:t>
            </a:r>
            <a:r>
              <a:rPr lang="en-US" sz="2000" b="1" smtClean="0">
                <a:latin typeface="Arial" charset="0"/>
              </a:rPr>
              <a:t>(Focused Assesment with Sonography in Trauma)</a:t>
            </a:r>
            <a:r>
              <a:rPr lang="en-US" sz="2400" b="1" smtClean="0">
                <a:latin typeface="Arial" charset="0"/>
              </a:rPr>
              <a:t/>
            </a:r>
            <a:br>
              <a:rPr lang="en-US" sz="2400" b="1" smtClean="0">
                <a:latin typeface="Arial" charset="0"/>
              </a:rPr>
            </a:br>
            <a:endParaRPr lang="de-DE" sz="2400" b="1" smtClean="0">
              <a:latin typeface="Arial" charset="0"/>
            </a:endParaRPr>
          </a:p>
        </p:txBody>
      </p:sp>
      <p:sp>
        <p:nvSpPr>
          <p:cNvPr id="43010" name="Inhaltsplatzhalter 2"/>
          <p:cNvSpPr>
            <a:spLocks noGrp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de-DE" sz="2000" b="1" smtClean="0">
                <a:latin typeface="Arial" charset="0"/>
              </a:rPr>
              <a:t>Rasch verfügbare, nichtinvasive Methode (Schockraum)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de-DE" sz="2000" b="1" smtClean="0">
              <a:latin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de-DE" sz="2000" b="1" smtClean="0">
                <a:latin typeface="Arial" charset="0"/>
              </a:rPr>
              <a:t>Ziel: Erkennen von freier Flüssigkeit (ab 50ml sichtbar)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de-DE" sz="2000" b="1" smtClean="0">
                <a:latin typeface="Arial" charset="0"/>
              </a:rPr>
              <a:t>und grösseren Organläsionen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de-DE" sz="2000" b="1" smtClean="0">
              <a:latin typeface="Arial" charset="0"/>
            </a:endParaRPr>
          </a:p>
          <a:p>
            <a:pPr marL="0" indent="0">
              <a:lnSpc>
                <a:spcPct val="90000"/>
              </a:lnSpc>
            </a:pPr>
            <a:r>
              <a:rPr lang="de-DE" sz="2000" smtClean="0">
                <a:latin typeface="Arial" charset="0"/>
              </a:rPr>
              <a:t>Keine «Feindiagnostik» der Bauchorgane</a:t>
            </a:r>
          </a:p>
          <a:p>
            <a:pPr marL="0" indent="0">
              <a:lnSpc>
                <a:spcPct val="90000"/>
              </a:lnSpc>
            </a:pPr>
            <a:r>
              <a:rPr lang="de-DE" sz="2000" smtClean="0">
                <a:latin typeface="Arial" charset="0"/>
              </a:rPr>
              <a:t>«Feindiagnostik» beim stabilen Patienten mittels CT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de-DE" sz="2000" b="1" smtClean="0">
              <a:latin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de-DE" sz="2000" b="1" smtClean="0">
              <a:latin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de-DE" sz="2000" b="1" smtClean="0">
                <a:latin typeface="Arial" charset="0"/>
              </a:rPr>
              <a:t>Der Kreislauf-instabile Patient muss bei freier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de-DE" sz="2000" b="1" smtClean="0">
                <a:latin typeface="Arial" charset="0"/>
              </a:rPr>
              <a:t>Flüssigkeit im FAST sofort laparotomiert werden 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188" y="1557338"/>
            <a:ext cx="337185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44034" name="Textfeld 15"/>
          <p:cNvSpPr txBox="1">
            <a:spLocks noChangeArrowheads="1"/>
          </p:cNvSpPr>
          <p:nvPr/>
        </p:nvSpPr>
        <p:spPr bwMode="auto">
          <a:xfrm>
            <a:off x="827088" y="3860800"/>
            <a:ext cx="8366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charset="0"/>
              </a:rPr>
              <a:t>Morrison</a:t>
            </a:r>
          </a:p>
        </p:txBody>
      </p:sp>
      <p:sp>
        <p:nvSpPr>
          <p:cNvPr id="44035" name="Textfeld 17"/>
          <p:cNvSpPr txBox="1">
            <a:spLocks noChangeArrowheads="1"/>
          </p:cNvSpPr>
          <p:nvPr/>
        </p:nvSpPr>
        <p:spPr bwMode="auto">
          <a:xfrm>
            <a:off x="1908175" y="3284538"/>
            <a:ext cx="7921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charset="0"/>
              </a:rPr>
              <a:t>Perikard</a:t>
            </a:r>
          </a:p>
        </p:txBody>
      </p:sp>
      <p:sp>
        <p:nvSpPr>
          <p:cNvPr id="44036" name="Textfeld 18"/>
          <p:cNvSpPr txBox="1">
            <a:spLocks noChangeArrowheads="1"/>
          </p:cNvSpPr>
          <p:nvPr/>
        </p:nvSpPr>
        <p:spPr bwMode="auto">
          <a:xfrm>
            <a:off x="1979613" y="4941888"/>
            <a:ext cx="7858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charset="0"/>
              </a:rPr>
              <a:t>Douglas</a:t>
            </a:r>
          </a:p>
        </p:txBody>
      </p:sp>
      <p:sp>
        <p:nvSpPr>
          <p:cNvPr id="44037" name="Textfeld 16"/>
          <p:cNvSpPr txBox="1">
            <a:spLocks noChangeArrowheads="1"/>
          </p:cNvSpPr>
          <p:nvPr/>
        </p:nvSpPr>
        <p:spPr bwMode="auto">
          <a:xfrm>
            <a:off x="2987675" y="3789363"/>
            <a:ext cx="615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latin typeface="Arial" charset="0"/>
              </a:rPr>
              <a:t>Koller</a:t>
            </a:r>
          </a:p>
        </p:txBody>
      </p:sp>
      <p:sp>
        <p:nvSpPr>
          <p:cNvPr id="44038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395288" y="620713"/>
            <a:ext cx="16573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 smtClean="0">
                <a:latin typeface="Arial" charset="0"/>
              </a:rPr>
              <a:t>FAST</a:t>
            </a:r>
            <a:endParaRPr lang="de-DE" sz="2800" b="1" smtClean="0">
              <a:latin typeface="Arial" charset="0"/>
            </a:endParaRPr>
          </a:p>
        </p:txBody>
      </p:sp>
      <p:pic>
        <p:nvPicPr>
          <p:cNvPr id="440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1557338"/>
            <a:ext cx="47164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3789363"/>
            <a:ext cx="48164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ChangeArrowheads="1"/>
          </p:cNvSpPr>
          <p:nvPr/>
        </p:nvSpPr>
        <p:spPr bwMode="auto">
          <a:xfrm>
            <a:off x="457200" y="35052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de-DE" altLang="de-DE" sz="2400" u="sng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5058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323850" y="333375"/>
            <a:ext cx="4751388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altLang="de-DE" sz="2800" b="1" smtClean="0">
                <a:latin typeface="Arial" charset="0"/>
              </a:rPr>
              <a:t>Massenblutung –Becken</a:t>
            </a:r>
            <a:endParaRPr lang="de-DE" altLang="de-DE" sz="2800" b="1" smtClean="0">
              <a:latin typeface="Arial" charset="0"/>
            </a:endParaRPr>
          </a:p>
        </p:txBody>
      </p:sp>
      <p:pic>
        <p:nvPicPr>
          <p:cNvPr id="45059" name="Picture 5" descr="https://www.uke.de/kliniken/unfallchirurgie/images_content/klinik-unfall-hand-wiederherstellung/Klinik_Unfallchirurgie_Beck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9300" y="4762500"/>
            <a:ext cx="28575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image55.jpeg"/>
          <p:cNvPicPr>
            <a:picLocks noChangeAspect="1" noChangeArrowheads="1"/>
          </p:cNvPicPr>
          <p:nvPr/>
        </p:nvPicPr>
        <p:blipFill>
          <a:blip r:embed="rId3"/>
          <a:srcRect l="18219" t="12408" r="-307" b="12785"/>
          <a:stretch>
            <a:fillRect/>
          </a:stretch>
        </p:blipFill>
        <p:spPr bwMode="auto">
          <a:xfrm>
            <a:off x="684213" y="1795463"/>
            <a:ext cx="50038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ChangeArrowheads="1"/>
          </p:cNvSpPr>
          <p:nvPr/>
        </p:nvSpPr>
        <p:spPr bwMode="auto">
          <a:xfrm>
            <a:off x="457200" y="35052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de-DE" altLang="de-DE" sz="2400" u="sng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6082" name="Rechteck 1"/>
          <p:cNvSpPr>
            <a:spLocks noChangeArrowheads="1"/>
          </p:cNvSpPr>
          <p:nvPr/>
        </p:nvSpPr>
        <p:spPr bwMode="auto">
          <a:xfrm>
            <a:off x="684213" y="1412875"/>
            <a:ext cx="727233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de-DE" sz="2400">
              <a:latin typeface="Verdana" pitchFamily="34" charset="0"/>
            </a:endParaRPr>
          </a:p>
          <a:p>
            <a:pPr eaLnBrk="0" hangingPunct="0"/>
            <a:r>
              <a:rPr lang="en-US">
                <a:latin typeface="Arial" charset="0"/>
              </a:rPr>
              <a:t>prioritätsorientierende Suche nach lebensbedrohlichen Blutungsursachen</a:t>
            </a:r>
            <a:endParaRPr lang="de-DE">
              <a:latin typeface="Arial" charset="0"/>
            </a:endParaRPr>
          </a:p>
          <a:p>
            <a:pPr eaLnBrk="0" hangingPunct="0"/>
            <a:r>
              <a:rPr lang="en-US">
                <a:latin typeface="Arial" charset="0"/>
              </a:rPr>
              <a:t> </a:t>
            </a:r>
            <a:endParaRPr lang="de-DE">
              <a:latin typeface="Arial" charset="0"/>
            </a:endParaRPr>
          </a:p>
          <a:p>
            <a:pPr eaLnBrk="0" hangingPunct="0"/>
            <a:r>
              <a:rPr lang="en-US">
                <a:latin typeface="Arial" charset="0"/>
              </a:rPr>
              <a:t> </a:t>
            </a:r>
            <a:endParaRPr lang="de-DE">
              <a:latin typeface="Arial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>
                <a:latin typeface="Arial" charset="0"/>
              </a:rPr>
              <a:t>Thoraxblutung </a:t>
            </a:r>
          </a:p>
          <a:p>
            <a:pPr eaLnBrk="0" hangingPunct="0">
              <a:buFont typeface="Arial" charset="0"/>
              <a:buChar char="•"/>
            </a:pPr>
            <a:r>
              <a:rPr lang="en-US">
                <a:latin typeface="Arial" charset="0"/>
              </a:rPr>
              <a:t>abdominelle Blutung </a:t>
            </a:r>
          </a:p>
          <a:p>
            <a:pPr eaLnBrk="0" hangingPunct="0">
              <a:buFont typeface="Arial" charset="0"/>
              <a:buChar char="•"/>
            </a:pPr>
            <a:r>
              <a:rPr lang="en-US">
                <a:latin typeface="Arial" charset="0"/>
              </a:rPr>
              <a:t>Beckenblutung</a:t>
            </a:r>
            <a:endParaRPr lang="de-DE">
              <a:latin typeface="Arial" charset="0"/>
            </a:endParaRPr>
          </a:p>
          <a:p>
            <a:pPr eaLnBrk="0" hangingPunct="0"/>
            <a:r>
              <a:rPr lang="en-US">
                <a:latin typeface="Arial" charset="0"/>
              </a:rPr>
              <a:t> </a:t>
            </a:r>
            <a:endParaRPr lang="de-DE">
              <a:latin typeface="Arial" charset="0"/>
            </a:endParaRPr>
          </a:p>
          <a:p>
            <a:pPr eaLnBrk="0" hangingPunct="0"/>
            <a:endParaRPr lang="en-US">
              <a:latin typeface="Arial" charset="0"/>
            </a:endParaRPr>
          </a:p>
          <a:p>
            <a:pPr eaLnBrk="0" hangingPunct="0"/>
            <a:r>
              <a:rPr lang="en-US">
                <a:latin typeface="Arial" charset="0"/>
              </a:rPr>
              <a:t>bei klinisch tastbarer 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Beckeninstabilität</a:t>
            </a:r>
            <a:r>
              <a:rPr lang="en-US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>
                <a:latin typeface="Arial" charset="0"/>
              </a:rPr>
              <a:t>liegt eine 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lebensbedrohlich</a:t>
            </a:r>
            <a:r>
              <a:rPr lang="en-US">
                <a:latin typeface="Arial" charset="0"/>
              </a:rPr>
              <a:t>e Beckenverletzung vor</a:t>
            </a:r>
            <a:endParaRPr lang="de-DE">
              <a:latin typeface="Arial" charset="0"/>
            </a:endParaRP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611188" y="476250"/>
            <a:ext cx="5311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charset="0"/>
              </a:rPr>
              <a:t>Take Home Message Kreislauf</a:t>
            </a:r>
            <a:endParaRPr lang="de-DE" sz="2800" b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el 1"/>
          <p:cNvSpPr txBox="1">
            <a:spLocks/>
          </p:cNvSpPr>
          <p:nvPr/>
        </p:nvSpPr>
        <p:spPr bwMode="auto">
          <a:xfrm>
            <a:off x="395288" y="115888"/>
            <a:ext cx="1654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r>
              <a:rPr lang="de-DE" altLang="de-DE" sz="6600" b="1">
                <a:solidFill>
                  <a:srgbClr val="FF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47106" name="Rechteck 1"/>
          <p:cNvSpPr>
            <a:spLocks noChangeArrowheads="1"/>
          </p:cNvSpPr>
          <p:nvPr/>
        </p:nvSpPr>
        <p:spPr bwMode="auto">
          <a:xfrm>
            <a:off x="395288" y="1628775"/>
            <a:ext cx="7958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de-DE" b="1">
                <a:solidFill>
                  <a:srgbClr val="FF3300"/>
                </a:solidFill>
                <a:latin typeface="Arial" charset="0"/>
              </a:rPr>
              <a:t>Neurologische Funktionseinschränkungen </a:t>
            </a:r>
          </a:p>
          <a:p>
            <a:pPr eaLnBrk="0" hangingPunct="0">
              <a:buFont typeface="Arial" charset="0"/>
              <a:buNone/>
            </a:pPr>
            <a:r>
              <a:rPr lang="en-US" altLang="de-DE">
                <a:solidFill>
                  <a:srgbClr val="FF3300"/>
                </a:solidFill>
                <a:latin typeface="Arial" charset="0"/>
              </a:rPr>
              <a:t>(D = Disability)</a:t>
            </a:r>
            <a:endParaRPr lang="de-DE" altLang="de-DE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4710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492375"/>
            <a:ext cx="367347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528888"/>
            <a:ext cx="366553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"/>
          <p:cNvSpPr>
            <a:spLocks noChangeArrowheads="1"/>
          </p:cNvSpPr>
          <p:nvPr/>
        </p:nvSpPr>
        <p:spPr bwMode="auto">
          <a:xfrm>
            <a:off x="457200" y="35052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de-DE" altLang="de-DE" sz="2400" u="sng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8130" name="Rechteck 1"/>
          <p:cNvSpPr>
            <a:spLocks noChangeArrowheads="1"/>
          </p:cNvSpPr>
          <p:nvPr/>
        </p:nvSpPr>
        <p:spPr bwMode="auto">
          <a:xfrm>
            <a:off x="611188" y="1484313"/>
            <a:ext cx="7777162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de-DE">
                <a:latin typeface="Arial" charset="0"/>
              </a:rPr>
              <a:t>RR und paO2 normal				27%</a:t>
            </a:r>
            <a:endParaRPr lang="de-DE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>
                <a:latin typeface="Arial" charset="0"/>
              </a:rPr>
              <a:t>RR normal und paO2 &lt; 60mmHg		33%</a:t>
            </a:r>
            <a:endParaRPr lang="de-DE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>
                <a:latin typeface="Arial" charset="0"/>
              </a:rPr>
              <a:t>RR &lt; 90 mmHg und paO2 normal		60%</a:t>
            </a:r>
            <a:endParaRPr lang="de-DE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>
                <a:latin typeface="Arial" charset="0"/>
              </a:rPr>
              <a:t>RR &lt; 90 mmHg und paO2 &lt; 60mmHg		75%</a:t>
            </a:r>
            <a:endParaRPr lang="de-DE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 sz="3600">
                <a:latin typeface="Arial" charset="0"/>
              </a:rPr>
              <a:t> </a:t>
            </a:r>
            <a:endParaRPr lang="en-US" altLang="de-DE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>
                <a:latin typeface="Arial" charset="0"/>
              </a:rPr>
              <a:t>		</a:t>
            </a:r>
            <a:r>
              <a:rPr lang="en-US" altLang="de-DE" sz="1200">
                <a:latin typeface="Arial" charset="0"/>
              </a:rPr>
              <a:t>			</a:t>
            </a:r>
            <a:r>
              <a:rPr lang="en-US" altLang="de-DE" sz="1000">
                <a:latin typeface="Arial" charset="0"/>
              </a:rPr>
              <a:t>Chesnut et al., J Trauma, 1993 </a:t>
            </a:r>
          </a:p>
          <a:p>
            <a:pPr eaLnBrk="0" hangingPunct="0">
              <a:buFont typeface="Arial" charset="0"/>
              <a:buNone/>
            </a:pPr>
            <a:r>
              <a:rPr lang="en-US" altLang="de-DE" sz="1000">
                <a:latin typeface="Arial" charset="0"/>
              </a:rPr>
              <a:t>					Chesnut et al., Acta Neurochir</a:t>
            </a:r>
            <a:r>
              <a:rPr lang="de-DE" altLang="de-DE" sz="1000">
                <a:latin typeface="Arial" charset="0"/>
              </a:rPr>
              <a:t>, </a:t>
            </a:r>
            <a:r>
              <a:rPr lang="en-US" altLang="de-DE" sz="1000">
                <a:latin typeface="Arial" charset="0"/>
              </a:rPr>
              <a:t>Suppl (Wien), 1993</a:t>
            </a:r>
            <a:endParaRPr lang="de-DE" altLang="de-DE" sz="1000">
              <a:latin typeface="Arial" charset="0"/>
            </a:endParaRP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395288" y="4724400"/>
            <a:ext cx="849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de-DE" b="1">
                <a:latin typeface="Arial" charset="0"/>
              </a:rPr>
              <a:t>Sicherstellung einer ausreichenden Oxygenierung (A, B) und einer adäquaten Kreislaufsituation (C) entscheidend</a:t>
            </a:r>
            <a:endParaRPr lang="de-DE" altLang="de-DE">
              <a:latin typeface="Arial" charset="0"/>
            </a:endParaRPr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539750" y="620713"/>
            <a:ext cx="6831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>
                <a:latin typeface="Arial" charset="0"/>
              </a:rPr>
              <a:t>Vermeidung sekundäre Hirnverletzung!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4"/>
          <p:cNvSpPr>
            <a:spLocks noChangeArrowheads="1"/>
          </p:cNvSpPr>
          <p:nvPr/>
        </p:nvSpPr>
        <p:spPr bwMode="auto">
          <a:xfrm>
            <a:off x="457200" y="35052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de-DE" altLang="de-DE" sz="2400" u="sng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49154" name="Picture 5" descr="http://www.dgu-online.de/fileadmin/_processed_/csm_glasgow_coma_scale_0061403d5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1347788"/>
            <a:ext cx="8208963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>
            <a:spLocks noChangeArrowheads="1"/>
          </p:cNvSpPr>
          <p:nvPr/>
        </p:nvSpPr>
        <p:spPr bwMode="auto">
          <a:xfrm>
            <a:off x="1547813" y="3430588"/>
            <a:ext cx="5545137" cy="13827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de-DE" sz="2800" b="1">
                <a:latin typeface="Arial" charset="0"/>
              </a:rPr>
              <a:t>SHT I°		GCS 13-15 </a:t>
            </a:r>
          </a:p>
          <a:p>
            <a:pPr eaLnBrk="0" hangingPunct="0">
              <a:buFont typeface="Arial" charset="0"/>
              <a:buNone/>
            </a:pPr>
            <a:r>
              <a:rPr lang="en-US" altLang="de-DE" sz="2800" b="1">
                <a:latin typeface="Arial" charset="0"/>
              </a:rPr>
              <a:t>SHT II°		GCS 9-12 </a:t>
            </a:r>
          </a:p>
          <a:p>
            <a:pPr eaLnBrk="0" hangingPunct="0">
              <a:buFont typeface="Arial" charset="0"/>
              <a:buNone/>
            </a:pPr>
            <a:r>
              <a:rPr lang="en-US" altLang="de-DE" sz="2800" b="1">
                <a:latin typeface="Arial" charset="0"/>
              </a:rPr>
              <a:t>SHT III°		GCS ≤8</a:t>
            </a:r>
            <a:endParaRPr lang="de-DE" altLang="de-DE" sz="2800">
              <a:latin typeface="Arial" charset="0"/>
            </a:endParaRPr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684213" y="476250"/>
            <a:ext cx="3663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>
                <a:latin typeface="Arial" charset="0"/>
              </a:rPr>
              <a:t>GCS </a:t>
            </a:r>
            <a:r>
              <a:rPr lang="de-DE" b="1">
                <a:latin typeface="Arial" charset="0"/>
              </a:rPr>
              <a:t>(G</a:t>
            </a:r>
            <a:r>
              <a:rPr lang="de-DE">
                <a:latin typeface="Arial" charset="0"/>
              </a:rPr>
              <a:t>lasgow</a:t>
            </a:r>
            <a:r>
              <a:rPr lang="de-DE" b="1">
                <a:latin typeface="Arial" charset="0"/>
              </a:rPr>
              <a:t> C</a:t>
            </a:r>
            <a:r>
              <a:rPr lang="de-DE">
                <a:latin typeface="Arial" charset="0"/>
              </a:rPr>
              <a:t>oma</a:t>
            </a:r>
            <a:r>
              <a:rPr lang="de-DE" b="1">
                <a:latin typeface="Arial" charset="0"/>
              </a:rPr>
              <a:t> S</a:t>
            </a:r>
            <a:r>
              <a:rPr lang="de-DE">
                <a:latin typeface="Arial" charset="0"/>
              </a:rPr>
              <a:t>cale</a:t>
            </a:r>
            <a:r>
              <a:rPr lang="de-DE" b="1"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ChangeArrowheads="1"/>
          </p:cNvSpPr>
          <p:nvPr/>
        </p:nvSpPr>
        <p:spPr bwMode="auto">
          <a:xfrm>
            <a:off x="457200" y="35052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de-DE" altLang="de-DE" sz="2400" u="sng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3314" name="Rechteck 2"/>
          <p:cNvSpPr>
            <a:spLocks noChangeArrowheads="1"/>
          </p:cNvSpPr>
          <p:nvPr/>
        </p:nvSpPr>
        <p:spPr bwMode="auto">
          <a:xfrm>
            <a:off x="306388" y="1905000"/>
            <a:ext cx="85312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de-DE" altLang="de-DE" sz="2800" b="1">
                <a:latin typeface="Arial" charset="0"/>
              </a:rPr>
              <a:t>Definition Polytrauma</a:t>
            </a:r>
          </a:p>
          <a:p>
            <a:pPr eaLnBrk="0" hangingPunct="0">
              <a:buFont typeface="Arial" charset="0"/>
              <a:buNone/>
            </a:pPr>
            <a:endParaRPr lang="de-DE" altLang="de-DE" sz="2800" b="1"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de-DE" altLang="de-DE">
                <a:latin typeface="Arial" charset="0"/>
              </a:rPr>
              <a:t>gleichzeitige Verletzungen </a:t>
            </a:r>
            <a:r>
              <a:rPr lang="de-DE" altLang="de-DE" b="1">
                <a:latin typeface="Arial" charset="0"/>
              </a:rPr>
              <a:t>mehrerer </a:t>
            </a:r>
            <a:r>
              <a:rPr lang="de-DE" altLang="de-DE">
                <a:latin typeface="Arial" charset="0"/>
              </a:rPr>
              <a:t>Körperregionen, von denen mindestens </a:t>
            </a:r>
            <a:r>
              <a:rPr lang="de-DE" altLang="de-DE" b="1">
                <a:latin typeface="Arial" charset="0"/>
              </a:rPr>
              <a:t>eine </a:t>
            </a:r>
            <a:r>
              <a:rPr lang="de-DE" altLang="de-DE">
                <a:latin typeface="Arial" charset="0"/>
              </a:rPr>
              <a:t>Verletzung oder die Kombination lebensbedrohlich 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4"/>
          <p:cNvSpPr>
            <a:spLocks noChangeArrowheads="1"/>
          </p:cNvSpPr>
          <p:nvPr/>
        </p:nvSpPr>
        <p:spPr bwMode="auto">
          <a:xfrm>
            <a:off x="457200" y="35052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de-DE" altLang="de-DE" sz="2400" u="sng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50178" name="Picture 11" descr="http://i1.bstatic.de/sites/default/files/styles/6x5_226x188/public/images/2013/10/cockpit-gegen-westernsattel-getauscht125088762x428-1824203-1-cfn.jpg%3Fitok%3D2Tq_u1mC"/>
          <p:cNvPicPr>
            <a:picLocks noChangeAspect="1" noChangeArrowheads="1"/>
          </p:cNvPicPr>
          <p:nvPr/>
        </p:nvPicPr>
        <p:blipFill>
          <a:blip r:embed="rId2"/>
          <a:srcRect l="5" r="31192"/>
          <a:stretch>
            <a:fillRect/>
          </a:stretch>
        </p:blipFill>
        <p:spPr bwMode="auto">
          <a:xfrm>
            <a:off x="2330450" y="795338"/>
            <a:ext cx="44831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/>
          <p:cNvSpPr>
            <a:spLocks noChangeArrowheads="1"/>
          </p:cNvSpPr>
          <p:nvPr/>
        </p:nvSpPr>
        <p:spPr bwMode="auto">
          <a:xfrm>
            <a:off x="457200" y="35052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de-DE" altLang="de-DE" sz="2400" u="sng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51202" name="Rechteck 1"/>
          <p:cNvSpPr>
            <a:spLocks noChangeArrowheads="1"/>
          </p:cNvSpPr>
          <p:nvPr/>
        </p:nvSpPr>
        <p:spPr bwMode="auto">
          <a:xfrm>
            <a:off x="468313" y="1341438"/>
            <a:ext cx="73898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de-DE" altLang="de-DE">
                <a:latin typeface="Arial" charset="0"/>
              </a:rPr>
              <a:t>Rolling-Stones-Gitarrist Keith Richards (62) bei seinem Sturz von einer Palme auf den Fidschi-Inseln angeblich erheblich schwerer verletzt worden als bisher angenommen.</a:t>
            </a:r>
          </a:p>
          <a:p>
            <a:pPr eaLnBrk="0" hangingPunct="0">
              <a:buFont typeface="Arial" charset="0"/>
              <a:buNone/>
            </a:pPr>
            <a:r>
              <a:rPr lang="de-DE" altLang="de-DE">
                <a:latin typeface="Arial" charset="0"/>
              </a:rPr>
              <a:t>…. Richards habe ein Loch in die Schädeldecke gebohrt werden müssen, um das Blut abzulassen.</a:t>
            </a:r>
          </a:p>
        </p:txBody>
      </p:sp>
      <p:pic>
        <p:nvPicPr>
          <p:cNvPr id="51203" name="Picture 9" descr="http://media0.faz.net/ppmedia/aktuell/wissen/2172685040/1.340996/article_multimedia_overview/wie-geht-s-kei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997200"/>
            <a:ext cx="58102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4"/>
          <p:cNvSpPr>
            <a:spLocks noChangeArrowheads="1"/>
          </p:cNvSpPr>
          <p:nvPr/>
        </p:nvSpPr>
        <p:spPr bwMode="auto">
          <a:xfrm>
            <a:off x="457200" y="35052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de-DE" altLang="de-DE" sz="2400" u="sng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52226" name="Rechteck 1"/>
          <p:cNvSpPr>
            <a:spLocks noChangeArrowheads="1"/>
          </p:cNvSpPr>
          <p:nvPr/>
        </p:nvSpPr>
        <p:spPr bwMode="auto">
          <a:xfrm>
            <a:off x="492125" y="1357313"/>
            <a:ext cx="21605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de-DE" sz="2800" b="1">
                <a:latin typeface="Arial" charset="0"/>
              </a:rPr>
              <a:t>Monitoring</a:t>
            </a:r>
            <a:r>
              <a:rPr lang="en-US" altLang="de-DE" sz="4800" b="1">
                <a:latin typeface="Calibri" pitchFamily="34" charset="0"/>
              </a:rPr>
              <a:t> </a:t>
            </a:r>
            <a:endParaRPr lang="de-DE" altLang="de-DE" sz="4800" b="1">
              <a:latin typeface="Calibri" pitchFamily="34" charset="0"/>
            </a:endParaRPr>
          </a:p>
        </p:txBody>
      </p:sp>
      <p:sp>
        <p:nvSpPr>
          <p:cNvPr id="52227" name="Rechteck 2"/>
          <p:cNvSpPr>
            <a:spLocks noChangeArrowheads="1"/>
          </p:cNvSpPr>
          <p:nvPr/>
        </p:nvSpPr>
        <p:spPr bwMode="auto">
          <a:xfrm>
            <a:off x="457200" y="2597150"/>
            <a:ext cx="84359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 typeface="Arial" charset="0"/>
              <a:buChar char="•"/>
            </a:pPr>
            <a:r>
              <a:rPr lang="en-US" sz="2800" b="1">
                <a:latin typeface="Arial" charset="0"/>
              </a:rPr>
              <a:t>CCT</a:t>
            </a:r>
          </a:p>
          <a:p>
            <a:pPr marL="342900" indent="-342900" eaLnBrk="0" hangingPunct="0"/>
            <a:endParaRPr lang="en-US" sz="2800" b="1">
              <a:latin typeface="Arial" charset="0"/>
            </a:endParaRP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 sz="2800" b="1">
                <a:latin typeface="Arial" charset="0"/>
              </a:rPr>
              <a:t>Klinik</a:t>
            </a:r>
          </a:p>
          <a:p>
            <a:pPr marL="342900" indent="-342900" eaLnBrk="0" hangingPunct="0"/>
            <a:r>
              <a:rPr lang="en-US" sz="2800">
                <a:latin typeface="Verdana" pitchFamily="34" charset="0"/>
              </a:rPr>
              <a:t>   </a:t>
            </a:r>
            <a:r>
              <a:rPr lang="en-US">
                <a:latin typeface="Arial" charset="0"/>
              </a:rPr>
              <a:t>(Zeichen einer beginnenden Einklemmung)</a:t>
            </a:r>
            <a:endParaRPr lang="de-DE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4"/>
          <p:cNvSpPr>
            <a:spLocks noChangeArrowheads="1"/>
          </p:cNvSpPr>
          <p:nvPr/>
        </p:nvSpPr>
        <p:spPr bwMode="auto">
          <a:xfrm>
            <a:off x="457200" y="35052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de-DE" altLang="de-DE" sz="2400" u="sng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53250" name="Picture 5" descr="https://upload.wikimedia.org/wikipedia/commons/4/45/Epidurales_Haemat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43053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https://upload.wikimedia.org/wikipedia/commons/a/a6/Trauma_subdur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1050" y="1412875"/>
            <a:ext cx="4338638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AutoShape 11" descr="Bildergebnis für pupille hirndruck"/>
          <p:cNvSpPr>
            <a:spLocks noChangeAspect="1" noChangeArrowheads="1"/>
          </p:cNvSpPr>
          <p:nvPr/>
        </p:nvSpPr>
        <p:spPr bwMode="auto">
          <a:xfrm>
            <a:off x="107950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endParaRPr lang="de-DE" altLang="de-DE" sz="3600">
              <a:latin typeface="Calibri" pitchFamily="34" charset="0"/>
            </a:endParaRPr>
          </a:p>
        </p:txBody>
      </p:sp>
      <p:sp>
        <p:nvSpPr>
          <p:cNvPr id="53253" name="AutoShape 13" descr="Bildergebnis für pupille hirndruck"/>
          <p:cNvSpPr>
            <a:spLocks noChangeAspect="1" noChangeArrowheads="1"/>
          </p:cNvSpPr>
          <p:nvPr/>
        </p:nvSpPr>
        <p:spPr bwMode="auto">
          <a:xfrm>
            <a:off x="260350" y="-30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endParaRPr lang="de-DE" altLang="de-DE" sz="3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4"/>
          <p:cNvSpPr>
            <a:spLocks noChangeArrowheads="1"/>
          </p:cNvSpPr>
          <p:nvPr/>
        </p:nvSpPr>
        <p:spPr bwMode="auto">
          <a:xfrm>
            <a:off x="457200" y="35052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de-DE" altLang="de-DE" sz="2400" u="sng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54274" name="Picture 9" descr="http://erste-hilfe-infos-de.server11129.isdg.de/typo3temp/pics/0fcb0e3da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52488"/>
            <a:ext cx="4205288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AutoShape 11" descr="Bildergebnis für pupille hirndruck"/>
          <p:cNvSpPr>
            <a:spLocks noChangeAspect="1" noChangeArrowheads="1"/>
          </p:cNvSpPr>
          <p:nvPr/>
        </p:nvSpPr>
        <p:spPr bwMode="auto">
          <a:xfrm>
            <a:off x="107950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endParaRPr lang="de-DE" altLang="de-DE" sz="3600">
              <a:latin typeface="Calibri" pitchFamily="34" charset="0"/>
            </a:endParaRPr>
          </a:p>
        </p:txBody>
      </p:sp>
      <p:sp>
        <p:nvSpPr>
          <p:cNvPr id="54276" name="AutoShape 13" descr="Bildergebnis für pupille hirndruck"/>
          <p:cNvSpPr>
            <a:spLocks noChangeAspect="1" noChangeArrowheads="1"/>
          </p:cNvSpPr>
          <p:nvPr/>
        </p:nvSpPr>
        <p:spPr bwMode="auto">
          <a:xfrm>
            <a:off x="260350" y="-30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endParaRPr lang="de-DE" altLang="de-DE" sz="3600">
              <a:latin typeface="Calibri" pitchFamily="34" charset="0"/>
            </a:endParaRPr>
          </a:p>
        </p:txBody>
      </p:sp>
      <p:pic>
        <p:nvPicPr>
          <p:cNvPr id="32783" name="Picture 15" descr="Bild in Originalgröße anzeige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" y="3789363"/>
            <a:ext cx="8410575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549275"/>
            <a:ext cx="3889375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sz="2800" b="1" smtClean="0">
                <a:solidFill>
                  <a:srgbClr val="FF3300"/>
                </a:solidFill>
                <a:latin typeface="Arial" charset="0"/>
              </a:rPr>
              <a:t>Take Home Message</a:t>
            </a:r>
            <a:r>
              <a:rPr lang="de-DE" sz="4000" b="1" smtClean="0"/>
              <a:t/>
            </a:r>
            <a:br>
              <a:rPr lang="de-DE" sz="4000" b="1" smtClean="0"/>
            </a:br>
            <a:endParaRPr lang="de-DE" sz="4000" b="1" smtClean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de-DE" sz="2000" b="1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de-DE" sz="2000" b="1" smtClean="0">
                <a:latin typeface="Arial" charset="0"/>
              </a:rPr>
              <a:t>Neurologische Funktionseinschränkung (D= Disability)</a:t>
            </a:r>
          </a:p>
          <a:p>
            <a:pPr>
              <a:buFont typeface="Arial" charset="0"/>
              <a:buNone/>
            </a:pPr>
            <a:endParaRPr lang="de-DE" sz="2000" b="1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de-DE" sz="2000" b="1" smtClean="0">
                <a:latin typeface="Arial" charset="0"/>
              </a:rPr>
              <a:t>		</a:t>
            </a:r>
            <a:r>
              <a:rPr lang="de-DE" sz="2000" smtClean="0">
                <a:latin typeface="Arial" charset="0"/>
              </a:rPr>
              <a:t>Optimierung von Blutdruck und Oxygenierung</a:t>
            </a:r>
          </a:p>
          <a:p>
            <a:pPr>
              <a:buFont typeface="Arial" charset="0"/>
              <a:buNone/>
            </a:pPr>
            <a:r>
              <a:rPr lang="de-DE" sz="2000" smtClean="0">
                <a:latin typeface="Arial" charset="0"/>
              </a:rPr>
              <a:t>		ABC vermeidet sek. Hirnschäden</a:t>
            </a:r>
          </a:p>
          <a:p>
            <a:pPr>
              <a:buFont typeface="Arial" charset="0"/>
              <a:buNone/>
            </a:pPr>
            <a:r>
              <a:rPr lang="de-DE" sz="2000" smtClean="0">
                <a:latin typeface="Arial" charset="0"/>
              </a:rPr>
              <a:t>		bei Pupillendifferenz nur notwendigste Basis-Diagnostik</a:t>
            </a:r>
          </a:p>
          <a:p>
            <a:endParaRPr lang="de-DE" sz="2000" smtClean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0825" y="260350"/>
            <a:ext cx="1223963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sz="6000" b="1" smtClean="0">
                <a:solidFill>
                  <a:srgbClr val="FF3300"/>
                </a:solidFill>
                <a:latin typeface="Arial" charset="0"/>
              </a:rPr>
              <a:t>E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de-DE" sz="2000" b="1" smtClean="0">
                <a:latin typeface="Arial" charset="0"/>
              </a:rPr>
              <a:t>Weitere Verletzungen</a:t>
            </a:r>
          </a:p>
          <a:p>
            <a:pPr>
              <a:buFont typeface="Arial" charset="0"/>
              <a:buNone/>
            </a:pPr>
            <a:r>
              <a:rPr lang="de-DE" sz="2000" smtClean="0">
                <a:latin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de-DE" sz="2000" smtClean="0">
                <a:latin typeface="Arial" charset="0"/>
              </a:rPr>
              <a:t>		Vermeidung einer Hypothermie</a:t>
            </a:r>
          </a:p>
          <a:p>
            <a:pPr>
              <a:buFont typeface="Arial" charset="0"/>
              <a:buNone/>
            </a:pPr>
            <a:endParaRPr lang="de-DE" sz="200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de-DE" sz="2000" smtClean="0">
                <a:latin typeface="Arial" charset="0"/>
              </a:rPr>
              <a:t>		Extemitätentrauma - Reposition</a:t>
            </a:r>
          </a:p>
          <a:p>
            <a:pPr>
              <a:buFont typeface="Arial" charset="0"/>
              <a:buNone/>
            </a:pPr>
            <a:endParaRPr lang="de-DE" sz="200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de-DE" sz="2000" smtClean="0">
                <a:latin typeface="Arial" charset="0"/>
              </a:rPr>
              <a:t>		Trauma-Scan (CT Kopf- Becken)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4"/>
          <p:cNvSpPr>
            <a:spLocks noChangeArrowheads="1"/>
          </p:cNvSpPr>
          <p:nvPr/>
        </p:nvSpPr>
        <p:spPr bwMode="auto">
          <a:xfrm>
            <a:off x="457200" y="35052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de-DE" altLang="de-DE" sz="2400" u="sng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57346" name="Rechteck 1"/>
          <p:cNvSpPr>
            <a:spLocks noChangeArrowheads="1"/>
          </p:cNvSpPr>
          <p:nvPr/>
        </p:nvSpPr>
        <p:spPr bwMode="auto">
          <a:xfrm>
            <a:off x="323850" y="115888"/>
            <a:ext cx="84963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latin typeface="Arial" charset="0"/>
              </a:rPr>
              <a:t>Abwenden der Lebensbedrohung ohne definitive Kenntnis von genauer Diagnose und Anamnese</a:t>
            </a:r>
            <a:endParaRPr lang="de-DE" sz="2800" b="1">
              <a:latin typeface="Arial" charset="0"/>
            </a:endParaRPr>
          </a:p>
          <a:p>
            <a:pPr eaLnBrk="0" hangingPunct="0"/>
            <a:r>
              <a:rPr lang="en-US" sz="2400" b="1">
                <a:latin typeface="Verdana" pitchFamily="34" charset="0"/>
              </a:rPr>
              <a:t> </a:t>
            </a:r>
            <a:endParaRPr lang="de-DE">
              <a:latin typeface="Verdana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b="1">
                <a:latin typeface="Arial" charset="0"/>
              </a:rPr>
              <a:t>Atemwegs-Sicherung</a:t>
            </a:r>
            <a:endParaRPr lang="de-DE">
              <a:latin typeface="Arial" charset="0"/>
            </a:endParaRPr>
          </a:p>
          <a:p>
            <a:pPr eaLnBrk="0" hangingPunct="0"/>
            <a:r>
              <a:rPr lang="en-US">
                <a:latin typeface="Arial" charset="0"/>
              </a:rPr>
              <a:t>	(A = Airway and Cervical Spine Control)</a:t>
            </a:r>
            <a:endParaRPr lang="de-DE">
              <a:latin typeface="Arial" charset="0"/>
            </a:endParaRPr>
          </a:p>
          <a:p>
            <a:pPr eaLnBrk="0" hangingPunct="0"/>
            <a:endParaRPr lang="de-DE" b="1">
              <a:latin typeface="Arial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b="1">
                <a:latin typeface="Arial" charset="0"/>
              </a:rPr>
              <a:t>Optimierung des pulmonalen Gasaustausches</a:t>
            </a:r>
            <a:endParaRPr lang="de-DE">
              <a:latin typeface="Arial" charset="0"/>
            </a:endParaRPr>
          </a:p>
          <a:p>
            <a:pPr eaLnBrk="0" hangingPunct="0"/>
            <a:r>
              <a:rPr lang="en-US">
                <a:latin typeface="Arial" charset="0"/>
              </a:rPr>
              <a:t>	(B = Breathing and Ventilation)</a:t>
            </a:r>
            <a:endParaRPr lang="de-DE">
              <a:latin typeface="Arial" charset="0"/>
            </a:endParaRPr>
          </a:p>
          <a:p>
            <a:pPr eaLnBrk="0" hangingPunct="0"/>
            <a:endParaRPr lang="en-US" b="1">
              <a:latin typeface="Arial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b="1">
                <a:latin typeface="Arial" charset="0"/>
              </a:rPr>
              <a:t>Stabilisierung der Kreislauffunktion</a:t>
            </a:r>
            <a:endParaRPr lang="de-DE">
              <a:latin typeface="Arial" charset="0"/>
            </a:endParaRPr>
          </a:p>
          <a:p>
            <a:pPr eaLnBrk="0" hangingPunct="0"/>
            <a:r>
              <a:rPr lang="en-US">
                <a:latin typeface="Arial" charset="0"/>
              </a:rPr>
              <a:t>	(C = Circulation and Haemorrhage Control)</a:t>
            </a:r>
            <a:endParaRPr lang="de-DE">
              <a:latin typeface="Arial" charset="0"/>
            </a:endParaRPr>
          </a:p>
          <a:p>
            <a:pPr eaLnBrk="0" hangingPunct="0"/>
            <a:endParaRPr lang="en-US" b="1">
              <a:latin typeface="Arial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b="1">
                <a:latin typeface="Arial" charset="0"/>
              </a:rPr>
              <a:t>Neurologische Funktionseinschränkungen</a:t>
            </a:r>
            <a:endParaRPr lang="de-DE">
              <a:latin typeface="Arial" charset="0"/>
            </a:endParaRPr>
          </a:p>
          <a:p>
            <a:pPr eaLnBrk="0" hangingPunct="0"/>
            <a:r>
              <a:rPr lang="en-US">
                <a:latin typeface="Arial" charset="0"/>
              </a:rPr>
              <a:t>	(D = Disability and Neurological Status)</a:t>
            </a:r>
            <a:endParaRPr lang="de-DE">
              <a:latin typeface="Arial" charset="0"/>
            </a:endParaRPr>
          </a:p>
          <a:p>
            <a:pPr eaLnBrk="0" hangingPunct="0"/>
            <a:endParaRPr lang="en-US" b="1">
              <a:latin typeface="Arial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b="1">
                <a:latin typeface="Arial" charset="0"/>
              </a:rPr>
              <a:t>Evaluation weiterer Verletzungen</a:t>
            </a:r>
            <a:endParaRPr lang="de-DE">
              <a:latin typeface="Arial" charset="0"/>
            </a:endParaRPr>
          </a:p>
          <a:p>
            <a:pPr eaLnBrk="0" hangingPunct="0"/>
            <a:r>
              <a:rPr lang="en-US">
                <a:latin typeface="Arial" charset="0"/>
              </a:rPr>
              <a:t>	(E = Exposure and Environment)</a:t>
            </a:r>
            <a:endParaRPr lang="de-DE">
              <a:latin typeface="Arial" charset="0"/>
            </a:endParaRPr>
          </a:p>
          <a:p>
            <a:pPr eaLnBrk="0" hangingPunct="0"/>
            <a:r>
              <a:rPr lang="en-US">
                <a:latin typeface="Arial" charset="0"/>
              </a:rPr>
              <a:t> </a:t>
            </a:r>
            <a:endParaRPr lang="de-DE">
              <a:latin typeface="Arial" charset="0"/>
            </a:endParaRPr>
          </a:p>
          <a:p>
            <a:pPr eaLnBrk="0" hangingPunct="0"/>
            <a:r>
              <a:rPr lang="en-US" b="1">
                <a:solidFill>
                  <a:srgbClr val="FF0000"/>
                </a:solidFill>
                <a:latin typeface="Arial" charset="0"/>
              </a:rPr>
              <a:t>„Treat first what kills first“</a:t>
            </a:r>
            <a:endParaRPr lang="de-DE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6868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de-DE" sz="2800" b="1" smtClean="0">
                <a:latin typeface="Arial" charset="0"/>
              </a:rPr>
              <a:t>Take Home Message Polytrauma</a:t>
            </a:r>
            <a:br>
              <a:rPr lang="de-DE" sz="2800" b="1" smtClean="0">
                <a:latin typeface="Arial" charset="0"/>
              </a:rPr>
            </a:br>
            <a:endParaRPr lang="de-DE" sz="2800" b="1" smtClean="0">
              <a:latin typeface="Arial" charset="0"/>
            </a:endParaRP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2000" smtClean="0">
                <a:latin typeface="Arial" charset="0"/>
              </a:rPr>
              <a:t>Ziel: Senkung der Frühletalität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de-DE" sz="200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2000" smtClean="0">
                <a:latin typeface="Arial" charset="0"/>
              </a:rPr>
              <a:t>		ATLS-Konzept A B C D 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de-DE" sz="200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2000" smtClean="0">
                <a:latin typeface="Arial" charset="0"/>
              </a:rPr>
              <a:t>		Abwenden der Lebensbedrohung ohne definitive Kenntnis von 	genauer Diagnose und Anamnese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de-DE" sz="200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2000" smtClean="0">
                <a:latin typeface="Arial" charset="0"/>
              </a:rPr>
              <a:t>		Intubation, Spannungspneumothorax, Massenblutung thorakal, 	abdominell, Becken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de-DE" sz="200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2000" smtClean="0">
                <a:latin typeface="Arial" charset="0"/>
              </a:rPr>
              <a:t>		klinisch instabiles Becken = Lebensgefahr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de-DE" sz="200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2000" smtClean="0">
                <a:latin typeface="Arial" charset="0"/>
              </a:rPr>
              <a:t>		Abwägung neuochirurgischer Intervention bei Raumforderung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331913" y="2781300"/>
            <a:ext cx="6840537" cy="1152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4000" b="1" smtClean="0">
                <a:solidFill>
                  <a:srgbClr val="FF0000"/>
                </a:solidFill>
                <a:latin typeface="Arial" charset="0"/>
              </a:rPr>
              <a:t>„Treat first what kills first“</a:t>
            </a:r>
            <a:endParaRPr lang="de-DE" sz="4000" smtClean="0">
              <a:solidFill>
                <a:srgbClr val="FF0000"/>
              </a:solidFill>
              <a:latin typeface="Arial" charset="0"/>
            </a:endParaRPr>
          </a:p>
          <a:p>
            <a:endParaRPr lang="de-DE" sz="400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850" y="476250"/>
            <a:ext cx="6959600" cy="576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sz="2800" b="1" smtClean="0">
                <a:latin typeface="Arial" charset="0"/>
              </a:rPr>
              <a:t>Beurteilung der Verletzungsschwere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sz="2000" b="1" smtClean="0">
                <a:latin typeface="Arial" charset="0"/>
              </a:rPr>
              <a:t>Abbreviated Injury Scale (AIS): </a:t>
            </a:r>
            <a:r>
              <a:rPr lang="de-DE" sz="2000" smtClean="0">
                <a:latin typeface="Arial" charset="0"/>
              </a:rPr>
              <a:t>Beurteilung der</a:t>
            </a:r>
            <a:r>
              <a:rPr lang="de-DE" sz="2000" b="1" smtClean="0">
                <a:latin typeface="Arial" charset="0"/>
              </a:rPr>
              <a:t> </a:t>
            </a:r>
            <a:r>
              <a:rPr lang="de-DE" sz="2000" smtClean="0">
                <a:latin typeface="Arial" charset="0"/>
              </a:rPr>
              <a:t>Verletzungsschwere 1-6 </a:t>
            </a:r>
            <a:r>
              <a:rPr lang="de-DE" sz="1400" smtClean="0">
                <a:latin typeface="Arial" charset="0"/>
              </a:rPr>
              <a:t>(gering, mäßig, schwer; nicht lebensbedrohlich, schwer lebensbedrohlich, kritisch, Überleben unsicher, maximal).</a:t>
            </a:r>
            <a:r>
              <a:rPr lang="de-DE" sz="2000" smtClean="0">
                <a:latin typeface="Arial" charset="0"/>
              </a:rPr>
              <a:t> Jedes Trauma wird einer von 9 AIS-definierten Körperregion (</a:t>
            </a:r>
            <a:r>
              <a:rPr lang="de-DE" sz="2000" smtClean="0">
                <a:latin typeface="Arial" charset="0"/>
                <a:hlinkClick r:id="rId2" tooltip="Caput"/>
              </a:rPr>
              <a:t>Caput</a:t>
            </a:r>
            <a:r>
              <a:rPr lang="de-DE" sz="2000" smtClean="0">
                <a:latin typeface="Arial" charset="0"/>
              </a:rPr>
              <a:t>, </a:t>
            </a:r>
            <a:r>
              <a:rPr lang="de-DE" sz="2000" smtClean="0">
                <a:latin typeface="Arial" charset="0"/>
                <a:hlinkClick r:id="rId3" tooltip="Facies"/>
              </a:rPr>
              <a:t>Facies</a:t>
            </a:r>
            <a:r>
              <a:rPr lang="de-DE" sz="2000" smtClean="0">
                <a:latin typeface="Arial" charset="0"/>
              </a:rPr>
              <a:t>, etc.) zugeordnet.</a:t>
            </a:r>
          </a:p>
          <a:p>
            <a:pPr>
              <a:buFont typeface="Arial" charset="0"/>
              <a:buNone/>
            </a:pPr>
            <a:endParaRPr lang="de-DE" sz="2000" b="1" smtClean="0">
              <a:latin typeface="Arial" charset="0"/>
            </a:endParaRPr>
          </a:p>
          <a:p>
            <a:r>
              <a:rPr lang="de-DE" sz="2000" b="1" smtClean="0">
                <a:latin typeface="Arial" charset="0"/>
              </a:rPr>
              <a:t>Injury Severity Score (ISS)</a:t>
            </a:r>
            <a:r>
              <a:rPr lang="de-DE" sz="2000" smtClean="0">
                <a:latin typeface="Arial" charset="0"/>
              </a:rPr>
              <a:t> klinische Einteilung anatomischer Verletzungsgrade. Der ISS wird als Summe der Quadrate der 3 höchsten AIS-Codes der ISS-Körperregionswerte gebildet.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5" descr="Bildergebnis für Frage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57563"/>
            <a:ext cx="158432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7" descr="Bildergebnis für Fragen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2997200"/>
            <a:ext cx="18716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14"/>
          <p:cNvSpPr txBox="1">
            <a:spLocks noChangeArrowheads="1"/>
          </p:cNvSpPr>
          <p:nvPr/>
        </p:nvSpPr>
        <p:spPr bwMode="auto">
          <a:xfrm>
            <a:off x="1403350" y="1844675"/>
            <a:ext cx="6496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>
                <a:latin typeface="Arial" charset="0"/>
              </a:rPr>
              <a:t>Vielen Dank für die Aufmerksamkeit!!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0825" y="620713"/>
            <a:ext cx="4067175" cy="64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sz="2800" b="1" smtClean="0">
                <a:latin typeface="Arial" charset="0"/>
              </a:rPr>
              <a:t>Nutzen von Scores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750" y="1557338"/>
            <a:ext cx="6624638" cy="2736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000" smtClean="0">
                <a:latin typeface="Arial" charset="0"/>
              </a:rPr>
              <a:t>Quantifizierung der Verletzungsschwere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000" smtClean="0">
                <a:latin typeface="Arial" charset="0"/>
              </a:rPr>
              <a:t>Triage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000" smtClean="0">
                <a:latin typeface="Arial" charset="0"/>
              </a:rPr>
              <a:t>Prognose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000" smtClean="0">
                <a:latin typeface="Arial" charset="0"/>
              </a:rPr>
              <a:t>Qualitätskontrolle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000" smtClean="0">
                <a:latin typeface="Arial" charset="0"/>
              </a:rPr>
              <a:t>Traumaregister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000" smtClean="0">
                <a:latin typeface="Arial" charset="0"/>
              </a:rPr>
              <a:t>Forschung und Wissenschaft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000" smtClean="0">
                <a:latin typeface="Arial" charset="0"/>
              </a:rPr>
              <a:t>Planung und Ausstattung von Rettungssystemen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200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200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3"/>
          <p:cNvGrpSpPr>
            <a:grpSpLocks/>
          </p:cNvGrpSpPr>
          <p:nvPr/>
        </p:nvGrpSpPr>
        <p:grpSpPr bwMode="auto">
          <a:xfrm>
            <a:off x="1692275" y="1125538"/>
            <a:ext cx="5688013" cy="5187950"/>
            <a:chOff x="3770" y="-498"/>
            <a:chExt cx="8960" cy="8167"/>
          </a:xfrm>
        </p:grpSpPr>
        <p:pic>
          <p:nvPicPr>
            <p:cNvPr id="16387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70" y="-498"/>
              <a:ext cx="8960" cy="8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88" name="Group 5"/>
            <p:cNvGrpSpPr>
              <a:grpSpLocks/>
            </p:cNvGrpSpPr>
            <p:nvPr/>
          </p:nvGrpSpPr>
          <p:grpSpPr bwMode="auto">
            <a:xfrm>
              <a:off x="3948" y="2546"/>
              <a:ext cx="2079" cy="1304"/>
              <a:chOff x="3948" y="2546"/>
              <a:chExt cx="2079" cy="1304"/>
            </a:xfrm>
          </p:grpSpPr>
          <p:sp>
            <p:nvSpPr>
              <p:cNvPr id="16468" name="Freeform 6"/>
              <p:cNvSpPr>
                <a:spLocks/>
              </p:cNvSpPr>
              <p:nvPr/>
            </p:nvSpPr>
            <p:spPr bwMode="auto">
              <a:xfrm>
                <a:off x="3948" y="2546"/>
                <a:ext cx="2079" cy="1304"/>
              </a:xfrm>
              <a:custGeom>
                <a:avLst/>
                <a:gdLst>
                  <a:gd name="T0" fmla="*/ 954 w 2079"/>
                  <a:gd name="T1" fmla="*/ 2548 h 1304"/>
                  <a:gd name="T2" fmla="*/ 789 w 2079"/>
                  <a:gd name="T3" fmla="*/ 2565 h 1304"/>
                  <a:gd name="T4" fmla="*/ 635 w 2079"/>
                  <a:gd name="T5" fmla="*/ 2597 h 1304"/>
                  <a:gd name="T6" fmla="*/ 492 w 2079"/>
                  <a:gd name="T7" fmla="*/ 2644 h 1304"/>
                  <a:gd name="T8" fmla="*/ 363 w 2079"/>
                  <a:gd name="T9" fmla="*/ 2703 h 1304"/>
                  <a:gd name="T10" fmla="*/ 250 w 2079"/>
                  <a:gd name="T11" fmla="*/ 2774 h 1304"/>
                  <a:gd name="T12" fmla="*/ 156 w 2079"/>
                  <a:gd name="T13" fmla="*/ 2855 h 1304"/>
                  <a:gd name="T14" fmla="*/ 30 w 2079"/>
                  <a:gd name="T15" fmla="*/ 3041 h 1304"/>
                  <a:gd name="T16" fmla="*/ 0 w 2079"/>
                  <a:gd name="T17" fmla="*/ 3198 h 1304"/>
                  <a:gd name="T18" fmla="*/ 30 w 2079"/>
                  <a:gd name="T19" fmla="*/ 3355 h 1304"/>
                  <a:gd name="T20" fmla="*/ 156 w 2079"/>
                  <a:gd name="T21" fmla="*/ 3541 h 1304"/>
                  <a:gd name="T22" fmla="*/ 250 w 2079"/>
                  <a:gd name="T23" fmla="*/ 3622 h 1304"/>
                  <a:gd name="T24" fmla="*/ 363 w 2079"/>
                  <a:gd name="T25" fmla="*/ 3693 h 1304"/>
                  <a:gd name="T26" fmla="*/ 492 w 2079"/>
                  <a:gd name="T27" fmla="*/ 3752 h 1304"/>
                  <a:gd name="T28" fmla="*/ 635 w 2079"/>
                  <a:gd name="T29" fmla="*/ 3798 h 1304"/>
                  <a:gd name="T30" fmla="*/ 789 w 2079"/>
                  <a:gd name="T31" fmla="*/ 3831 h 1304"/>
                  <a:gd name="T32" fmla="*/ 954 w 2079"/>
                  <a:gd name="T33" fmla="*/ 3847 h 1304"/>
                  <a:gd name="T34" fmla="*/ 1124 w 2079"/>
                  <a:gd name="T35" fmla="*/ 3847 h 1304"/>
                  <a:gd name="T36" fmla="*/ 1289 w 2079"/>
                  <a:gd name="T37" fmla="*/ 3831 h 1304"/>
                  <a:gd name="T38" fmla="*/ 1443 w 2079"/>
                  <a:gd name="T39" fmla="*/ 3798 h 1304"/>
                  <a:gd name="T40" fmla="*/ 1586 w 2079"/>
                  <a:gd name="T41" fmla="*/ 3752 h 1304"/>
                  <a:gd name="T42" fmla="*/ 1715 w 2079"/>
                  <a:gd name="T43" fmla="*/ 3693 h 1304"/>
                  <a:gd name="T44" fmla="*/ 1828 w 2079"/>
                  <a:gd name="T45" fmla="*/ 3622 h 1304"/>
                  <a:gd name="T46" fmla="*/ 1922 w 2079"/>
                  <a:gd name="T47" fmla="*/ 3541 h 1304"/>
                  <a:gd name="T48" fmla="*/ 2048 w 2079"/>
                  <a:gd name="T49" fmla="*/ 3355 h 1304"/>
                  <a:gd name="T50" fmla="*/ 2078 w 2079"/>
                  <a:gd name="T51" fmla="*/ 3198 h 1304"/>
                  <a:gd name="T52" fmla="*/ 2048 w 2079"/>
                  <a:gd name="T53" fmla="*/ 3041 h 1304"/>
                  <a:gd name="T54" fmla="*/ 1922 w 2079"/>
                  <a:gd name="T55" fmla="*/ 2855 h 1304"/>
                  <a:gd name="T56" fmla="*/ 1828 w 2079"/>
                  <a:gd name="T57" fmla="*/ 2774 h 1304"/>
                  <a:gd name="T58" fmla="*/ 1715 w 2079"/>
                  <a:gd name="T59" fmla="*/ 2703 h 1304"/>
                  <a:gd name="T60" fmla="*/ 1586 w 2079"/>
                  <a:gd name="T61" fmla="*/ 2644 h 1304"/>
                  <a:gd name="T62" fmla="*/ 1443 w 2079"/>
                  <a:gd name="T63" fmla="*/ 2597 h 1304"/>
                  <a:gd name="T64" fmla="*/ 1289 w 2079"/>
                  <a:gd name="T65" fmla="*/ 2565 h 1304"/>
                  <a:gd name="T66" fmla="*/ 1124 w 2079"/>
                  <a:gd name="T67" fmla="*/ 2548 h 130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79"/>
                  <a:gd name="T103" fmla="*/ 0 h 1304"/>
                  <a:gd name="T104" fmla="*/ 2079 w 2079"/>
                  <a:gd name="T105" fmla="*/ 1304 h 130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79" h="1304">
                    <a:moveTo>
                      <a:pt x="1039" y="0"/>
                    </a:moveTo>
                    <a:lnTo>
                      <a:pt x="954" y="2"/>
                    </a:lnTo>
                    <a:lnTo>
                      <a:pt x="871" y="9"/>
                    </a:lnTo>
                    <a:lnTo>
                      <a:pt x="789" y="19"/>
                    </a:lnTo>
                    <a:lnTo>
                      <a:pt x="711" y="33"/>
                    </a:lnTo>
                    <a:lnTo>
                      <a:pt x="635" y="51"/>
                    </a:lnTo>
                    <a:lnTo>
                      <a:pt x="562" y="73"/>
                    </a:lnTo>
                    <a:lnTo>
                      <a:pt x="492" y="98"/>
                    </a:lnTo>
                    <a:lnTo>
                      <a:pt x="425" y="126"/>
                    </a:lnTo>
                    <a:lnTo>
                      <a:pt x="363" y="157"/>
                    </a:lnTo>
                    <a:lnTo>
                      <a:pt x="304" y="191"/>
                    </a:lnTo>
                    <a:lnTo>
                      <a:pt x="250" y="228"/>
                    </a:lnTo>
                    <a:lnTo>
                      <a:pt x="200" y="267"/>
                    </a:lnTo>
                    <a:lnTo>
                      <a:pt x="156" y="309"/>
                    </a:lnTo>
                    <a:lnTo>
                      <a:pt x="82" y="398"/>
                    </a:lnTo>
                    <a:lnTo>
                      <a:pt x="30" y="495"/>
                    </a:lnTo>
                    <a:lnTo>
                      <a:pt x="3" y="598"/>
                    </a:lnTo>
                    <a:lnTo>
                      <a:pt x="0" y="652"/>
                    </a:lnTo>
                    <a:lnTo>
                      <a:pt x="3" y="705"/>
                    </a:lnTo>
                    <a:lnTo>
                      <a:pt x="30" y="809"/>
                    </a:lnTo>
                    <a:lnTo>
                      <a:pt x="82" y="906"/>
                    </a:lnTo>
                    <a:lnTo>
                      <a:pt x="156" y="995"/>
                    </a:lnTo>
                    <a:lnTo>
                      <a:pt x="200" y="1037"/>
                    </a:lnTo>
                    <a:lnTo>
                      <a:pt x="250" y="1076"/>
                    </a:lnTo>
                    <a:lnTo>
                      <a:pt x="304" y="1113"/>
                    </a:lnTo>
                    <a:lnTo>
                      <a:pt x="363" y="1147"/>
                    </a:lnTo>
                    <a:lnTo>
                      <a:pt x="425" y="1178"/>
                    </a:lnTo>
                    <a:lnTo>
                      <a:pt x="492" y="1206"/>
                    </a:lnTo>
                    <a:lnTo>
                      <a:pt x="562" y="1231"/>
                    </a:lnTo>
                    <a:lnTo>
                      <a:pt x="635" y="1252"/>
                    </a:lnTo>
                    <a:lnTo>
                      <a:pt x="711" y="1270"/>
                    </a:lnTo>
                    <a:lnTo>
                      <a:pt x="789" y="1285"/>
                    </a:lnTo>
                    <a:lnTo>
                      <a:pt x="871" y="1295"/>
                    </a:lnTo>
                    <a:lnTo>
                      <a:pt x="954" y="1301"/>
                    </a:lnTo>
                    <a:lnTo>
                      <a:pt x="1039" y="1303"/>
                    </a:lnTo>
                    <a:lnTo>
                      <a:pt x="1124" y="1301"/>
                    </a:lnTo>
                    <a:lnTo>
                      <a:pt x="1207" y="1295"/>
                    </a:lnTo>
                    <a:lnTo>
                      <a:pt x="1289" y="1285"/>
                    </a:lnTo>
                    <a:lnTo>
                      <a:pt x="1367" y="1270"/>
                    </a:lnTo>
                    <a:lnTo>
                      <a:pt x="1443" y="1252"/>
                    </a:lnTo>
                    <a:lnTo>
                      <a:pt x="1516" y="1231"/>
                    </a:lnTo>
                    <a:lnTo>
                      <a:pt x="1586" y="1206"/>
                    </a:lnTo>
                    <a:lnTo>
                      <a:pt x="1653" y="1178"/>
                    </a:lnTo>
                    <a:lnTo>
                      <a:pt x="1715" y="1147"/>
                    </a:lnTo>
                    <a:lnTo>
                      <a:pt x="1774" y="1113"/>
                    </a:lnTo>
                    <a:lnTo>
                      <a:pt x="1828" y="1076"/>
                    </a:lnTo>
                    <a:lnTo>
                      <a:pt x="1878" y="1037"/>
                    </a:lnTo>
                    <a:lnTo>
                      <a:pt x="1922" y="995"/>
                    </a:lnTo>
                    <a:lnTo>
                      <a:pt x="1996" y="906"/>
                    </a:lnTo>
                    <a:lnTo>
                      <a:pt x="2048" y="809"/>
                    </a:lnTo>
                    <a:lnTo>
                      <a:pt x="2075" y="705"/>
                    </a:lnTo>
                    <a:lnTo>
                      <a:pt x="2078" y="652"/>
                    </a:lnTo>
                    <a:lnTo>
                      <a:pt x="2075" y="598"/>
                    </a:lnTo>
                    <a:lnTo>
                      <a:pt x="2048" y="495"/>
                    </a:lnTo>
                    <a:lnTo>
                      <a:pt x="1996" y="398"/>
                    </a:lnTo>
                    <a:lnTo>
                      <a:pt x="1922" y="309"/>
                    </a:lnTo>
                    <a:lnTo>
                      <a:pt x="1878" y="267"/>
                    </a:lnTo>
                    <a:lnTo>
                      <a:pt x="1828" y="228"/>
                    </a:lnTo>
                    <a:lnTo>
                      <a:pt x="1774" y="191"/>
                    </a:lnTo>
                    <a:lnTo>
                      <a:pt x="1715" y="157"/>
                    </a:lnTo>
                    <a:lnTo>
                      <a:pt x="1653" y="126"/>
                    </a:lnTo>
                    <a:lnTo>
                      <a:pt x="1586" y="98"/>
                    </a:lnTo>
                    <a:lnTo>
                      <a:pt x="1516" y="73"/>
                    </a:lnTo>
                    <a:lnTo>
                      <a:pt x="1443" y="51"/>
                    </a:lnTo>
                    <a:lnTo>
                      <a:pt x="1367" y="33"/>
                    </a:lnTo>
                    <a:lnTo>
                      <a:pt x="1289" y="19"/>
                    </a:lnTo>
                    <a:lnTo>
                      <a:pt x="1207" y="9"/>
                    </a:lnTo>
                    <a:lnTo>
                      <a:pt x="1124" y="2"/>
                    </a:lnTo>
                    <a:lnTo>
                      <a:pt x="1039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389" name="Group 7"/>
            <p:cNvGrpSpPr>
              <a:grpSpLocks/>
            </p:cNvGrpSpPr>
            <p:nvPr/>
          </p:nvGrpSpPr>
          <p:grpSpPr bwMode="auto">
            <a:xfrm>
              <a:off x="3941" y="2539"/>
              <a:ext cx="2093" cy="1319"/>
              <a:chOff x="3941" y="2539"/>
              <a:chExt cx="2093" cy="1319"/>
            </a:xfrm>
          </p:grpSpPr>
          <p:sp>
            <p:nvSpPr>
              <p:cNvPr id="16466" name="Freeform 8"/>
              <p:cNvSpPr>
                <a:spLocks/>
              </p:cNvSpPr>
              <p:nvPr/>
            </p:nvSpPr>
            <p:spPr bwMode="auto">
              <a:xfrm>
                <a:off x="3941" y="2539"/>
                <a:ext cx="2093" cy="1319"/>
              </a:xfrm>
              <a:custGeom>
                <a:avLst/>
                <a:gdLst>
                  <a:gd name="T0" fmla="*/ 937 w 2093"/>
                  <a:gd name="T1" fmla="*/ 2542 h 1319"/>
                  <a:gd name="T2" fmla="*/ 758 w 2093"/>
                  <a:gd name="T3" fmla="*/ 2564 h 1319"/>
                  <a:gd name="T4" fmla="*/ 632 w 2093"/>
                  <a:gd name="T5" fmla="*/ 2593 h 1319"/>
                  <a:gd name="T6" fmla="*/ 507 w 2093"/>
                  <a:gd name="T7" fmla="*/ 2634 h 1319"/>
                  <a:gd name="T8" fmla="*/ 386 w 2093"/>
                  <a:gd name="T9" fmla="*/ 2687 h 1319"/>
                  <a:gd name="T10" fmla="*/ 274 w 2093"/>
                  <a:gd name="T11" fmla="*/ 2753 h 1319"/>
                  <a:gd name="T12" fmla="*/ 175 w 2093"/>
                  <a:gd name="T13" fmla="*/ 2832 h 1319"/>
                  <a:gd name="T14" fmla="*/ 94 w 2093"/>
                  <a:gd name="T15" fmla="*/ 2923 h 1319"/>
                  <a:gd name="T16" fmla="*/ 35 w 2093"/>
                  <a:gd name="T17" fmla="*/ 3029 h 1319"/>
                  <a:gd name="T18" fmla="*/ 3 w 2093"/>
                  <a:gd name="T19" fmla="*/ 3147 h 1319"/>
                  <a:gd name="T20" fmla="*/ 0 w 2093"/>
                  <a:gd name="T21" fmla="*/ 3216 h 1319"/>
                  <a:gd name="T22" fmla="*/ 46 w 2093"/>
                  <a:gd name="T23" fmla="*/ 3391 h 1319"/>
                  <a:gd name="T24" fmla="*/ 115 w 2093"/>
                  <a:gd name="T25" fmla="*/ 3500 h 1319"/>
                  <a:gd name="T26" fmla="*/ 207 w 2093"/>
                  <a:gd name="T27" fmla="*/ 3593 h 1319"/>
                  <a:gd name="T28" fmla="*/ 318 w 2093"/>
                  <a:gd name="T29" fmla="*/ 3672 h 1319"/>
                  <a:gd name="T30" fmla="*/ 442 w 2093"/>
                  <a:gd name="T31" fmla="*/ 3736 h 1319"/>
                  <a:gd name="T32" fmla="*/ 575 w 2093"/>
                  <a:gd name="T33" fmla="*/ 3786 h 1319"/>
                  <a:gd name="T34" fmla="*/ 712 w 2093"/>
                  <a:gd name="T35" fmla="*/ 3822 h 1319"/>
                  <a:gd name="T36" fmla="*/ 849 w 2093"/>
                  <a:gd name="T37" fmla="*/ 3846 h 1319"/>
                  <a:gd name="T38" fmla="*/ 980 w 2093"/>
                  <a:gd name="T39" fmla="*/ 3857 h 1319"/>
                  <a:gd name="T40" fmla="*/ 1100 w 2093"/>
                  <a:gd name="T41" fmla="*/ 3855 h 1319"/>
                  <a:gd name="T42" fmla="*/ 1204 w 2093"/>
                  <a:gd name="T43" fmla="*/ 3849 h 1319"/>
                  <a:gd name="T44" fmla="*/ 1269 w 2093"/>
                  <a:gd name="T45" fmla="*/ 3842 h 1319"/>
                  <a:gd name="T46" fmla="*/ 990 w 2093"/>
                  <a:gd name="T47" fmla="*/ 3842 h 1319"/>
                  <a:gd name="T48" fmla="*/ 808 w 2093"/>
                  <a:gd name="T49" fmla="*/ 3825 h 1319"/>
                  <a:gd name="T50" fmla="*/ 680 w 2093"/>
                  <a:gd name="T51" fmla="*/ 3799 h 1319"/>
                  <a:gd name="T52" fmla="*/ 552 w 2093"/>
                  <a:gd name="T53" fmla="*/ 3762 h 1319"/>
                  <a:gd name="T54" fmla="*/ 428 w 2093"/>
                  <a:gd name="T55" fmla="*/ 3713 h 1319"/>
                  <a:gd name="T56" fmla="*/ 312 w 2093"/>
                  <a:gd name="T57" fmla="*/ 3650 h 1319"/>
                  <a:gd name="T58" fmla="*/ 209 w 2093"/>
                  <a:gd name="T59" fmla="*/ 3575 h 1319"/>
                  <a:gd name="T60" fmla="*/ 123 w 2093"/>
                  <a:gd name="T61" fmla="*/ 3486 h 1319"/>
                  <a:gd name="T62" fmla="*/ 59 w 2093"/>
                  <a:gd name="T63" fmla="*/ 3382 h 1319"/>
                  <a:gd name="T64" fmla="*/ 20 w 2093"/>
                  <a:gd name="T65" fmla="*/ 3264 h 1319"/>
                  <a:gd name="T66" fmla="*/ 15 w 2093"/>
                  <a:gd name="T67" fmla="*/ 3215 h 1319"/>
                  <a:gd name="T68" fmla="*/ 16 w 2093"/>
                  <a:gd name="T69" fmla="*/ 3165 h 1319"/>
                  <a:gd name="T70" fmla="*/ 31 w 2093"/>
                  <a:gd name="T71" fmla="*/ 3086 h 1319"/>
                  <a:gd name="T72" fmla="*/ 80 w 2093"/>
                  <a:gd name="T73" fmla="*/ 2972 h 1319"/>
                  <a:gd name="T74" fmla="*/ 155 w 2093"/>
                  <a:gd name="T75" fmla="*/ 2873 h 1319"/>
                  <a:gd name="T76" fmla="*/ 250 w 2093"/>
                  <a:gd name="T77" fmla="*/ 2789 h 1319"/>
                  <a:gd name="T78" fmla="*/ 360 w 2093"/>
                  <a:gd name="T79" fmla="*/ 2718 h 1319"/>
                  <a:gd name="T80" fmla="*/ 482 w 2093"/>
                  <a:gd name="T81" fmla="*/ 2660 h 1319"/>
                  <a:gd name="T82" fmla="*/ 611 w 2093"/>
                  <a:gd name="T83" fmla="*/ 2615 h 1319"/>
                  <a:gd name="T84" fmla="*/ 741 w 2093"/>
                  <a:gd name="T85" fmla="*/ 2583 h 1319"/>
                  <a:gd name="T86" fmla="*/ 869 w 2093"/>
                  <a:gd name="T87" fmla="*/ 2563 h 1319"/>
                  <a:gd name="T88" fmla="*/ 1272 w 2093"/>
                  <a:gd name="T89" fmla="*/ 2553 h 1319"/>
                  <a:gd name="T90" fmla="*/ 1155 w 2093"/>
                  <a:gd name="T91" fmla="*/ 2542 h 13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093"/>
                  <a:gd name="T139" fmla="*/ 0 h 1319"/>
                  <a:gd name="T140" fmla="*/ 2093 w 2093"/>
                  <a:gd name="T141" fmla="*/ 1319 h 13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093" h="1319">
                    <a:moveTo>
                      <a:pt x="1046" y="0"/>
                    </a:moveTo>
                    <a:lnTo>
                      <a:pt x="937" y="3"/>
                    </a:lnTo>
                    <a:lnTo>
                      <a:pt x="820" y="15"/>
                    </a:lnTo>
                    <a:lnTo>
                      <a:pt x="758" y="25"/>
                    </a:lnTo>
                    <a:lnTo>
                      <a:pt x="695" y="38"/>
                    </a:lnTo>
                    <a:lnTo>
                      <a:pt x="632" y="54"/>
                    </a:lnTo>
                    <a:lnTo>
                      <a:pt x="569" y="73"/>
                    </a:lnTo>
                    <a:lnTo>
                      <a:pt x="507" y="95"/>
                    </a:lnTo>
                    <a:lnTo>
                      <a:pt x="446" y="120"/>
                    </a:lnTo>
                    <a:lnTo>
                      <a:pt x="386" y="148"/>
                    </a:lnTo>
                    <a:lnTo>
                      <a:pt x="328" y="180"/>
                    </a:lnTo>
                    <a:lnTo>
                      <a:pt x="274" y="214"/>
                    </a:lnTo>
                    <a:lnTo>
                      <a:pt x="223" y="252"/>
                    </a:lnTo>
                    <a:lnTo>
                      <a:pt x="175" y="293"/>
                    </a:lnTo>
                    <a:lnTo>
                      <a:pt x="132" y="337"/>
                    </a:lnTo>
                    <a:lnTo>
                      <a:pt x="94" y="384"/>
                    </a:lnTo>
                    <a:lnTo>
                      <a:pt x="62" y="435"/>
                    </a:lnTo>
                    <a:lnTo>
                      <a:pt x="35" y="490"/>
                    </a:lnTo>
                    <a:lnTo>
                      <a:pt x="16" y="547"/>
                    </a:lnTo>
                    <a:lnTo>
                      <a:pt x="3" y="608"/>
                    </a:lnTo>
                    <a:lnTo>
                      <a:pt x="0" y="642"/>
                    </a:lnTo>
                    <a:lnTo>
                      <a:pt x="0" y="677"/>
                    </a:lnTo>
                    <a:lnTo>
                      <a:pt x="22" y="792"/>
                    </a:lnTo>
                    <a:lnTo>
                      <a:pt x="46" y="852"/>
                    </a:lnTo>
                    <a:lnTo>
                      <a:pt x="78" y="908"/>
                    </a:lnTo>
                    <a:lnTo>
                      <a:pt x="115" y="961"/>
                    </a:lnTo>
                    <a:lnTo>
                      <a:pt x="159" y="1009"/>
                    </a:lnTo>
                    <a:lnTo>
                      <a:pt x="207" y="1054"/>
                    </a:lnTo>
                    <a:lnTo>
                      <a:pt x="261" y="1095"/>
                    </a:lnTo>
                    <a:lnTo>
                      <a:pt x="318" y="1133"/>
                    </a:lnTo>
                    <a:lnTo>
                      <a:pt x="379" y="1166"/>
                    </a:lnTo>
                    <a:lnTo>
                      <a:pt x="442" y="1197"/>
                    </a:lnTo>
                    <a:lnTo>
                      <a:pt x="508" y="1223"/>
                    </a:lnTo>
                    <a:lnTo>
                      <a:pt x="575" y="1247"/>
                    </a:lnTo>
                    <a:lnTo>
                      <a:pt x="644" y="1266"/>
                    </a:lnTo>
                    <a:lnTo>
                      <a:pt x="712" y="1283"/>
                    </a:lnTo>
                    <a:lnTo>
                      <a:pt x="781" y="1296"/>
                    </a:lnTo>
                    <a:lnTo>
                      <a:pt x="849" y="1307"/>
                    </a:lnTo>
                    <a:lnTo>
                      <a:pt x="915" y="1314"/>
                    </a:lnTo>
                    <a:lnTo>
                      <a:pt x="980" y="1318"/>
                    </a:lnTo>
                    <a:lnTo>
                      <a:pt x="1041" y="1318"/>
                    </a:lnTo>
                    <a:lnTo>
                      <a:pt x="1100" y="1316"/>
                    </a:lnTo>
                    <a:lnTo>
                      <a:pt x="1153" y="1314"/>
                    </a:lnTo>
                    <a:lnTo>
                      <a:pt x="1204" y="1310"/>
                    </a:lnTo>
                    <a:lnTo>
                      <a:pt x="1257" y="1305"/>
                    </a:lnTo>
                    <a:lnTo>
                      <a:pt x="1269" y="1303"/>
                    </a:lnTo>
                    <a:lnTo>
                      <a:pt x="1046" y="1303"/>
                    </a:lnTo>
                    <a:lnTo>
                      <a:pt x="990" y="1303"/>
                    </a:lnTo>
                    <a:lnTo>
                      <a:pt x="871" y="1294"/>
                    </a:lnTo>
                    <a:lnTo>
                      <a:pt x="808" y="1286"/>
                    </a:lnTo>
                    <a:lnTo>
                      <a:pt x="745" y="1275"/>
                    </a:lnTo>
                    <a:lnTo>
                      <a:pt x="680" y="1260"/>
                    </a:lnTo>
                    <a:lnTo>
                      <a:pt x="616" y="1243"/>
                    </a:lnTo>
                    <a:lnTo>
                      <a:pt x="552" y="1223"/>
                    </a:lnTo>
                    <a:lnTo>
                      <a:pt x="489" y="1200"/>
                    </a:lnTo>
                    <a:lnTo>
                      <a:pt x="428" y="1174"/>
                    </a:lnTo>
                    <a:lnTo>
                      <a:pt x="369" y="1144"/>
                    </a:lnTo>
                    <a:lnTo>
                      <a:pt x="312" y="1111"/>
                    </a:lnTo>
                    <a:lnTo>
                      <a:pt x="259" y="1075"/>
                    </a:lnTo>
                    <a:lnTo>
                      <a:pt x="209" y="1036"/>
                    </a:lnTo>
                    <a:lnTo>
                      <a:pt x="164" y="993"/>
                    </a:lnTo>
                    <a:lnTo>
                      <a:pt x="123" y="947"/>
                    </a:lnTo>
                    <a:lnTo>
                      <a:pt x="88" y="897"/>
                    </a:lnTo>
                    <a:lnTo>
                      <a:pt x="59" y="843"/>
                    </a:lnTo>
                    <a:lnTo>
                      <a:pt x="36" y="786"/>
                    </a:lnTo>
                    <a:lnTo>
                      <a:pt x="20" y="725"/>
                    </a:lnTo>
                    <a:lnTo>
                      <a:pt x="16" y="691"/>
                    </a:lnTo>
                    <a:lnTo>
                      <a:pt x="15" y="676"/>
                    </a:lnTo>
                    <a:lnTo>
                      <a:pt x="15" y="642"/>
                    </a:lnTo>
                    <a:lnTo>
                      <a:pt x="16" y="626"/>
                    </a:lnTo>
                    <a:lnTo>
                      <a:pt x="18" y="610"/>
                    </a:lnTo>
                    <a:lnTo>
                      <a:pt x="31" y="547"/>
                    </a:lnTo>
                    <a:lnTo>
                      <a:pt x="52" y="488"/>
                    </a:lnTo>
                    <a:lnTo>
                      <a:pt x="80" y="433"/>
                    </a:lnTo>
                    <a:lnTo>
                      <a:pt x="115" y="382"/>
                    </a:lnTo>
                    <a:lnTo>
                      <a:pt x="155" y="334"/>
                    </a:lnTo>
                    <a:lnTo>
                      <a:pt x="200" y="290"/>
                    </a:lnTo>
                    <a:lnTo>
                      <a:pt x="250" y="250"/>
                    </a:lnTo>
                    <a:lnTo>
                      <a:pt x="303" y="212"/>
                    </a:lnTo>
                    <a:lnTo>
                      <a:pt x="360" y="179"/>
                    </a:lnTo>
                    <a:lnTo>
                      <a:pt x="420" y="148"/>
                    </a:lnTo>
                    <a:lnTo>
                      <a:pt x="482" y="121"/>
                    </a:lnTo>
                    <a:lnTo>
                      <a:pt x="546" y="97"/>
                    </a:lnTo>
                    <a:lnTo>
                      <a:pt x="611" y="76"/>
                    </a:lnTo>
                    <a:lnTo>
                      <a:pt x="676" y="59"/>
                    </a:lnTo>
                    <a:lnTo>
                      <a:pt x="741" y="44"/>
                    </a:lnTo>
                    <a:lnTo>
                      <a:pt x="806" y="32"/>
                    </a:lnTo>
                    <a:lnTo>
                      <a:pt x="869" y="24"/>
                    </a:lnTo>
                    <a:lnTo>
                      <a:pt x="931" y="18"/>
                    </a:lnTo>
                    <a:lnTo>
                      <a:pt x="1272" y="14"/>
                    </a:lnTo>
                    <a:lnTo>
                      <a:pt x="1213" y="7"/>
                    </a:lnTo>
                    <a:lnTo>
                      <a:pt x="1155" y="3"/>
                    </a:lnTo>
                    <a:lnTo>
                      <a:pt x="10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67" name="Freeform 9"/>
              <p:cNvSpPr>
                <a:spLocks/>
              </p:cNvSpPr>
              <p:nvPr/>
            </p:nvSpPr>
            <p:spPr bwMode="auto">
              <a:xfrm>
                <a:off x="3941" y="2539"/>
                <a:ext cx="2093" cy="1319"/>
              </a:xfrm>
              <a:custGeom>
                <a:avLst/>
                <a:gdLst>
                  <a:gd name="T0" fmla="*/ 1046 w 2093"/>
                  <a:gd name="T1" fmla="*/ 2553 h 1319"/>
                  <a:gd name="T2" fmla="*/ 1204 w 2093"/>
                  <a:gd name="T3" fmla="*/ 2561 h 1319"/>
                  <a:gd name="T4" fmla="*/ 1434 w 2093"/>
                  <a:gd name="T5" fmla="*/ 2601 h 1319"/>
                  <a:gd name="T6" fmla="*/ 1553 w 2093"/>
                  <a:gd name="T7" fmla="*/ 2638 h 1319"/>
                  <a:gd name="T8" fmla="*/ 1670 w 2093"/>
                  <a:gd name="T9" fmla="*/ 2687 h 1319"/>
                  <a:gd name="T10" fmla="*/ 1780 w 2093"/>
                  <a:gd name="T11" fmla="*/ 2747 h 1319"/>
                  <a:gd name="T12" fmla="*/ 1879 w 2093"/>
                  <a:gd name="T13" fmla="*/ 2818 h 1319"/>
                  <a:gd name="T14" fmla="*/ 2026 w 2093"/>
                  <a:gd name="T15" fmla="*/ 2998 h 1319"/>
                  <a:gd name="T16" fmla="*/ 2077 w 2093"/>
                  <a:gd name="T17" fmla="*/ 3182 h 1319"/>
                  <a:gd name="T18" fmla="*/ 2066 w 2093"/>
                  <a:gd name="T19" fmla="*/ 3291 h 1319"/>
                  <a:gd name="T20" fmla="*/ 1962 w 2093"/>
                  <a:gd name="T21" fmla="*/ 3495 h 1319"/>
                  <a:gd name="T22" fmla="*/ 1830 w 2093"/>
                  <a:gd name="T23" fmla="*/ 3616 h 1319"/>
                  <a:gd name="T24" fmla="*/ 1726 w 2093"/>
                  <a:gd name="T25" fmla="*/ 3682 h 1319"/>
                  <a:gd name="T26" fmla="*/ 1612 w 2093"/>
                  <a:gd name="T27" fmla="*/ 3735 h 1319"/>
                  <a:gd name="T28" fmla="*/ 1493 w 2093"/>
                  <a:gd name="T29" fmla="*/ 3778 h 1319"/>
                  <a:gd name="T30" fmla="*/ 1374 w 2093"/>
                  <a:gd name="T31" fmla="*/ 3809 h 1319"/>
                  <a:gd name="T32" fmla="*/ 1152 w 2093"/>
                  <a:gd name="T33" fmla="*/ 3839 h 1319"/>
                  <a:gd name="T34" fmla="*/ 1269 w 2093"/>
                  <a:gd name="T35" fmla="*/ 3842 h 1319"/>
                  <a:gd name="T36" fmla="*/ 1485 w 2093"/>
                  <a:gd name="T37" fmla="*/ 3796 h 1319"/>
                  <a:gd name="T38" fmla="*/ 1601 w 2093"/>
                  <a:gd name="T39" fmla="*/ 3756 h 1319"/>
                  <a:gd name="T40" fmla="*/ 1713 w 2093"/>
                  <a:gd name="T41" fmla="*/ 3705 h 1319"/>
                  <a:gd name="T42" fmla="*/ 1818 w 2093"/>
                  <a:gd name="T43" fmla="*/ 3643 h 1319"/>
                  <a:gd name="T44" fmla="*/ 1953 w 2093"/>
                  <a:gd name="T45" fmla="*/ 3527 h 1319"/>
                  <a:gd name="T46" fmla="*/ 2070 w 2093"/>
                  <a:gd name="T47" fmla="*/ 3331 h 1319"/>
                  <a:gd name="T48" fmla="*/ 2092 w 2093"/>
                  <a:gd name="T49" fmla="*/ 3181 h 1319"/>
                  <a:gd name="T50" fmla="*/ 2057 w 2093"/>
                  <a:gd name="T51" fmla="*/ 3029 h 1319"/>
                  <a:gd name="T52" fmla="*/ 1998 w 2093"/>
                  <a:gd name="T53" fmla="*/ 2924 h 1319"/>
                  <a:gd name="T54" fmla="*/ 1917 w 2093"/>
                  <a:gd name="T55" fmla="*/ 2832 h 1319"/>
                  <a:gd name="T56" fmla="*/ 1818 w 2093"/>
                  <a:gd name="T57" fmla="*/ 2753 h 1319"/>
                  <a:gd name="T58" fmla="*/ 1706 w 2093"/>
                  <a:gd name="T59" fmla="*/ 2687 h 1319"/>
                  <a:gd name="T60" fmla="*/ 1585 w 2093"/>
                  <a:gd name="T61" fmla="*/ 2634 h 1319"/>
                  <a:gd name="T62" fmla="*/ 1460 w 2093"/>
                  <a:gd name="T63" fmla="*/ 2593 h 1319"/>
                  <a:gd name="T64" fmla="*/ 1334 w 2093"/>
                  <a:gd name="T65" fmla="*/ 2564 h 1319"/>
                  <a:gd name="T66" fmla="*/ 1272 w 2093"/>
                  <a:gd name="T67" fmla="*/ 2553 h 13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93"/>
                  <a:gd name="T103" fmla="*/ 0 h 1319"/>
                  <a:gd name="T104" fmla="*/ 2093 w 2093"/>
                  <a:gd name="T105" fmla="*/ 1319 h 13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93" h="1319">
                    <a:moveTo>
                      <a:pt x="1272" y="14"/>
                    </a:moveTo>
                    <a:lnTo>
                      <a:pt x="1046" y="14"/>
                    </a:lnTo>
                    <a:lnTo>
                      <a:pt x="1099" y="16"/>
                    </a:lnTo>
                    <a:lnTo>
                      <a:pt x="1204" y="22"/>
                    </a:lnTo>
                    <a:lnTo>
                      <a:pt x="1316" y="37"/>
                    </a:lnTo>
                    <a:lnTo>
                      <a:pt x="1434" y="62"/>
                    </a:lnTo>
                    <a:lnTo>
                      <a:pt x="1493" y="79"/>
                    </a:lnTo>
                    <a:lnTo>
                      <a:pt x="1553" y="99"/>
                    </a:lnTo>
                    <a:lnTo>
                      <a:pt x="1612" y="122"/>
                    </a:lnTo>
                    <a:lnTo>
                      <a:pt x="1670" y="148"/>
                    </a:lnTo>
                    <a:lnTo>
                      <a:pt x="1726" y="176"/>
                    </a:lnTo>
                    <a:lnTo>
                      <a:pt x="1780" y="208"/>
                    </a:lnTo>
                    <a:lnTo>
                      <a:pt x="1831" y="242"/>
                    </a:lnTo>
                    <a:lnTo>
                      <a:pt x="1879" y="279"/>
                    </a:lnTo>
                    <a:lnTo>
                      <a:pt x="1962" y="363"/>
                    </a:lnTo>
                    <a:lnTo>
                      <a:pt x="2026" y="459"/>
                    </a:lnTo>
                    <a:lnTo>
                      <a:pt x="2066" y="568"/>
                    </a:lnTo>
                    <a:lnTo>
                      <a:pt x="2077" y="643"/>
                    </a:lnTo>
                    <a:lnTo>
                      <a:pt x="2077" y="676"/>
                    </a:lnTo>
                    <a:lnTo>
                      <a:pt x="2066" y="752"/>
                    </a:lnTo>
                    <a:lnTo>
                      <a:pt x="2026" y="860"/>
                    </a:lnTo>
                    <a:lnTo>
                      <a:pt x="1962" y="956"/>
                    </a:lnTo>
                    <a:lnTo>
                      <a:pt x="1878" y="1040"/>
                    </a:lnTo>
                    <a:lnTo>
                      <a:pt x="1830" y="1077"/>
                    </a:lnTo>
                    <a:lnTo>
                      <a:pt x="1779" y="1111"/>
                    </a:lnTo>
                    <a:lnTo>
                      <a:pt x="1726" y="1143"/>
                    </a:lnTo>
                    <a:lnTo>
                      <a:pt x="1670" y="1171"/>
                    </a:lnTo>
                    <a:lnTo>
                      <a:pt x="1612" y="1196"/>
                    </a:lnTo>
                    <a:lnTo>
                      <a:pt x="1553" y="1219"/>
                    </a:lnTo>
                    <a:lnTo>
                      <a:pt x="1493" y="1239"/>
                    </a:lnTo>
                    <a:lnTo>
                      <a:pt x="1434" y="1256"/>
                    </a:lnTo>
                    <a:lnTo>
                      <a:pt x="1374" y="1270"/>
                    </a:lnTo>
                    <a:lnTo>
                      <a:pt x="1259" y="1290"/>
                    </a:lnTo>
                    <a:lnTo>
                      <a:pt x="1152" y="1300"/>
                    </a:lnTo>
                    <a:lnTo>
                      <a:pt x="1046" y="1303"/>
                    </a:lnTo>
                    <a:lnTo>
                      <a:pt x="1269" y="1303"/>
                    </a:lnTo>
                    <a:lnTo>
                      <a:pt x="1369" y="1286"/>
                    </a:lnTo>
                    <a:lnTo>
                      <a:pt x="1485" y="1257"/>
                    </a:lnTo>
                    <a:lnTo>
                      <a:pt x="1543" y="1239"/>
                    </a:lnTo>
                    <a:lnTo>
                      <a:pt x="1601" y="1217"/>
                    </a:lnTo>
                    <a:lnTo>
                      <a:pt x="1658" y="1193"/>
                    </a:lnTo>
                    <a:lnTo>
                      <a:pt x="1713" y="1166"/>
                    </a:lnTo>
                    <a:lnTo>
                      <a:pt x="1767" y="1136"/>
                    </a:lnTo>
                    <a:lnTo>
                      <a:pt x="1818" y="1104"/>
                    </a:lnTo>
                    <a:lnTo>
                      <a:pt x="1867" y="1068"/>
                    </a:lnTo>
                    <a:lnTo>
                      <a:pt x="1953" y="988"/>
                    </a:lnTo>
                    <a:lnTo>
                      <a:pt x="2022" y="896"/>
                    </a:lnTo>
                    <a:lnTo>
                      <a:pt x="2070" y="792"/>
                    </a:lnTo>
                    <a:lnTo>
                      <a:pt x="2092" y="676"/>
                    </a:lnTo>
                    <a:lnTo>
                      <a:pt x="2092" y="642"/>
                    </a:lnTo>
                    <a:lnTo>
                      <a:pt x="2076" y="547"/>
                    </a:lnTo>
                    <a:lnTo>
                      <a:pt x="2057" y="490"/>
                    </a:lnTo>
                    <a:lnTo>
                      <a:pt x="2031" y="436"/>
                    </a:lnTo>
                    <a:lnTo>
                      <a:pt x="1998" y="385"/>
                    </a:lnTo>
                    <a:lnTo>
                      <a:pt x="1960" y="337"/>
                    </a:lnTo>
                    <a:lnTo>
                      <a:pt x="1917" y="293"/>
                    </a:lnTo>
                    <a:lnTo>
                      <a:pt x="1870" y="252"/>
                    </a:lnTo>
                    <a:lnTo>
                      <a:pt x="1818" y="214"/>
                    </a:lnTo>
                    <a:lnTo>
                      <a:pt x="1764" y="180"/>
                    </a:lnTo>
                    <a:lnTo>
                      <a:pt x="1706" y="148"/>
                    </a:lnTo>
                    <a:lnTo>
                      <a:pt x="1647" y="120"/>
                    </a:lnTo>
                    <a:lnTo>
                      <a:pt x="1585" y="95"/>
                    </a:lnTo>
                    <a:lnTo>
                      <a:pt x="1523" y="73"/>
                    </a:lnTo>
                    <a:lnTo>
                      <a:pt x="1460" y="54"/>
                    </a:lnTo>
                    <a:lnTo>
                      <a:pt x="1396" y="38"/>
                    </a:lnTo>
                    <a:lnTo>
                      <a:pt x="1334" y="25"/>
                    </a:lnTo>
                    <a:lnTo>
                      <a:pt x="1272" y="15"/>
                    </a:lnTo>
                    <a:lnTo>
                      <a:pt x="1272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390" name="Group 10"/>
            <p:cNvGrpSpPr>
              <a:grpSpLocks/>
            </p:cNvGrpSpPr>
            <p:nvPr/>
          </p:nvGrpSpPr>
          <p:grpSpPr bwMode="auto">
            <a:xfrm>
              <a:off x="4698" y="4434"/>
              <a:ext cx="2546" cy="1536"/>
              <a:chOff x="4698" y="4434"/>
              <a:chExt cx="2546" cy="1536"/>
            </a:xfrm>
          </p:grpSpPr>
          <p:sp>
            <p:nvSpPr>
              <p:cNvPr id="16465" name="Freeform 11"/>
              <p:cNvSpPr>
                <a:spLocks/>
              </p:cNvSpPr>
              <p:nvPr/>
            </p:nvSpPr>
            <p:spPr bwMode="auto">
              <a:xfrm>
                <a:off x="4698" y="4434"/>
                <a:ext cx="2546" cy="1536"/>
              </a:xfrm>
              <a:custGeom>
                <a:avLst/>
                <a:gdLst>
                  <a:gd name="T0" fmla="*/ 1169 w 2546"/>
                  <a:gd name="T1" fmla="*/ 4436 h 1536"/>
                  <a:gd name="T2" fmla="*/ 967 w 2546"/>
                  <a:gd name="T3" fmla="*/ 4456 h 1536"/>
                  <a:gd name="T4" fmla="*/ 777 w 2546"/>
                  <a:gd name="T5" fmla="*/ 4494 h 1536"/>
                  <a:gd name="T6" fmla="*/ 602 w 2546"/>
                  <a:gd name="T7" fmla="*/ 4549 h 1536"/>
                  <a:gd name="T8" fmla="*/ 444 w 2546"/>
                  <a:gd name="T9" fmla="*/ 4619 h 1536"/>
                  <a:gd name="T10" fmla="*/ 306 w 2546"/>
                  <a:gd name="T11" fmla="*/ 4702 h 1536"/>
                  <a:gd name="T12" fmla="*/ 191 w 2546"/>
                  <a:gd name="T13" fmla="*/ 4798 h 1536"/>
                  <a:gd name="T14" fmla="*/ 100 w 2546"/>
                  <a:gd name="T15" fmla="*/ 4903 h 1536"/>
                  <a:gd name="T16" fmla="*/ 37 w 2546"/>
                  <a:gd name="T17" fmla="*/ 5017 h 1536"/>
                  <a:gd name="T18" fmla="*/ 4 w 2546"/>
                  <a:gd name="T19" fmla="*/ 5139 h 1536"/>
                  <a:gd name="T20" fmla="*/ 4 w 2546"/>
                  <a:gd name="T21" fmla="*/ 5265 h 1536"/>
                  <a:gd name="T22" fmla="*/ 37 w 2546"/>
                  <a:gd name="T23" fmla="*/ 5386 h 1536"/>
                  <a:gd name="T24" fmla="*/ 100 w 2546"/>
                  <a:gd name="T25" fmla="*/ 5501 h 1536"/>
                  <a:gd name="T26" fmla="*/ 191 w 2546"/>
                  <a:gd name="T27" fmla="*/ 5606 h 1536"/>
                  <a:gd name="T28" fmla="*/ 306 w 2546"/>
                  <a:gd name="T29" fmla="*/ 5701 h 1536"/>
                  <a:gd name="T30" fmla="*/ 444 w 2546"/>
                  <a:gd name="T31" fmla="*/ 5785 h 1536"/>
                  <a:gd name="T32" fmla="*/ 602 w 2546"/>
                  <a:gd name="T33" fmla="*/ 5855 h 1536"/>
                  <a:gd name="T34" fmla="*/ 777 w 2546"/>
                  <a:gd name="T35" fmla="*/ 5909 h 1536"/>
                  <a:gd name="T36" fmla="*/ 967 w 2546"/>
                  <a:gd name="T37" fmla="*/ 5948 h 1536"/>
                  <a:gd name="T38" fmla="*/ 1169 w 2546"/>
                  <a:gd name="T39" fmla="*/ 5967 h 1536"/>
                  <a:gd name="T40" fmla="*/ 1377 w 2546"/>
                  <a:gd name="T41" fmla="*/ 5967 h 1536"/>
                  <a:gd name="T42" fmla="*/ 1579 w 2546"/>
                  <a:gd name="T43" fmla="*/ 5948 h 1536"/>
                  <a:gd name="T44" fmla="*/ 1768 w 2546"/>
                  <a:gd name="T45" fmla="*/ 5909 h 1536"/>
                  <a:gd name="T46" fmla="*/ 1943 w 2546"/>
                  <a:gd name="T47" fmla="*/ 5855 h 1536"/>
                  <a:gd name="T48" fmla="*/ 2101 w 2546"/>
                  <a:gd name="T49" fmla="*/ 5785 h 1536"/>
                  <a:gd name="T50" fmla="*/ 2239 w 2546"/>
                  <a:gd name="T51" fmla="*/ 5701 h 1536"/>
                  <a:gd name="T52" fmla="*/ 2354 w 2546"/>
                  <a:gd name="T53" fmla="*/ 5606 h 1536"/>
                  <a:gd name="T54" fmla="*/ 2445 w 2546"/>
                  <a:gd name="T55" fmla="*/ 5501 h 1536"/>
                  <a:gd name="T56" fmla="*/ 2508 w 2546"/>
                  <a:gd name="T57" fmla="*/ 5386 h 1536"/>
                  <a:gd name="T58" fmla="*/ 2541 w 2546"/>
                  <a:gd name="T59" fmla="*/ 5265 h 1536"/>
                  <a:gd name="T60" fmla="*/ 2541 w 2546"/>
                  <a:gd name="T61" fmla="*/ 5139 h 1536"/>
                  <a:gd name="T62" fmla="*/ 2508 w 2546"/>
                  <a:gd name="T63" fmla="*/ 5017 h 1536"/>
                  <a:gd name="T64" fmla="*/ 2445 w 2546"/>
                  <a:gd name="T65" fmla="*/ 4903 h 1536"/>
                  <a:gd name="T66" fmla="*/ 2354 w 2546"/>
                  <a:gd name="T67" fmla="*/ 4798 h 1536"/>
                  <a:gd name="T68" fmla="*/ 2239 w 2546"/>
                  <a:gd name="T69" fmla="*/ 4702 h 1536"/>
                  <a:gd name="T70" fmla="*/ 2101 w 2546"/>
                  <a:gd name="T71" fmla="*/ 4619 h 1536"/>
                  <a:gd name="T72" fmla="*/ 1943 w 2546"/>
                  <a:gd name="T73" fmla="*/ 4549 h 1536"/>
                  <a:gd name="T74" fmla="*/ 1768 w 2546"/>
                  <a:gd name="T75" fmla="*/ 4494 h 1536"/>
                  <a:gd name="T76" fmla="*/ 1579 w 2546"/>
                  <a:gd name="T77" fmla="*/ 4456 h 1536"/>
                  <a:gd name="T78" fmla="*/ 1377 w 2546"/>
                  <a:gd name="T79" fmla="*/ 4436 h 1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546"/>
                  <a:gd name="T121" fmla="*/ 0 h 1536"/>
                  <a:gd name="T122" fmla="*/ 2546 w 2546"/>
                  <a:gd name="T123" fmla="*/ 1536 h 1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546" h="1536">
                    <a:moveTo>
                      <a:pt x="1273" y="0"/>
                    </a:moveTo>
                    <a:lnTo>
                      <a:pt x="1169" y="2"/>
                    </a:lnTo>
                    <a:lnTo>
                      <a:pt x="1066" y="10"/>
                    </a:lnTo>
                    <a:lnTo>
                      <a:pt x="967" y="22"/>
                    </a:lnTo>
                    <a:lnTo>
                      <a:pt x="871" y="39"/>
                    </a:lnTo>
                    <a:lnTo>
                      <a:pt x="777" y="60"/>
                    </a:lnTo>
                    <a:lnTo>
                      <a:pt x="688" y="86"/>
                    </a:lnTo>
                    <a:lnTo>
                      <a:pt x="602" y="115"/>
                    </a:lnTo>
                    <a:lnTo>
                      <a:pt x="521" y="148"/>
                    </a:lnTo>
                    <a:lnTo>
                      <a:pt x="444" y="185"/>
                    </a:lnTo>
                    <a:lnTo>
                      <a:pt x="373" y="225"/>
                    </a:lnTo>
                    <a:lnTo>
                      <a:pt x="306" y="268"/>
                    </a:lnTo>
                    <a:lnTo>
                      <a:pt x="245" y="315"/>
                    </a:lnTo>
                    <a:lnTo>
                      <a:pt x="191" y="364"/>
                    </a:lnTo>
                    <a:lnTo>
                      <a:pt x="142" y="415"/>
                    </a:lnTo>
                    <a:lnTo>
                      <a:pt x="100" y="469"/>
                    </a:lnTo>
                    <a:lnTo>
                      <a:pt x="65" y="525"/>
                    </a:lnTo>
                    <a:lnTo>
                      <a:pt x="37" y="583"/>
                    </a:lnTo>
                    <a:lnTo>
                      <a:pt x="16" y="643"/>
                    </a:lnTo>
                    <a:lnTo>
                      <a:pt x="4" y="705"/>
                    </a:lnTo>
                    <a:lnTo>
                      <a:pt x="0" y="768"/>
                    </a:lnTo>
                    <a:lnTo>
                      <a:pt x="4" y="831"/>
                    </a:lnTo>
                    <a:lnTo>
                      <a:pt x="16" y="892"/>
                    </a:lnTo>
                    <a:lnTo>
                      <a:pt x="37" y="952"/>
                    </a:lnTo>
                    <a:lnTo>
                      <a:pt x="65" y="1010"/>
                    </a:lnTo>
                    <a:lnTo>
                      <a:pt x="100" y="1067"/>
                    </a:lnTo>
                    <a:lnTo>
                      <a:pt x="142" y="1121"/>
                    </a:lnTo>
                    <a:lnTo>
                      <a:pt x="191" y="1172"/>
                    </a:lnTo>
                    <a:lnTo>
                      <a:pt x="245" y="1221"/>
                    </a:lnTo>
                    <a:lnTo>
                      <a:pt x="306" y="1267"/>
                    </a:lnTo>
                    <a:lnTo>
                      <a:pt x="373" y="1311"/>
                    </a:lnTo>
                    <a:lnTo>
                      <a:pt x="444" y="1351"/>
                    </a:lnTo>
                    <a:lnTo>
                      <a:pt x="521" y="1388"/>
                    </a:lnTo>
                    <a:lnTo>
                      <a:pt x="602" y="1421"/>
                    </a:lnTo>
                    <a:lnTo>
                      <a:pt x="688" y="1450"/>
                    </a:lnTo>
                    <a:lnTo>
                      <a:pt x="777" y="1475"/>
                    </a:lnTo>
                    <a:lnTo>
                      <a:pt x="871" y="1497"/>
                    </a:lnTo>
                    <a:lnTo>
                      <a:pt x="967" y="1514"/>
                    </a:lnTo>
                    <a:lnTo>
                      <a:pt x="1066" y="1526"/>
                    </a:lnTo>
                    <a:lnTo>
                      <a:pt x="1169" y="1533"/>
                    </a:lnTo>
                    <a:lnTo>
                      <a:pt x="1273" y="1536"/>
                    </a:lnTo>
                    <a:lnTo>
                      <a:pt x="1377" y="1533"/>
                    </a:lnTo>
                    <a:lnTo>
                      <a:pt x="1479" y="1526"/>
                    </a:lnTo>
                    <a:lnTo>
                      <a:pt x="1579" y="1514"/>
                    </a:lnTo>
                    <a:lnTo>
                      <a:pt x="1675" y="1497"/>
                    </a:lnTo>
                    <a:lnTo>
                      <a:pt x="1768" y="1475"/>
                    </a:lnTo>
                    <a:lnTo>
                      <a:pt x="1857" y="1450"/>
                    </a:lnTo>
                    <a:lnTo>
                      <a:pt x="1943" y="1421"/>
                    </a:lnTo>
                    <a:lnTo>
                      <a:pt x="2024" y="1388"/>
                    </a:lnTo>
                    <a:lnTo>
                      <a:pt x="2101" y="1351"/>
                    </a:lnTo>
                    <a:lnTo>
                      <a:pt x="2172" y="1311"/>
                    </a:lnTo>
                    <a:lnTo>
                      <a:pt x="2239" y="1267"/>
                    </a:lnTo>
                    <a:lnTo>
                      <a:pt x="2299" y="1221"/>
                    </a:lnTo>
                    <a:lnTo>
                      <a:pt x="2354" y="1172"/>
                    </a:lnTo>
                    <a:lnTo>
                      <a:pt x="2403" y="1121"/>
                    </a:lnTo>
                    <a:lnTo>
                      <a:pt x="2445" y="1067"/>
                    </a:lnTo>
                    <a:lnTo>
                      <a:pt x="2480" y="1010"/>
                    </a:lnTo>
                    <a:lnTo>
                      <a:pt x="2508" y="952"/>
                    </a:lnTo>
                    <a:lnTo>
                      <a:pt x="2528" y="892"/>
                    </a:lnTo>
                    <a:lnTo>
                      <a:pt x="2541" y="831"/>
                    </a:lnTo>
                    <a:lnTo>
                      <a:pt x="2545" y="768"/>
                    </a:lnTo>
                    <a:lnTo>
                      <a:pt x="2541" y="705"/>
                    </a:lnTo>
                    <a:lnTo>
                      <a:pt x="2528" y="643"/>
                    </a:lnTo>
                    <a:lnTo>
                      <a:pt x="2508" y="583"/>
                    </a:lnTo>
                    <a:lnTo>
                      <a:pt x="2480" y="525"/>
                    </a:lnTo>
                    <a:lnTo>
                      <a:pt x="2445" y="469"/>
                    </a:lnTo>
                    <a:lnTo>
                      <a:pt x="2403" y="415"/>
                    </a:lnTo>
                    <a:lnTo>
                      <a:pt x="2354" y="364"/>
                    </a:lnTo>
                    <a:lnTo>
                      <a:pt x="2299" y="315"/>
                    </a:lnTo>
                    <a:lnTo>
                      <a:pt x="2239" y="268"/>
                    </a:lnTo>
                    <a:lnTo>
                      <a:pt x="2172" y="225"/>
                    </a:lnTo>
                    <a:lnTo>
                      <a:pt x="2101" y="185"/>
                    </a:lnTo>
                    <a:lnTo>
                      <a:pt x="2024" y="148"/>
                    </a:lnTo>
                    <a:lnTo>
                      <a:pt x="1943" y="115"/>
                    </a:lnTo>
                    <a:lnTo>
                      <a:pt x="1857" y="86"/>
                    </a:lnTo>
                    <a:lnTo>
                      <a:pt x="1768" y="60"/>
                    </a:lnTo>
                    <a:lnTo>
                      <a:pt x="1675" y="39"/>
                    </a:lnTo>
                    <a:lnTo>
                      <a:pt x="1579" y="22"/>
                    </a:lnTo>
                    <a:lnTo>
                      <a:pt x="1479" y="10"/>
                    </a:lnTo>
                    <a:lnTo>
                      <a:pt x="1377" y="2"/>
                    </a:lnTo>
                    <a:lnTo>
                      <a:pt x="1273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391" name="Group 12"/>
            <p:cNvGrpSpPr>
              <a:grpSpLocks/>
            </p:cNvGrpSpPr>
            <p:nvPr/>
          </p:nvGrpSpPr>
          <p:grpSpPr bwMode="auto">
            <a:xfrm>
              <a:off x="5988" y="2668"/>
              <a:ext cx="1290" cy="420"/>
              <a:chOff x="5988" y="2668"/>
              <a:chExt cx="1290" cy="420"/>
            </a:xfrm>
          </p:grpSpPr>
          <p:sp>
            <p:nvSpPr>
              <p:cNvPr id="16459" name="Freeform 13"/>
              <p:cNvSpPr>
                <a:spLocks/>
              </p:cNvSpPr>
              <p:nvPr/>
            </p:nvSpPr>
            <p:spPr bwMode="auto">
              <a:xfrm>
                <a:off x="5988" y="2668"/>
                <a:ext cx="1290" cy="420"/>
              </a:xfrm>
              <a:custGeom>
                <a:avLst/>
                <a:gdLst>
                  <a:gd name="T0" fmla="*/ 1146 w 1290"/>
                  <a:gd name="T1" fmla="*/ 2877 h 420"/>
                  <a:gd name="T2" fmla="*/ 878 w 1290"/>
                  <a:gd name="T3" fmla="*/ 3029 h 420"/>
                  <a:gd name="T4" fmla="*/ 871 w 1290"/>
                  <a:gd name="T5" fmla="*/ 3042 h 420"/>
                  <a:gd name="T6" fmla="*/ 873 w 1290"/>
                  <a:gd name="T7" fmla="*/ 3060 h 420"/>
                  <a:gd name="T8" fmla="*/ 884 w 1290"/>
                  <a:gd name="T9" fmla="*/ 3082 h 420"/>
                  <a:gd name="T10" fmla="*/ 902 w 1290"/>
                  <a:gd name="T11" fmla="*/ 3087 h 420"/>
                  <a:gd name="T12" fmla="*/ 920 w 1290"/>
                  <a:gd name="T13" fmla="*/ 3083 h 420"/>
                  <a:gd name="T14" fmla="*/ 1225 w 1290"/>
                  <a:gd name="T15" fmla="*/ 2912 h 420"/>
                  <a:gd name="T16" fmla="*/ 1218 w 1290"/>
                  <a:gd name="T17" fmla="*/ 2912 h 420"/>
                  <a:gd name="T18" fmla="*/ 1218 w 1290"/>
                  <a:gd name="T19" fmla="*/ 2907 h 420"/>
                  <a:gd name="T20" fmla="*/ 1201 w 1290"/>
                  <a:gd name="T21" fmla="*/ 2907 h 420"/>
                  <a:gd name="T22" fmla="*/ 1146 w 1290"/>
                  <a:gd name="T23" fmla="*/ 2877 h 4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90"/>
                  <a:gd name="T37" fmla="*/ 0 h 420"/>
                  <a:gd name="T38" fmla="*/ 1290 w 1290"/>
                  <a:gd name="T39" fmla="*/ 420 h 4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90" h="420">
                    <a:moveTo>
                      <a:pt x="1146" y="209"/>
                    </a:moveTo>
                    <a:lnTo>
                      <a:pt x="878" y="361"/>
                    </a:lnTo>
                    <a:lnTo>
                      <a:pt x="871" y="374"/>
                    </a:lnTo>
                    <a:lnTo>
                      <a:pt x="873" y="392"/>
                    </a:lnTo>
                    <a:lnTo>
                      <a:pt x="884" y="414"/>
                    </a:lnTo>
                    <a:lnTo>
                      <a:pt x="902" y="419"/>
                    </a:lnTo>
                    <a:lnTo>
                      <a:pt x="920" y="415"/>
                    </a:lnTo>
                    <a:lnTo>
                      <a:pt x="1225" y="244"/>
                    </a:lnTo>
                    <a:lnTo>
                      <a:pt x="1218" y="244"/>
                    </a:lnTo>
                    <a:lnTo>
                      <a:pt x="1218" y="239"/>
                    </a:lnTo>
                    <a:lnTo>
                      <a:pt x="1201" y="239"/>
                    </a:lnTo>
                    <a:lnTo>
                      <a:pt x="1146" y="209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60" name="Freeform 14"/>
              <p:cNvSpPr>
                <a:spLocks/>
              </p:cNvSpPr>
              <p:nvPr/>
            </p:nvSpPr>
            <p:spPr bwMode="auto">
              <a:xfrm>
                <a:off x="5988" y="2668"/>
                <a:ext cx="1290" cy="420"/>
              </a:xfrm>
              <a:custGeom>
                <a:avLst/>
                <a:gdLst>
                  <a:gd name="T0" fmla="*/ 1083 w 1290"/>
                  <a:gd name="T1" fmla="*/ 2841 h 420"/>
                  <a:gd name="T2" fmla="*/ 0 w 1290"/>
                  <a:gd name="T3" fmla="*/ 2841 h 420"/>
                  <a:gd name="T4" fmla="*/ 0 w 1290"/>
                  <a:gd name="T5" fmla="*/ 2912 h 420"/>
                  <a:gd name="T6" fmla="*/ 1084 w 1290"/>
                  <a:gd name="T7" fmla="*/ 2912 h 420"/>
                  <a:gd name="T8" fmla="*/ 1146 w 1290"/>
                  <a:gd name="T9" fmla="*/ 2877 h 420"/>
                  <a:gd name="T10" fmla="*/ 1083 w 1290"/>
                  <a:gd name="T11" fmla="*/ 2841 h 4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0"/>
                  <a:gd name="T19" fmla="*/ 0 h 420"/>
                  <a:gd name="T20" fmla="*/ 1290 w 1290"/>
                  <a:gd name="T21" fmla="*/ 420 h 4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0" h="420">
                    <a:moveTo>
                      <a:pt x="1083" y="173"/>
                    </a:moveTo>
                    <a:lnTo>
                      <a:pt x="0" y="173"/>
                    </a:lnTo>
                    <a:lnTo>
                      <a:pt x="0" y="244"/>
                    </a:lnTo>
                    <a:lnTo>
                      <a:pt x="1084" y="244"/>
                    </a:lnTo>
                    <a:lnTo>
                      <a:pt x="1146" y="209"/>
                    </a:lnTo>
                    <a:lnTo>
                      <a:pt x="1083" y="173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61" name="Freeform 15"/>
              <p:cNvSpPr>
                <a:spLocks/>
              </p:cNvSpPr>
              <p:nvPr/>
            </p:nvSpPr>
            <p:spPr bwMode="auto">
              <a:xfrm>
                <a:off x="5988" y="2668"/>
                <a:ext cx="1290" cy="420"/>
              </a:xfrm>
              <a:custGeom>
                <a:avLst/>
                <a:gdLst>
                  <a:gd name="T0" fmla="*/ 1227 w 1290"/>
                  <a:gd name="T1" fmla="*/ 2841 h 420"/>
                  <a:gd name="T2" fmla="*/ 1218 w 1290"/>
                  <a:gd name="T3" fmla="*/ 2841 h 420"/>
                  <a:gd name="T4" fmla="*/ 1218 w 1290"/>
                  <a:gd name="T5" fmla="*/ 2912 h 420"/>
                  <a:gd name="T6" fmla="*/ 1225 w 1290"/>
                  <a:gd name="T7" fmla="*/ 2912 h 420"/>
                  <a:gd name="T8" fmla="*/ 1290 w 1290"/>
                  <a:gd name="T9" fmla="*/ 2876 h 420"/>
                  <a:gd name="T10" fmla="*/ 1227 w 1290"/>
                  <a:gd name="T11" fmla="*/ 2841 h 4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0"/>
                  <a:gd name="T19" fmla="*/ 0 h 420"/>
                  <a:gd name="T20" fmla="*/ 1290 w 1290"/>
                  <a:gd name="T21" fmla="*/ 420 h 4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0" h="420">
                    <a:moveTo>
                      <a:pt x="1227" y="173"/>
                    </a:moveTo>
                    <a:lnTo>
                      <a:pt x="1218" y="173"/>
                    </a:lnTo>
                    <a:lnTo>
                      <a:pt x="1218" y="244"/>
                    </a:lnTo>
                    <a:lnTo>
                      <a:pt x="1225" y="244"/>
                    </a:lnTo>
                    <a:lnTo>
                      <a:pt x="1290" y="208"/>
                    </a:lnTo>
                    <a:lnTo>
                      <a:pt x="1227" y="173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62" name="Freeform 16"/>
              <p:cNvSpPr>
                <a:spLocks/>
              </p:cNvSpPr>
              <p:nvPr/>
            </p:nvSpPr>
            <p:spPr bwMode="auto">
              <a:xfrm>
                <a:off x="5988" y="2668"/>
                <a:ext cx="1290" cy="420"/>
              </a:xfrm>
              <a:custGeom>
                <a:avLst/>
                <a:gdLst>
                  <a:gd name="T0" fmla="*/ 1201 w 1290"/>
                  <a:gd name="T1" fmla="*/ 2846 h 420"/>
                  <a:gd name="T2" fmla="*/ 1146 w 1290"/>
                  <a:gd name="T3" fmla="*/ 2877 h 420"/>
                  <a:gd name="T4" fmla="*/ 1201 w 1290"/>
                  <a:gd name="T5" fmla="*/ 2907 h 420"/>
                  <a:gd name="T6" fmla="*/ 1201 w 1290"/>
                  <a:gd name="T7" fmla="*/ 2846 h 4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90"/>
                  <a:gd name="T13" fmla="*/ 0 h 420"/>
                  <a:gd name="T14" fmla="*/ 1290 w 1290"/>
                  <a:gd name="T15" fmla="*/ 420 h 4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90" h="420">
                    <a:moveTo>
                      <a:pt x="1201" y="178"/>
                    </a:moveTo>
                    <a:lnTo>
                      <a:pt x="1146" y="209"/>
                    </a:lnTo>
                    <a:lnTo>
                      <a:pt x="1201" y="239"/>
                    </a:lnTo>
                    <a:lnTo>
                      <a:pt x="1201" y="17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63" name="Freeform 17"/>
              <p:cNvSpPr>
                <a:spLocks/>
              </p:cNvSpPr>
              <p:nvPr/>
            </p:nvSpPr>
            <p:spPr bwMode="auto">
              <a:xfrm>
                <a:off x="5988" y="2668"/>
                <a:ext cx="1290" cy="420"/>
              </a:xfrm>
              <a:custGeom>
                <a:avLst/>
                <a:gdLst>
                  <a:gd name="T0" fmla="*/ 1218 w 1290"/>
                  <a:gd name="T1" fmla="*/ 2846 h 420"/>
                  <a:gd name="T2" fmla="*/ 1201 w 1290"/>
                  <a:gd name="T3" fmla="*/ 2846 h 420"/>
                  <a:gd name="T4" fmla="*/ 1201 w 1290"/>
                  <a:gd name="T5" fmla="*/ 2907 h 420"/>
                  <a:gd name="T6" fmla="*/ 1218 w 1290"/>
                  <a:gd name="T7" fmla="*/ 2907 h 420"/>
                  <a:gd name="T8" fmla="*/ 1218 w 1290"/>
                  <a:gd name="T9" fmla="*/ 2846 h 4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0"/>
                  <a:gd name="T16" fmla="*/ 0 h 420"/>
                  <a:gd name="T17" fmla="*/ 1290 w 1290"/>
                  <a:gd name="T18" fmla="*/ 420 h 4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0" h="420">
                    <a:moveTo>
                      <a:pt x="1218" y="178"/>
                    </a:moveTo>
                    <a:lnTo>
                      <a:pt x="1201" y="178"/>
                    </a:lnTo>
                    <a:lnTo>
                      <a:pt x="1201" y="239"/>
                    </a:lnTo>
                    <a:lnTo>
                      <a:pt x="1218" y="239"/>
                    </a:lnTo>
                    <a:lnTo>
                      <a:pt x="1218" y="17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64" name="Freeform 18"/>
              <p:cNvSpPr>
                <a:spLocks/>
              </p:cNvSpPr>
              <p:nvPr/>
            </p:nvSpPr>
            <p:spPr bwMode="auto">
              <a:xfrm>
                <a:off x="5988" y="2668"/>
                <a:ext cx="1290" cy="420"/>
              </a:xfrm>
              <a:custGeom>
                <a:avLst/>
                <a:gdLst>
                  <a:gd name="T0" fmla="*/ 911 w 1290"/>
                  <a:gd name="T1" fmla="*/ 2668 h 420"/>
                  <a:gd name="T2" fmla="*/ 896 w 1290"/>
                  <a:gd name="T3" fmla="*/ 2669 h 420"/>
                  <a:gd name="T4" fmla="*/ 881 w 1290"/>
                  <a:gd name="T5" fmla="*/ 2680 h 420"/>
                  <a:gd name="T6" fmla="*/ 868 w 1290"/>
                  <a:gd name="T7" fmla="*/ 2702 h 420"/>
                  <a:gd name="T8" fmla="*/ 873 w 1290"/>
                  <a:gd name="T9" fmla="*/ 2719 h 420"/>
                  <a:gd name="T10" fmla="*/ 887 w 1290"/>
                  <a:gd name="T11" fmla="*/ 2732 h 420"/>
                  <a:gd name="T12" fmla="*/ 1146 w 1290"/>
                  <a:gd name="T13" fmla="*/ 2877 h 420"/>
                  <a:gd name="T14" fmla="*/ 1201 w 1290"/>
                  <a:gd name="T15" fmla="*/ 2846 h 420"/>
                  <a:gd name="T16" fmla="*/ 1218 w 1290"/>
                  <a:gd name="T17" fmla="*/ 2846 h 420"/>
                  <a:gd name="T18" fmla="*/ 1218 w 1290"/>
                  <a:gd name="T19" fmla="*/ 2841 h 420"/>
                  <a:gd name="T20" fmla="*/ 1227 w 1290"/>
                  <a:gd name="T21" fmla="*/ 2841 h 420"/>
                  <a:gd name="T22" fmla="*/ 920 w 1290"/>
                  <a:gd name="T23" fmla="*/ 2671 h 420"/>
                  <a:gd name="T24" fmla="*/ 911 w 1290"/>
                  <a:gd name="T25" fmla="*/ 2668 h 4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90"/>
                  <a:gd name="T40" fmla="*/ 0 h 420"/>
                  <a:gd name="T41" fmla="*/ 1290 w 1290"/>
                  <a:gd name="T42" fmla="*/ 420 h 4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90" h="420">
                    <a:moveTo>
                      <a:pt x="911" y="0"/>
                    </a:moveTo>
                    <a:lnTo>
                      <a:pt x="896" y="1"/>
                    </a:lnTo>
                    <a:lnTo>
                      <a:pt x="881" y="12"/>
                    </a:lnTo>
                    <a:lnTo>
                      <a:pt x="868" y="34"/>
                    </a:lnTo>
                    <a:lnTo>
                      <a:pt x="873" y="51"/>
                    </a:lnTo>
                    <a:lnTo>
                      <a:pt x="887" y="64"/>
                    </a:lnTo>
                    <a:lnTo>
                      <a:pt x="1146" y="209"/>
                    </a:lnTo>
                    <a:lnTo>
                      <a:pt x="1201" y="178"/>
                    </a:lnTo>
                    <a:lnTo>
                      <a:pt x="1218" y="178"/>
                    </a:lnTo>
                    <a:lnTo>
                      <a:pt x="1218" y="173"/>
                    </a:lnTo>
                    <a:lnTo>
                      <a:pt x="1227" y="173"/>
                    </a:lnTo>
                    <a:lnTo>
                      <a:pt x="920" y="3"/>
                    </a:lnTo>
                    <a:lnTo>
                      <a:pt x="911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392" name="Group 19"/>
            <p:cNvGrpSpPr>
              <a:grpSpLocks/>
            </p:cNvGrpSpPr>
            <p:nvPr/>
          </p:nvGrpSpPr>
          <p:grpSpPr bwMode="auto">
            <a:xfrm>
              <a:off x="5745" y="3302"/>
              <a:ext cx="743" cy="1221"/>
              <a:chOff x="5745" y="3302"/>
              <a:chExt cx="743" cy="1221"/>
            </a:xfrm>
          </p:grpSpPr>
          <p:sp>
            <p:nvSpPr>
              <p:cNvPr id="16453" name="Freeform 20"/>
              <p:cNvSpPr>
                <a:spLocks/>
              </p:cNvSpPr>
              <p:nvPr/>
            </p:nvSpPr>
            <p:spPr bwMode="auto">
              <a:xfrm>
                <a:off x="5745" y="3302"/>
                <a:ext cx="743" cy="1221"/>
              </a:xfrm>
              <a:custGeom>
                <a:avLst/>
                <a:gdLst>
                  <a:gd name="T0" fmla="*/ 670 w 743"/>
                  <a:gd name="T1" fmla="*/ 3426 h 1221"/>
                  <a:gd name="T2" fmla="*/ 607 w 743"/>
                  <a:gd name="T3" fmla="*/ 3463 h 1221"/>
                  <a:gd name="T4" fmla="*/ 0 w 743"/>
                  <a:gd name="T5" fmla="*/ 4487 h 1221"/>
                  <a:gd name="T6" fmla="*/ 60 w 743"/>
                  <a:gd name="T7" fmla="*/ 4523 h 1221"/>
                  <a:gd name="T8" fmla="*/ 668 w 743"/>
                  <a:gd name="T9" fmla="*/ 3499 h 1221"/>
                  <a:gd name="T10" fmla="*/ 670 w 743"/>
                  <a:gd name="T11" fmla="*/ 3426 h 12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3"/>
                  <a:gd name="T19" fmla="*/ 0 h 1221"/>
                  <a:gd name="T20" fmla="*/ 743 w 743"/>
                  <a:gd name="T21" fmla="*/ 1221 h 12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3" h="1221">
                    <a:moveTo>
                      <a:pt x="670" y="124"/>
                    </a:moveTo>
                    <a:lnTo>
                      <a:pt x="607" y="161"/>
                    </a:lnTo>
                    <a:lnTo>
                      <a:pt x="0" y="1185"/>
                    </a:lnTo>
                    <a:lnTo>
                      <a:pt x="60" y="1221"/>
                    </a:lnTo>
                    <a:lnTo>
                      <a:pt x="668" y="197"/>
                    </a:lnTo>
                    <a:lnTo>
                      <a:pt x="670" y="12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54" name="Freeform 21"/>
              <p:cNvSpPr>
                <a:spLocks/>
              </p:cNvSpPr>
              <p:nvPr/>
            </p:nvSpPr>
            <p:spPr bwMode="auto">
              <a:xfrm>
                <a:off x="5745" y="3302"/>
                <a:ext cx="743" cy="1221"/>
              </a:xfrm>
              <a:custGeom>
                <a:avLst/>
                <a:gdLst>
                  <a:gd name="T0" fmla="*/ 742 w 743"/>
                  <a:gd name="T1" fmla="*/ 3345 h 1221"/>
                  <a:gd name="T2" fmla="*/ 676 w 743"/>
                  <a:gd name="T3" fmla="*/ 3345 h 1221"/>
                  <a:gd name="T4" fmla="*/ 737 w 743"/>
                  <a:gd name="T5" fmla="*/ 3381 h 1221"/>
                  <a:gd name="T6" fmla="*/ 668 w 743"/>
                  <a:gd name="T7" fmla="*/ 3499 h 1221"/>
                  <a:gd name="T8" fmla="*/ 662 w 743"/>
                  <a:gd name="T9" fmla="*/ 3723 h 1221"/>
                  <a:gd name="T10" fmla="*/ 667 w 743"/>
                  <a:gd name="T11" fmla="*/ 3744 h 1221"/>
                  <a:gd name="T12" fmla="*/ 683 w 743"/>
                  <a:gd name="T13" fmla="*/ 3757 h 1221"/>
                  <a:gd name="T14" fmla="*/ 709 w 743"/>
                  <a:gd name="T15" fmla="*/ 3754 h 1221"/>
                  <a:gd name="T16" fmla="*/ 725 w 743"/>
                  <a:gd name="T17" fmla="*/ 3742 h 1221"/>
                  <a:gd name="T18" fmla="*/ 731 w 743"/>
                  <a:gd name="T19" fmla="*/ 3725 h 1221"/>
                  <a:gd name="T20" fmla="*/ 731 w 743"/>
                  <a:gd name="T21" fmla="*/ 3723 h 1221"/>
                  <a:gd name="T22" fmla="*/ 742 w 743"/>
                  <a:gd name="T23" fmla="*/ 3345 h 12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43"/>
                  <a:gd name="T37" fmla="*/ 0 h 1221"/>
                  <a:gd name="T38" fmla="*/ 743 w 743"/>
                  <a:gd name="T39" fmla="*/ 1221 h 12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43" h="1221">
                    <a:moveTo>
                      <a:pt x="742" y="43"/>
                    </a:moveTo>
                    <a:lnTo>
                      <a:pt x="676" y="43"/>
                    </a:lnTo>
                    <a:lnTo>
                      <a:pt x="737" y="79"/>
                    </a:lnTo>
                    <a:lnTo>
                      <a:pt x="668" y="197"/>
                    </a:lnTo>
                    <a:lnTo>
                      <a:pt x="662" y="421"/>
                    </a:lnTo>
                    <a:lnTo>
                      <a:pt x="667" y="442"/>
                    </a:lnTo>
                    <a:lnTo>
                      <a:pt x="683" y="455"/>
                    </a:lnTo>
                    <a:lnTo>
                      <a:pt x="709" y="452"/>
                    </a:lnTo>
                    <a:lnTo>
                      <a:pt x="725" y="440"/>
                    </a:lnTo>
                    <a:lnTo>
                      <a:pt x="731" y="423"/>
                    </a:lnTo>
                    <a:lnTo>
                      <a:pt x="731" y="421"/>
                    </a:lnTo>
                    <a:lnTo>
                      <a:pt x="742" y="43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55" name="Freeform 22"/>
              <p:cNvSpPr>
                <a:spLocks/>
              </p:cNvSpPr>
              <p:nvPr/>
            </p:nvSpPr>
            <p:spPr bwMode="auto">
              <a:xfrm>
                <a:off x="5745" y="3302"/>
                <a:ext cx="743" cy="1221"/>
              </a:xfrm>
              <a:custGeom>
                <a:avLst/>
                <a:gdLst>
                  <a:gd name="T0" fmla="*/ 743 w 743"/>
                  <a:gd name="T1" fmla="*/ 3302 h 1221"/>
                  <a:gd name="T2" fmla="*/ 377 w 743"/>
                  <a:gd name="T3" fmla="*/ 3516 h 1221"/>
                  <a:gd name="T4" fmla="*/ 365 w 743"/>
                  <a:gd name="T5" fmla="*/ 3530 h 1221"/>
                  <a:gd name="T6" fmla="*/ 361 w 743"/>
                  <a:gd name="T7" fmla="*/ 3548 h 1221"/>
                  <a:gd name="T8" fmla="*/ 374 w 743"/>
                  <a:gd name="T9" fmla="*/ 3569 h 1221"/>
                  <a:gd name="T10" fmla="*/ 390 w 743"/>
                  <a:gd name="T11" fmla="*/ 3579 h 1221"/>
                  <a:gd name="T12" fmla="*/ 405 w 743"/>
                  <a:gd name="T13" fmla="*/ 3579 h 1221"/>
                  <a:gd name="T14" fmla="*/ 607 w 743"/>
                  <a:gd name="T15" fmla="*/ 3463 h 1221"/>
                  <a:gd name="T16" fmla="*/ 676 w 743"/>
                  <a:gd name="T17" fmla="*/ 3345 h 1221"/>
                  <a:gd name="T18" fmla="*/ 742 w 743"/>
                  <a:gd name="T19" fmla="*/ 3345 h 1221"/>
                  <a:gd name="T20" fmla="*/ 743 w 743"/>
                  <a:gd name="T21" fmla="*/ 3302 h 12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43"/>
                  <a:gd name="T34" fmla="*/ 0 h 1221"/>
                  <a:gd name="T35" fmla="*/ 743 w 743"/>
                  <a:gd name="T36" fmla="*/ 1221 h 12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43" h="1221">
                    <a:moveTo>
                      <a:pt x="743" y="0"/>
                    </a:moveTo>
                    <a:lnTo>
                      <a:pt x="377" y="214"/>
                    </a:lnTo>
                    <a:lnTo>
                      <a:pt x="365" y="228"/>
                    </a:lnTo>
                    <a:lnTo>
                      <a:pt x="361" y="246"/>
                    </a:lnTo>
                    <a:lnTo>
                      <a:pt x="374" y="267"/>
                    </a:lnTo>
                    <a:lnTo>
                      <a:pt x="390" y="277"/>
                    </a:lnTo>
                    <a:lnTo>
                      <a:pt x="405" y="277"/>
                    </a:lnTo>
                    <a:lnTo>
                      <a:pt x="607" y="161"/>
                    </a:lnTo>
                    <a:lnTo>
                      <a:pt x="676" y="43"/>
                    </a:lnTo>
                    <a:lnTo>
                      <a:pt x="742" y="43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56" name="Freeform 23"/>
              <p:cNvSpPr>
                <a:spLocks/>
              </p:cNvSpPr>
              <p:nvPr/>
            </p:nvSpPr>
            <p:spPr bwMode="auto">
              <a:xfrm>
                <a:off x="5745" y="3302"/>
                <a:ext cx="743" cy="1221"/>
              </a:xfrm>
              <a:custGeom>
                <a:avLst/>
                <a:gdLst>
                  <a:gd name="T0" fmla="*/ 707 w 743"/>
                  <a:gd name="T1" fmla="*/ 3363 h 1221"/>
                  <a:gd name="T2" fmla="*/ 671 w 743"/>
                  <a:gd name="T3" fmla="*/ 3363 h 1221"/>
                  <a:gd name="T4" fmla="*/ 724 w 743"/>
                  <a:gd name="T5" fmla="*/ 3395 h 1221"/>
                  <a:gd name="T6" fmla="*/ 670 w 743"/>
                  <a:gd name="T7" fmla="*/ 3426 h 1221"/>
                  <a:gd name="T8" fmla="*/ 668 w 743"/>
                  <a:gd name="T9" fmla="*/ 3499 h 1221"/>
                  <a:gd name="T10" fmla="*/ 737 w 743"/>
                  <a:gd name="T11" fmla="*/ 3381 h 1221"/>
                  <a:gd name="T12" fmla="*/ 707 w 743"/>
                  <a:gd name="T13" fmla="*/ 3363 h 12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3"/>
                  <a:gd name="T22" fmla="*/ 0 h 1221"/>
                  <a:gd name="T23" fmla="*/ 743 w 743"/>
                  <a:gd name="T24" fmla="*/ 1221 h 12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3" h="1221">
                    <a:moveTo>
                      <a:pt x="707" y="61"/>
                    </a:moveTo>
                    <a:lnTo>
                      <a:pt x="671" y="61"/>
                    </a:lnTo>
                    <a:lnTo>
                      <a:pt x="724" y="93"/>
                    </a:lnTo>
                    <a:lnTo>
                      <a:pt x="670" y="124"/>
                    </a:lnTo>
                    <a:lnTo>
                      <a:pt x="668" y="197"/>
                    </a:lnTo>
                    <a:lnTo>
                      <a:pt x="737" y="79"/>
                    </a:lnTo>
                    <a:lnTo>
                      <a:pt x="707" y="61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57" name="Freeform 24"/>
              <p:cNvSpPr>
                <a:spLocks/>
              </p:cNvSpPr>
              <p:nvPr/>
            </p:nvSpPr>
            <p:spPr bwMode="auto">
              <a:xfrm>
                <a:off x="5745" y="3302"/>
                <a:ext cx="743" cy="1221"/>
              </a:xfrm>
              <a:custGeom>
                <a:avLst/>
                <a:gdLst>
                  <a:gd name="T0" fmla="*/ 676 w 743"/>
                  <a:gd name="T1" fmla="*/ 3345 h 1221"/>
                  <a:gd name="T2" fmla="*/ 607 w 743"/>
                  <a:gd name="T3" fmla="*/ 3463 h 1221"/>
                  <a:gd name="T4" fmla="*/ 670 w 743"/>
                  <a:gd name="T5" fmla="*/ 3426 h 1221"/>
                  <a:gd name="T6" fmla="*/ 671 w 743"/>
                  <a:gd name="T7" fmla="*/ 3363 h 1221"/>
                  <a:gd name="T8" fmla="*/ 707 w 743"/>
                  <a:gd name="T9" fmla="*/ 3363 h 1221"/>
                  <a:gd name="T10" fmla="*/ 676 w 743"/>
                  <a:gd name="T11" fmla="*/ 3345 h 12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3"/>
                  <a:gd name="T19" fmla="*/ 0 h 1221"/>
                  <a:gd name="T20" fmla="*/ 743 w 743"/>
                  <a:gd name="T21" fmla="*/ 1221 h 12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3" h="1221">
                    <a:moveTo>
                      <a:pt x="676" y="43"/>
                    </a:moveTo>
                    <a:lnTo>
                      <a:pt x="607" y="161"/>
                    </a:lnTo>
                    <a:lnTo>
                      <a:pt x="670" y="124"/>
                    </a:lnTo>
                    <a:lnTo>
                      <a:pt x="671" y="61"/>
                    </a:lnTo>
                    <a:lnTo>
                      <a:pt x="707" y="61"/>
                    </a:lnTo>
                    <a:lnTo>
                      <a:pt x="676" y="43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58" name="Freeform 25"/>
              <p:cNvSpPr>
                <a:spLocks/>
              </p:cNvSpPr>
              <p:nvPr/>
            </p:nvSpPr>
            <p:spPr bwMode="auto">
              <a:xfrm>
                <a:off x="5745" y="3302"/>
                <a:ext cx="743" cy="1221"/>
              </a:xfrm>
              <a:custGeom>
                <a:avLst/>
                <a:gdLst>
                  <a:gd name="T0" fmla="*/ 671 w 743"/>
                  <a:gd name="T1" fmla="*/ 3363 h 1221"/>
                  <a:gd name="T2" fmla="*/ 670 w 743"/>
                  <a:gd name="T3" fmla="*/ 3426 h 1221"/>
                  <a:gd name="T4" fmla="*/ 724 w 743"/>
                  <a:gd name="T5" fmla="*/ 3395 h 1221"/>
                  <a:gd name="T6" fmla="*/ 671 w 743"/>
                  <a:gd name="T7" fmla="*/ 3363 h 12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43"/>
                  <a:gd name="T13" fmla="*/ 0 h 1221"/>
                  <a:gd name="T14" fmla="*/ 743 w 743"/>
                  <a:gd name="T15" fmla="*/ 1221 h 12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43" h="1221">
                    <a:moveTo>
                      <a:pt x="671" y="61"/>
                    </a:moveTo>
                    <a:lnTo>
                      <a:pt x="670" y="124"/>
                    </a:lnTo>
                    <a:lnTo>
                      <a:pt x="724" y="93"/>
                    </a:lnTo>
                    <a:lnTo>
                      <a:pt x="671" y="61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393" name="Group 26"/>
            <p:cNvGrpSpPr>
              <a:grpSpLocks/>
            </p:cNvGrpSpPr>
            <p:nvPr/>
          </p:nvGrpSpPr>
          <p:grpSpPr bwMode="auto">
            <a:xfrm>
              <a:off x="5771" y="4450"/>
              <a:ext cx="1366" cy="414"/>
              <a:chOff x="5771" y="4450"/>
              <a:chExt cx="1366" cy="414"/>
            </a:xfrm>
          </p:grpSpPr>
          <p:sp>
            <p:nvSpPr>
              <p:cNvPr id="16446" name="Freeform 27"/>
              <p:cNvSpPr>
                <a:spLocks/>
              </p:cNvSpPr>
              <p:nvPr/>
            </p:nvSpPr>
            <p:spPr bwMode="auto">
              <a:xfrm>
                <a:off x="5771" y="4450"/>
                <a:ext cx="1366" cy="414"/>
              </a:xfrm>
              <a:custGeom>
                <a:avLst/>
                <a:gdLst>
                  <a:gd name="T0" fmla="*/ 1156 w 1366"/>
                  <a:gd name="T1" fmla="*/ 4719 h 414"/>
                  <a:gd name="T2" fmla="*/ 934 w 1366"/>
                  <a:gd name="T3" fmla="*/ 4802 h 414"/>
                  <a:gd name="T4" fmla="*/ 925 w 1366"/>
                  <a:gd name="T5" fmla="*/ 4814 h 414"/>
                  <a:gd name="T6" fmla="*/ 924 w 1366"/>
                  <a:gd name="T7" fmla="*/ 4832 h 414"/>
                  <a:gd name="T8" fmla="*/ 931 w 1366"/>
                  <a:gd name="T9" fmla="*/ 4855 h 414"/>
                  <a:gd name="T10" fmla="*/ 948 w 1366"/>
                  <a:gd name="T11" fmla="*/ 4864 h 414"/>
                  <a:gd name="T12" fmla="*/ 967 w 1366"/>
                  <a:gd name="T13" fmla="*/ 4862 h 414"/>
                  <a:gd name="T14" fmla="*/ 1303 w 1366"/>
                  <a:gd name="T15" fmla="*/ 4740 h 414"/>
                  <a:gd name="T16" fmla="*/ 1288 w 1366"/>
                  <a:gd name="T17" fmla="*/ 4740 h 414"/>
                  <a:gd name="T18" fmla="*/ 1156 w 1366"/>
                  <a:gd name="T19" fmla="*/ 4719 h 4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66"/>
                  <a:gd name="T31" fmla="*/ 0 h 414"/>
                  <a:gd name="T32" fmla="*/ 1366 w 1366"/>
                  <a:gd name="T33" fmla="*/ 414 h 4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66" h="414">
                    <a:moveTo>
                      <a:pt x="1156" y="269"/>
                    </a:moveTo>
                    <a:lnTo>
                      <a:pt x="934" y="352"/>
                    </a:lnTo>
                    <a:lnTo>
                      <a:pt x="925" y="364"/>
                    </a:lnTo>
                    <a:lnTo>
                      <a:pt x="924" y="382"/>
                    </a:lnTo>
                    <a:lnTo>
                      <a:pt x="931" y="405"/>
                    </a:lnTo>
                    <a:lnTo>
                      <a:pt x="948" y="414"/>
                    </a:lnTo>
                    <a:lnTo>
                      <a:pt x="967" y="412"/>
                    </a:lnTo>
                    <a:lnTo>
                      <a:pt x="1303" y="290"/>
                    </a:lnTo>
                    <a:lnTo>
                      <a:pt x="1288" y="290"/>
                    </a:lnTo>
                    <a:lnTo>
                      <a:pt x="1156" y="269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47" name="Freeform 28"/>
              <p:cNvSpPr>
                <a:spLocks/>
              </p:cNvSpPr>
              <p:nvPr/>
            </p:nvSpPr>
            <p:spPr bwMode="auto">
              <a:xfrm>
                <a:off x="5771" y="4450"/>
                <a:ext cx="1366" cy="414"/>
              </a:xfrm>
              <a:custGeom>
                <a:avLst/>
                <a:gdLst>
                  <a:gd name="T0" fmla="*/ 1222 w 1366"/>
                  <a:gd name="T1" fmla="*/ 4695 h 414"/>
                  <a:gd name="T2" fmla="*/ 1156 w 1366"/>
                  <a:gd name="T3" fmla="*/ 4719 h 414"/>
                  <a:gd name="T4" fmla="*/ 1288 w 1366"/>
                  <a:gd name="T5" fmla="*/ 4740 h 414"/>
                  <a:gd name="T6" fmla="*/ 1289 w 1366"/>
                  <a:gd name="T7" fmla="*/ 4734 h 414"/>
                  <a:gd name="T8" fmla="*/ 1272 w 1366"/>
                  <a:gd name="T9" fmla="*/ 4734 h 414"/>
                  <a:gd name="T10" fmla="*/ 1222 w 1366"/>
                  <a:gd name="T11" fmla="*/ 4695 h 4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66"/>
                  <a:gd name="T19" fmla="*/ 0 h 414"/>
                  <a:gd name="T20" fmla="*/ 1366 w 1366"/>
                  <a:gd name="T21" fmla="*/ 414 h 4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66" h="414">
                    <a:moveTo>
                      <a:pt x="1222" y="245"/>
                    </a:moveTo>
                    <a:lnTo>
                      <a:pt x="1156" y="269"/>
                    </a:lnTo>
                    <a:lnTo>
                      <a:pt x="1288" y="290"/>
                    </a:lnTo>
                    <a:lnTo>
                      <a:pt x="1289" y="284"/>
                    </a:lnTo>
                    <a:lnTo>
                      <a:pt x="1272" y="284"/>
                    </a:lnTo>
                    <a:lnTo>
                      <a:pt x="1222" y="245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48" name="Freeform 29"/>
              <p:cNvSpPr>
                <a:spLocks/>
              </p:cNvSpPr>
              <p:nvPr/>
            </p:nvSpPr>
            <p:spPr bwMode="auto">
              <a:xfrm>
                <a:off x="5771" y="4450"/>
                <a:ext cx="1366" cy="414"/>
              </a:xfrm>
              <a:custGeom>
                <a:avLst/>
                <a:gdLst>
                  <a:gd name="T0" fmla="*/ 1008 w 1366"/>
                  <a:gd name="T1" fmla="*/ 4450 h 414"/>
                  <a:gd name="T2" fmla="*/ 991 w 1366"/>
                  <a:gd name="T3" fmla="*/ 4458 h 414"/>
                  <a:gd name="T4" fmla="*/ 975 w 1366"/>
                  <a:gd name="T5" fmla="*/ 4478 h 414"/>
                  <a:gd name="T6" fmla="*/ 977 w 1366"/>
                  <a:gd name="T7" fmla="*/ 4496 h 414"/>
                  <a:gd name="T8" fmla="*/ 988 w 1366"/>
                  <a:gd name="T9" fmla="*/ 4512 h 414"/>
                  <a:gd name="T10" fmla="*/ 1165 w 1366"/>
                  <a:gd name="T11" fmla="*/ 4651 h 414"/>
                  <a:gd name="T12" fmla="*/ 1299 w 1366"/>
                  <a:gd name="T13" fmla="*/ 4671 h 414"/>
                  <a:gd name="T14" fmla="*/ 1288 w 1366"/>
                  <a:gd name="T15" fmla="*/ 4740 h 414"/>
                  <a:gd name="T16" fmla="*/ 1303 w 1366"/>
                  <a:gd name="T17" fmla="*/ 4740 h 414"/>
                  <a:gd name="T18" fmla="*/ 1365 w 1366"/>
                  <a:gd name="T19" fmla="*/ 4717 h 414"/>
                  <a:gd name="T20" fmla="*/ 1030 w 1366"/>
                  <a:gd name="T21" fmla="*/ 4457 h 414"/>
                  <a:gd name="T22" fmla="*/ 1023 w 1366"/>
                  <a:gd name="T23" fmla="*/ 4452 h 414"/>
                  <a:gd name="T24" fmla="*/ 1008 w 1366"/>
                  <a:gd name="T25" fmla="*/ 4450 h 4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66"/>
                  <a:gd name="T40" fmla="*/ 0 h 414"/>
                  <a:gd name="T41" fmla="*/ 1366 w 1366"/>
                  <a:gd name="T42" fmla="*/ 414 h 4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66" h="414">
                    <a:moveTo>
                      <a:pt x="1008" y="0"/>
                    </a:moveTo>
                    <a:lnTo>
                      <a:pt x="991" y="8"/>
                    </a:lnTo>
                    <a:lnTo>
                      <a:pt x="975" y="28"/>
                    </a:lnTo>
                    <a:lnTo>
                      <a:pt x="977" y="46"/>
                    </a:lnTo>
                    <a:lnTo>
                      <a:pt x="988" y="62"/>
                    </a:lnTo>
                    <a:lnTo>
                      <a:pt x="1165" y="201"/>
                    </a:lnTo>
                    <a:lnTo>
                      <a:pt x="1299" y="221"/>
                    </a:lnTo>
                    <a:lnTo>
                      <a:pt x="1288" y="290"/>
                    </a:lnTo>
                    <a:lnTo>
                      <a:pt x="1303" y="290"/>
                    </a:lnTo>
                    <a:lnTo>
                      <a:pt x="1365" y="267"/>
                    </a:lnTo>
                    <a:lnTo>
                      <a:pt x="1030" y="7"/>
                    </a:lnTo>
                    <a:lnTo>
                      <a:pt x="1023" y="2"/>
                    </a:lnTo>
                    <a:lnTo>
                      <a:pt x="1008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49" name="Freeform 30"/>
              <p:cNvSpPr>
                <a:spLocks/>
              </p:cNvSpPr>
              <p:nvPr/>
            </p:nvSpPr>
            <p:spPr bwMode="auto">
              <a:xfrm>
                <a:off x="5771" y="4450"/>
                <a:ext cx="1366" cy="414"/>
              </a:xfrm>
              <a:custGeom>
                <a:avLst/>
                <a:gdLst>
                  <a:gd name="T0" fmla="*/ 1281 w 1366"/>
                  <a:gd name="T1" fmla="*/ 4673 h 414"/>
                  <a:gd name="T2" fmla="*/ 1222 w 1366"/>
                  <a:gd name="T3" fmla="*/ 4695 h 414"/>
                  <a:gd name="T4" fmla="*/ 1272 w 1366"/>
                  <a:gd name="T5" fmla="*/ 4734 h 414"/>
                  <a:gd name="T6" fmla="*/ 1281 w 1366"/>
                  <a:gd name="T7" fmla="*/ 4673 h 4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6"/>
                  <a:gd name="T13" fmla="*/ 0 h 414"/>
                  <a:gd name="T14" fmla="*/ 1366 w 1366"/>
                  <a:gd name="T15" fmla="*/ 414 h 4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6" h="414">
                    <a:moveTo>
                      <a:pt x="1281" y="223"/>
                    </a:moveTo>
                    <a:lnTo>
                      <a:pt x="1222" y="245"/>
                    </a:lnTo>
                    <a:lnTo>
                      <a:pt x="1272" y="284"/>
                    </a:lnTo>
                    <a:lnTo>
                      <a:pt x="1281" y="223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50" name="Freeform 31"/>
              <p:cNvSpPr>
                <a:spLocks/>
              </p:cNvSpPr>
              <p:nvPr/>
            </p:nvSpPr>
            <p:spPr bwMode="auto">
              <a:xfrm>
                <a:off x="5771" y="4450"/>
                <a:ext cx="1366" cy="414"/>
              </a:xfrm>
              <a:custGeom>
                <a:avLst/>
                <a:gdLst>
                  <a:gd name="T0" fmla="*/ 1299 w 1366"/>
                  <a:gd name="T1" fmla="*/ 4673 h 414"/>
                  <a:gd name="T2" fmla="*/ 1281 w 1366"/>
                  <a:gd name="T3" fmla="*/ 4673 h 414"/>
                  <a:gd name="T4" fmla="*/ 1272 w 1366"/>
                  <a:gd name="T5" fmla="*/ 4734 h 414"/>
                  <a:gd name="T6" fmla="*/ 1289 w 1366"/>
                  <a:gd name="T7" fmla="*/ 4734 h 414"/>
                  <a:gd name="T8" fmla="*/ 1299 w 1366"/>
                  <a:gd name="T9" fmla="*/ 4673 h 4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6"/>
                  <a:gd name="T16" fmla="*/ 0 h 414"/>
                  <a:gd name="T17" fmla="*/ 1366 w 1366"/>
                  <a:gd name="T18" fmla="*/ 414 h 4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6" h="414">
                    <a:moveTo>
                      <a:pt x="1299" y="223"/>
                    </a:moveTo>
                    <a:lnTo>
                      <a:pt x="1281" y="223"/>
                    </a:lnTo>
                    <a:lnTo>
                      <a:pt x="1272" y="284"/>
                    </a:lnTo>
                    <a:lnTo>
                      <a:pt x="1289" y="284"/>
                    </a:lnTo>
                    <a:lnTo>
                      <a:pt x="1299" y="223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51" name="Freeform 32"/>
              <p:cNvSpPr>
                <a:spLocks/>
              </p:cNvSpPr>
              <p:nvPr/>
            </p:nvSpPr>
            <p:spPr bwMode="auto">
              <a:xfrm>
                <a:off x="5771" y="4450"/>
                <a:ext cx="1366" cy="414"/>
              </a:xfrm>
              <a:custGeom>
                <a:avLst/>
                <a:gdLst>
                  <a:gd name="T0" fmla="*/ 10 w 1366"/>
                  <a:gd name="T1" fmla="*/ 4470 h 414"/>
                  <a:gd name="T2" fmla="*/ 0 w 1366"/>
                  <a:gd name="T3" fmla="*/ 4539 h 414"/>
                  <a:gd name="T4" fmla="*/ 1156 w 1366"/>
                  <a:gd name="T5" fmla="*/ 4719 h 414"/>
                  <a:gd name="T6" fmla="*/ 1222 w 1366"/>
                  <a:gd name="T7" fmla="*/ 4695 h 414"/>
                  <a:gd name="T8" fmla="*/ 1165 w 1366"/>
                  <a:gd name="T9" fmla="*/ 4651 h 414"/>
                  <a:gd name="T10" fmla="*/ 10 w 1366"/>
                  <a:gd name="T11" fmla="*/ 4470 h 4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66"/>
                  <a:gd name="T19" fmla="*/ 0 h 414"/>
                  <a:gd name="T20" fmla="*/ 1366 w 1366"/>
                  <a:gd name="T21" fmla="*/ 414 h 4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66" h="414">
                    <a:moveTo>
                      <a:pt x="10" y="20"/>
                    </a:moveTo>
                    <a:lnTo>
                      <a:pt x="0" y="89"/>
                    </a:lnTo>
                    <a:lnTo>
                      <a:pt x="1156" y="269"/>
                    </a:lnTo>
                    <a:lnTo>
                      <a:pt x="1222" y="245"/>
                    </a:lnTo>
                    <a:lnTo>
                      <a:pt x="1165" y="201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52" name="Freeform 33"/>
              <p:cNvSpPr>
                <a:spLocks/>
              </p:cNvSpPr>
              <p:nvPr/>
            </p:nvSpPr>
            <p:spPr bwMode="auto">
              <a:xfrm>
                <a:off x="5771" y="4450"/>
                <a:ext cx="1366" cy="414"/>
              </a:xfrm>
              <a:custGeom>
                <a:avLst/>
                <a:gdLst>
                  <a:gd name="T0" fmla="*/ 1165 w 1366"/>
                  <a:gd name="T1" fmla="*/ 4651 h 414"/>
                  <a:gd name="T2" fmla="*/ 1222 w 1366"/>
                  <a:gd name="T3" fmla="*/ 4695 h 414"/>
                  <a:gd name="T4" fmla="*/ 1281 w 1366"/>
                  <a:gd name="T5" fmla="*/ 4673 h 414"/>
                  <a:gd name="T6" fmla="*/ 1299 w 1366"/>
                  <a:gd name="T7" fmla="*/ 4673 h 414"/>
                  <a:gd name="T8" fmla="*/ 1299 w 1366"/>
                  <a:gd name="T9" fmla="*/ 4671 h 414"/>
                  <a:gd name="T10" fmla="*/ 1165 w 1366"/>
                  <a:gd name="T11" fmla="*/ 4651 h 4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66"/>
                  <a:gd name="T19" fmla="*/ 0 h 414"/>
                  <a:gd name="T20" fmla="*/ 1366 w 1366"/>
                  <a:gd name="T21" fmla="*/ 414 h 4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66" h="414">
                    <a:moveTo>
                      <a:pt x="1165" y="201"/>
                    </a:moveTo>
                    <a:lnTo>
                      <a:pt x="1222" y="245"/>
                    </a:lnTo>
                    <a:lnTo>
                      <a:pt x="1281" y="223"/>
                    </a:lnTo>
                    <a:lnTo>
                      <a:pt x="1299" y="223"/>
                    </a:lnTo>
                    <a:lnTo>
                      <a:pt x="1299" y="221"/>
                    </a:lnTo>
                    <a:lnTo>
                      <a:pt x="1165" y="201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394" name="Group 34"/>
            <p:cNvGrpSpPr>
              <a:grpSpLocks/>
            </p:cNvGrpSpPr>
            <p:nvPr/>
          </p:nvGrpSpPr>
          <p:grpSpPr bwMode="auto">
            <a:xfrm>
              <a:off x="5983" y="1979"/>
              <a:ext cx="1438" cy="415"/>
              <a:chOff x="5983" y="1979"/>
              <a:chExt cx="1438" cy="415"/>
            </a:xfrm>
          </p:grpSpPr>
          <p:sp>
            <p:nvSpPr>
              <p:cNvPr id="16439" name="Freeform 35"/>
              <p:cNvSpPr>
                <a:spLocks/>
              </p:cNvSpPr>
              <p:nvPr/>
            </p:nvSpPr>
            <p:spPr bwMode="auto">
              <a:xfrm>
                <a:off x="5983" y="1979"/>
                <a:ext cx="1438" cy="415"/>
              </a:xfrm>
              <a:custGeom>
                <a:avLst/>
                <a:gdLst>
                  <a:gd name="T0" fmla="*/ 1229 w 1438"/>
                  <a:gd name="T1" fmla="*/ 2246 h 415"/>
                  <a:gd name="T2" fmla="*/ 1008 w 1438"/>
                  <a:gd name="T3" fmla="*/ 2330 h 415"/>
                  <a:gd name="T4" fmla="*/ 999 w 1438"/>
                  <a:gd name="T5" fmla="*/ 2342 h 415"/>
                  <a:gd name="T6" fmla="*/ 998 w 1438"/>
                  <a:gd name="T7" fmla="*/ 2360 h 415"/>
                  <a:gd name="T8" fmla="*/ 1005 w 1438"/>
                  <a:gd name="T9" fmla="*/ 2384 h 415"/>
                  <a:gd name="T10" fmla="*/ 1022 w 1438"/>
                  <a:gd name="T11" fmla="*/ 2393 h 415"/>
                  <a:gd name="T12" fmla="*/ 1042 w 1438"/>
                  <a:gd name="T13" fmla="*/ 2391 h 415"/>
                  <a:gd name="T14" fmla="*/ 1374 w 1438"/>
                  <a:gd name="T15" fmla="*/ 2265 h 415"/>
                  <a:gd name="T16" fmla="*/ 1361 w 1438"/>
                  <a:gd name="T17" fmla="*/ 2265 h 415"/>
                  <a:gd name="T18" fmla="*/ 1229 w 1438"/>
                  <a:gd name="T19" fmla="*/ 2246 h 4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38"/>
                  <a:gd name="T31" fmla="*/ 0 h 415"/>
                  <a:gd name="T32" fmla="*/ 1438 w 1438"/>
                  <a:gd name="T33" fmla="*/ 415 h 4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38" h="415">
                    <a:moveTo>
                      <a:pt x="1229" y="267"/>
                    </a:moveTo>
                    <a:lnTo>
                      <a:pt x="1008" y="351"/>
                    </a:lnTo>
                    <a:lnTo>
                      <a:pt x="999" y="363"/>
                    </a:lnTo>
                    <a:lnTo>
                      <a:pt x="998" y="381"/>
                    </a:lnTo>
                    <a:lnTo>
                      <a:pt x="1005" y="405"/>
                    </a:lnTo>
                    <a:lnTo>
                      <a:pt x="1022" y="414"/>
                    </a:lnTo>
                    <a:lnTo>
                      <a:pt x="1042" y="412"/>
                    </a:lnTo>
                    <a:lnTo>
                      <a:pt x="1374" y="286"/>
                    </a:lnTo>
                    <a:lnTo>
                      <a:pt x="1361" y="286"/>
                    </a:lnTo>
                    <a:lnTo>
                      <a:pt x="1229" y="267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40" name="Freeform 36"/>
              <p:cNvSpPr>
                <a:spLocks/>
              </p:cNvSpPr>
              <p:nvPr/>
            </p:nvSpPr>
            <p:spPr bwMode="auto">
              <a:xfrm>
                <a:off x="5983" y="1979"/>
                <a:ext cx="1438" cy="415"/>
              </a:xfrm>
              <a:custGeom>
                <a:avLst/>
                <a:gdLst>
                  <a:gd name="T0" fmla="*/ 1295 w 1438"/>
                  <a:gd name="T1" fmla="*/ 2221 h 415"/>
                  <a:gd name="T2" fmla="*/ 1229 w 1438"/>
                  <a:gd name="T3" fmla="*/ 2246 h 415"/>
                  <a:gd name="T4" fmla="*/ 1361 w 1438"/>
                  <a:gd name="T5" fmla="*/ 2265 h 415"/>
                  <a:gd name="T6" fmla="*/ 1362 w 1438"/>
                  <a:gd name="T7" fmla="*/ 2259 h 415"/>
                  <a:gd name="T8" fmla="*/ 1345 w 1438"/>
                  <a:gd name="T9" fmla="*/ 2259 h 415"/>
                  <a:gd name="T10" fmla="*/ 1295 w 1438"/>
                  <a:gd name="T11" fmla="*/ 2221 h 4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8"/>
                  <a:gd name="T19" fmla="*/ 0 h 415"/>
                  <a:gd name="T20" fmla="*/ 1438 w 1438"/>
                  <a:gd name="T21" fmla="*/ 415 h 4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8" h="415">
                    <a:moveTo>
                      <a:pt x="1295" y="242"/>
                    </a:moveTo>
                    <a:lnTo>
                      <a:pt x="1229" y="267"/>
                    </a:lnTo>
                    <a:lnTo>
                      <a:pt x="1361" y="286"/>
                    </a:lnTo>
                    <a:lnTo>
                      <a:pt x="1362" y="280"/>
                    </a:lnTo>
                    <a:lnTo>
                      <a:pt x="1345" y="280"/>
                    </a:lnTo>
                    <a:lnTo>
                      <a:pt x="1295" y="242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41" name="Freeform 37"/>
              <p:cNvSpPr>
                <a:spLocks/>
              </p:cNvSpPr>
              <p:nvPr/>
            </p:nvSpPr>
            <p:spPr bwMode="auto">
              <a:xfrm>
                <a:off x="5983" y="1979"/>
                <a:ext cx="1438" cy="415"/>
              </a:xfrm>
              <a:custGeom>
                <a:avLst/>
                <a:gdLst>
                  <a:gd name="T0" fmla="*/ 1078 w 1438"/>
                  <a:gd name="T1" fmla="*/ 1979 h 415"/>
                  <a:gd name="T2" fmla="*/ 1062 w 1438"/>
                  <a:gd name="T3" fmla="*/ 1987 h 415"/>
                  <a:gd name="T4" fmla="*/ 1046 w 1438"/>
                  <a:gd name="T5" fmla="*/ 2007 h 415"/>
                  <a:gd name="T6" fmla="*/ 1048 w 1438"/>
                  <a:gd name="T7" fmla="*/ 2025 h 415"/>
                  <a:gd name="T8" fmla="*/ 1060 w 1438"/>
                  <a:gd name="T9" fmla="*/ 2040 h 415"/>
                  <a:gd name="T10" fmla="*/ 1238 w 1438"/>
                  <a:gd name="T11" fmla="*/ 2177 h 415"/>
                  <a:gd name="T12" fmla="*/ 1372 w 1438"/>
                  <a:gd name="T13" fmla="*/ 2197 h 415"/>
                  <a:gd name="T14" fmla="*/ 1361 w 1438"/>
                  <a:gd name="T15" fmla="*/ 2265 h 415"/>
                  <a:gd name="T16" fmla="*/ 1374 w 1438"/>
                  <a:gd name="T17" fmla="*/ 2265 h 415"/>
                  <a:gd name="T18" fmla="*/ 1438 w 1438"/>
                  <a:gd name="T19" fmla="*/ 2241 h 415"/>
                  <a:gd name="T20" fmla="*/ 1102 w 1438"/>
                  <a:gd name="T21" fmla="*/ 1985 h 415"/>
                  <a:gd name="T22" fmla="*/ 1093 w 1438"/>
                  <a:gd name="T23" fmla="*/ 1980 h 415"/>
                  <a:gd name="T24" fmla="*/ 1078 w 1438"/>
                  <a:gd name="T25" fmla="*/ 1979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38"/>
                  <a:gd name="T40" fmla="*/ 0 h 415"/>
                  <a:gd name="T41" fmla="*/ 1438 w 1438"/>
                  <a:gd name="T42" fmla="*/ 415 h 4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38" h="415">
                    <a:moveTo>
                      <a:pt x="1078" y="0"/>
                    </a:moveTo>
                    <a:lnTo>
                      <a:pt x="1062" y="8"/>
                    </a:lnTo>
                    <a:lnTo>
                      <a:pt x="1046" y="28"/>
                    </a:lnTo>
                    <a:lnTo>
                      <a:pt x="1048" y="46"/>
                    </a:lnTo>
                    <a:lnTo>
                      <a:pt x="1060" y="61"/>
                    </a:lnTo>
                    <a:lnTo>
                      <a:pt x="1238" y="198"/>
                    </a:lnTo>
                    <a:lnTo>
                      <a:pt x="1372" y="218"/>
                    </a:lnTo>
                    <a:lnTo>
                      <a:pt x="1361" y="286"/>
                    </a:lnTo>
                    <a:lnTo>
                      <a:pt x="1374" y="286"/>
                    </a:lnTo>
                    <a:lnTo>
                      <a:pt x="1438" y="262"/>
                    </a:lnTo>
                    <a:lnTo>
                      <a:pt x="1102" y="6"/>
                    </a:lnTo>
                    <a:lnTo>
                      <a:pt x="1093" y="1"/>
                    </a:lnTo>
                    <a:lnTo>
                      <a:pt x="1078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42" name="Freeform 38"/>
              <p:cNvSpPr>
                <a:spLocks/>
              </p:cNvSpPr>
              <p:nvPr/>
            </p:nvSpPr>
            <p:spPr bwMode="auto">
              <a:xfrm>
                <a:off x="5983" y="1979"/>
                <a:ext cx="1438" cy="415"/>
              </a:xfrm>
              <a:custGeom>
                <a:avLst/>
                <a:gdLst>
                  <a:gd name="T0" fmla="*/ 1354 w 1438"/>
                  <a:gd name="T1" fmla="*/ 2198 h 415"/>
                  <a:gd name="T2" fmla="*/ 1295 w 1438"/>
                  <a:gd name="T3" fmla="*/ 2221 h 415"/>
                  <a:gd name="T4" fmla="*/ 1345 w 1438"/>
                  <a:gd name="T5" fmla="*/ 2259 h 415"/>
                  <a:gd name="T6" fmla="*/ 1354 w 1438"/>
                  <a:gd name="T7" fmla="*/ 2198 h 4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8"/>
                  <a:gd name="T13" fmla="*/ 0 h 415"/>
                  <a:gd name="T14" fmla="*/ 1438 w 1438"/>
                  <a:gd name="T15" fmla="*/ 415 h 4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8" h="415">
                    <a:moveTo>
                      <a:pt x="1354" y="219"/>
                    </a:moveTo>
                    <a:lnTo>
                      <a:pt x="1295" y="242"/>
                    </a:lnTo>
                    <a:lnTo>
                      <a:pt x="1345" y="280"/>
                    </a:lnTo>
                    <a:lnTo>
                      <a:pt x="1354" y="219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43" name="Freeform 39"/>
              <p:cNvSpPr>
                <a:spLocks/>
              </p:cNvSpPr>
              <p:nvPr/>
            </p:nvSpPr>
            <p:spPr bwMode="auto">
              <a:xfrm>
                <a:off x="5983" y="1979"/>
                <a:ext cx="1438" cy="415"/>
              </a:xfrm>
              <a:custGeom>
                <a:avLst/>
                <a:gdLst>
                  <a:gd name="T0" fmla="*/ 1371 w 1438"/>
                  <a:gd name="T1" fmla="*/ 2198 h 415"/>
                  <a:gd name="T2" fmla="*/ 1354 w 1438"/>
                  <a:gd name="T3" fmla="*/ 2198 h 415"/>
                  <a:gd name="T4" fmla="*/ 1345 w 1438"/>
                  <a:gd name="T5" fmla="*/ 2259 h 415"/>
                  <a:gd name="T6" fmla="*/ 1362 w 1438"/>
                  <a:gd name="T7" fmla="*/ 2259 h 415"/>
                  <a:gd name="T8" fmla="*/ 1371 w 1438"/>
                  <a:gd name="T9" fmla="*/ 2198 h 4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8"/>
                  <a:gd name="T16" fmla="*/ 0 h 415"/>
                  <a:gd name="T17" fmla="*/ 1438 w 1438"/>
                  <a:gd name="T18" fmla="*/ 415 h 4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8" h="415">
                    <a:moveTo>
                      <a:pt x="1371" y="219"/>
                    </a:moveTo>
                    <a:lnTo>
                      <a:pt x="1354" y="219"/>
                    </a:lnTo>
                    <a:lnTo>
                      <a:pt x="1345" y="280"/>
                    </a:lnTo>
                    <a:lnTo>
                      <a:pt x="1362" y="280"/>
                    </a:lnTo>
                    <a:lnTo>
                      <a:pt x="1371" y="219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44" name="Freeform 40"/>
              <p:cNvSpPr>
                <a:spLocks/>
              </p:cNvSpPr>
              <p:nvPr/>
            </p:nvSpPr>
            <p:spPr bwMode="auto">
              <a:xfrm>
                <a:off x="5983" y="1979"/>
                <a:ext cx="1438" cy="415"/>
              </a:xfrm>
              <a:custGeom>
                <a:avLst/>
                <a:gdLst>
                  <a:gd name="T0" fmla="*/ 11 w 1438"/>
                  <a:gd name="T1" fmla="*/ 1994 h 415"/>
                  <a:gd name="T2" fmla="*/ 0 w 1438"/>
                  <a:gd name="T3" fmla="*/ 2064 h 415"/>
                  <a:gd name="T4" fmla="*/ 1229 w 1438"/>
                  <a:gd name="T5" fmla="*/ 2246 h 415"/>
                  <a:gd name="T6" fmla="*/ 1295 w 1438"/>
                  <a:gd name="T7" fmla="*/ 2221 h 415"/>
                  <a:gd name="T8" fmla="*/ 1238 w 1438"/>
                  <a:gd name="T9" fmla="*/ 2177 h 415"/>
                  <a:gd name="T10" fmla="*/ 11 w 1438"/>
                  <a:gd name="T11" fmla="*/ 1994 h 4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8"/>
                  <a:gd name="T19" fmla="*/ 0 h 415"/>
                  <a:gd name="T20" fmla="*/ 1438 w 1438"/>
                  <a:gd name="T21" fmla="*/ 415 h 4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8" h="415">
                    <a:moveTo>
                      <a:pt x="11" y="15"/>
                    </a:moveTo>
                    <a:lnTo>
                      <a:pt x="0" y="85"/>
                    </a:lnTo>
                    <a:lnTo>
                      <a:pt x="1229" y="267"/>
                    </a:lnTo>
                    <a:lnTo>
                      <a:pt x="1295" y="242"/>
                    </a:lnTo>
                    <a:lnTo>
                      <a:pt x="1238" y="198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45" name="Freeform 41"/>
              <p:cNvSpPr>
                <a:spLocks/>
              </p:cNvSpPr>
              <p:nvPr/>
            </p:nvSpPr>
            <p:spPr bwMode="auto">
              <a:xfrm>
                <a:off x="5983" y="1979"/>
                <a:ext cx="1438" cy="415"/>
              </a:xfrm>
              <a:custGeom>
                <a:avLst/>
                <a:gdLst>
                  <a:gd name="T0" fmla="*/ 1238 w 1438"/>
                  <a:gd name="T1" fmla="*/ 2177 h 415"/>
                  <a:gd name="T2" fmla="*/ 1295 w 1438"/>
                  <a:gd name="T3" fmla="*/ 2221 h 415"/>
                  <a:gd name="T4" fmla="*/ 1354 w 1438"/>
                  <a:gd name="T5" fmla="*/ 2198 h 415"/>
                  <a:gd name="T6" fmla="*/ 1371 w 1438"/>
                  <a:gd name="T7" fmla="*/ 2198 h 415"/>
                  <a:gd name="T8" fmla="*/ 1372 w 1438"/>
                  <a:gd name="T9" fmla="*/ 2197 h 415"/>
                  <a:gd name="T10" fmla="*/ 1238 w 1438"/>
                  <a:gd name="T11" fmla="*/ 2177 h 4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8"/>
                  <a:gd name="T19" fmla="*/ 0 h 415"/>
                  <a:gd name="T20" fmla="*/ 1438 w 1438"/>
                  <a:gd name="T21" fmla="*/ 415 h 4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8" h="415">
                    <a:moveTo>
                      <a:pt x="1238" y="198"/>
                    </a:moveTo>
                    <a:lnTo>
                      <a:pt x="1295" y="242"/>
                    </a:lnTo>
                    <a:lnTo>
                      <a:pt x="1354" y="219"/>
                    </a:lnTo>
                    <a:lnTo>
                      <a:pt x="1371" y="219"/>
                    </a:lnTo>
                    <a:lnTo>
                      <a:pt x="1372" y="218"/>
                    </a:lnTo>
                    <a:lnTo>
                      <a:pt x="1238" y="19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395" name="Group 42"/>
            <p:cNvGrpSpPr>
              <a:grpSpLocks/>
            </p:cNvGrpSpPr>
            <p:nvPr/>
          </p:nvGrpSpPr>
          <p:grpSpPr bwMode="auto">
            <a:xfrm>
              <a:off x="8715" y="194"/>
              <a:ext cx="1151" cy="1430"/>
              <a:chOff x="8715" y="194"/>
              <a:chExt cx="1151" cy="1430"/>
            </a:xfrm>
          </p:grpSpPr>
          <p:sp>
            <p:nvSpPr>
              <p:cNvPr id="16433" name="Freeform 43"/>
              <p:cNvSpPr>
                <a:spLocks/>
              </p:cNvSpPr>
              <p:nvPr/>
            </p:nvSpPr>
            <p:spPr bwMode="auto">
              <a:xfrm>
                <a:off x="8715" y="194"/>
                <a:ext cx="1151" cy="1430"/>
              </a:xfrm>
              <a:custGeom>
                <a:avLst/>
                <a:gdLst>
                  <a:gd name="T0" fmla="*/ 91 w 1151"/>
                  <a:gd name="T1" fmla="*/ 307 h 1430"/>
                  <a:gd name="T2" fmla="*/ 103 w 1151"/>
                  <a:gd name="T3" fmla="*/ 378 h 1430"/>
                  <a:gd name="T4" fmla="*/ 1096 w 1151"/>
                  <a:gd name="T5" fmla="*/ 1623 h 1430"/>
                  <a:gd name="T6" fmla="*/ 1151 w 1151"/>
                  <a:gd name="T7" fmla="*/ 1580 h 1430"/>
                  <a:gd name="T8" fmla="*/ 157 w 1151"/>
                  <a:gd name="T9" fmla="*/ 334 h 1430"/>
                  <a:gd name="T10" fmla="*/ 91 w 1151"/>
                  <a:gd name="T11" fmla="*/ 307 h 1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51"/>
                  <a:gd name="T19" fmla="*/ 0 h 1430"/>
                  <a:gd name="T20" fmla="*/ 1151 w 1151"/>
                  <a:gd name="T21" fmla="*/ 1430 h 1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1" h="1430">
                    <a:moveTo>
                      <a:pt x="91" y="113"/>
                    </a:moveTo>
                    <a:lnTo>
                      <a:pt x="103" y="184"/>
                    </a:lnTo>
                    <a:lnTo>
                      <a:pt x="1096" y="1429"/>
                    </a:lnTo>
                    <a:lnTo>
                      <a:pt x="1151" y="1386"/>
                    </a:lnTo>
                    <a:lnTo>
                      <a:pt x="157" y="140"/>
                    </a:lnTo>
                    <a:lnTo>
                      <a:pt x="91" y="113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34" name="Freeform 44"/>
              <p:cNvSpPr>
                <a:spLocks/>
              </p:cNvSpPr>
              <p:nvPr/>
            </p:nvSpPr>
            <p:spPr bwMode="auto">
              <a:xfrm>
                <a:off x="8715" y="194"/>
                <a:ext cx="1151" cy="1430"/>
              </a:xfrm>
              <a:custGeom>
                <a:avLst/>
                <a:gdLst>
                  <a:gd name="T0" fmla="*/ 0 w 1151"/>
                  <a:gd name="T1" fmla="*/ 194 h 1430"/>
                  <a:gd name="T2" fmla="*/ 71 w 1151"/>
                  <a:gd name="T3" fmla="*/ 612 h 1430"/>
                  <a:gd name="T4" fmla="*/ 73 w 1151"/>
                  <a:gd name="T5" fmla="*/ 618 h 1430"/>
                  <a:gd name="T6" fmla="*/ 82 w 1151"/>
                  <a:gd name="T7" fmla="*/ 631 h 1430"/>
                  <a:gd name="T8" fmla="*/ 99 w 1151"/>
                  <a:gd name="T9" fmla="*/ 638 h 1430"/>
                  <a:gd name="T10" fmla="*/ 125 w 1151"/>
                  <a:gd name="T11" fmla="*/ 635 h 1430"/>
                  <a:gd name="T12" fmla="*/ 137 w 1151"/>
                  <a:gd name="T13" fmla="*/ 620 h 1430"/>
                  <a:gd name="T14" fmla="*/ 140 w 1151"/>
                  <a:gd name="T15" fmla="*/ 600 h 1430"/>
                  <a:gd name="T16" fmla="*/ 103 w 1151"/>
                  <a:gd name="T17" fmla="*/ 378 h 1430"/>
                  <a:gd name="T18" fmla="*/ 18 w 1151"/>
                  <a:gd name="T19" fmla="*/ 272 h 1430"/>
                  <a:gd name="T20" fmla="*/ 74 w 1151"/>
                  <a:gd name="T21" fmla="*/ 229 h 1430"/>
                  <a:gd name="T22" fmla="*/ 85 w 1151"/>
                  <a:gd name="T23" fmla="*/ 229 h 1430"/>
                  <a:gd name="T24" fmla="*/ 0 w 1151"/>
                  <a:gd name="T25" fmla="*/ 194 h 14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51"/>
                  <a:gd name="T40" fmla="*/ 0 h 1430"/>
                  <a:gd name="T41" fmla="*/ 1151 w 1151"/>
                  <a:gd name="T42" fmla="*/ 1430 h 14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51" h="1430">
                    <a:moveTo>
                      <a:pt x="0" y="0"/>
                    </a:moveTo>
                    <a:lnTo>
                      <a:pt x="71" y="418"/>
                    </a:lnTo>
                    <a:lnTo>
                      <a:pt x="73" y="424"/>
                    </a:lnTo>
                    <a:lnTo>
                      <a:pt x="82" y="437"/>
                    </a:lnTo>
                    <a:lnTo>
                      <a:pt x="99" y="444"/>
                    </a:lnTo>
                    <a:lnTo>
                      <a:pt x="125" y="441"/>
                    </a:lnTo>
                    <a:lnTo>
                      <a:pt x="137" y="426"/>
                    </a:lnTo>
                    <a:lnTo>
                      <a:pt x="140" y="406"/>
                    </a:lnTo>
                    <a:lnTo>
                      <a:pt x="103" y="184"/>
                    </a:lnTo>
                    <a:lnTo>
                      <a:pt x="18" y="78"/>
                    </a:lnTo>
                    <a:lnTo>
                      <a:pt x="74" y="35"/>
                    </a:lnTo>
                    <a:lnTo>
                      <a:pt x="85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35" name="Freeform 45"/>
              <p:cNvSpPr>
                <a:spLocks/>
              </p:cNvSpPr>
              <p:nvPr/>
            </p:nvSpPr>
            <p:spPr bwMode="auto">
              <a:xfrm>
                <a:off x="8715" y="194"/>
                <a:ext cx="1151" cy="1430"/>
              </a:xfrm>
              <a:custGeom>
                <a:avLst/>
                <a:gdLst>
                  <a:gd name="T0" fmla="*/ 85 w 1151"/>
                  <a:gd name="T1" fmla="*/ 229 h 1430"/>
                  <a:gd name="T2" fmla="*/ 74 w 1151"/>
                  <a:gd name="T3" fmla="*/ 229 h 1430"/>
                  <a:gd name="T4" fmla="*/ 157 w 1151"/>
                  <a:gd name="T5" fmla="*/ 334 h 1430"/>
                  <a:gd name="T6" fmla="*/ 373 w 1151"/>
                  <a:gd name="T7" fmla="*/ 422 h 1430"/>
                  <a:gd name="T8" fmla="*/ 388 w 1151"/>
                  <a:gd name="T9" fmla="*/ 420 h 1430"/>
                  <a:gd name="T10" fmla="*/ 403 w 1151"/>
                  <a:gd name="T11" fmla="*/ 408 h 1430"/>
                  <a:gd name="T12" fmla="*/ 414 w 1151"/>
                  <a:gd name="T13" fmla="*/ 385 h 1430"/>
                  <a:gd name="T14" fmla="*/ 407 w 1151"/>
                  <a:gd name="T15" fmla="*/ 367 h 1430"/>
                  <a:gd name="T16" fmla="*/ 393 w 1151"/>
                  <a:gd name="T17" fmla="*/ 355 h 1430"/>
                  <a:gd name="T18" fmla="*/ 85 w 1151"/>
                  <a:gd name="T19" fmla="*/ 229 h 14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51"/>
                  <a:gd name="T31" fmla="*/ 0 h 1430"/>
                  <a:gd name="T32" fmla="*/ 1151 w 1151"/>
                  <a:gd name="T33" fmla="*/ 1430 h 14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51" h="1430">
                    <a:moveTo>
                      <a:pt x="85" y="35"/>
                    </a:moveTo>
                    <a:lnTo>
                      <a:pt x="74" y="35"/>
                    </a:lnTo>
                    <a:lnTo>
                      <a:pt x="157" y="140"/>
                    </a:lnTo>
                    <a:lnTo>
                      <a:pt x="373" y="228"/>
                    </a:lnTo>
                    <a:lnTo>
                      <a:pt x="388" y="226"/>
                    </a:lnTo>
                    <a:lnTo>
                      <a:pt x="403" y="214"/>
                    </a:lnTo>
                    <a:lnTo>
                      <a:pt x="414" y="191"/>
                    </a:lnTo>
                    <a:lnTo>
                      <a:pt x="407" y="173"/>
                    </a:lnTo>
                    <a:lnTo>
                      <a:pt x="393" y="161"/>
                    </a:lnTo>
                    <a:lnTo>
                      <a:pt x="85" y="35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36" name="Freeform 46"/>
              <p:cNvSpPr>
                <a:spLocks/>
              </p:cNvSpPr>
              <p:nvPr/>
            </p:nvSpPr>
            <p:spPr bwMode="auto">
              <a:xfrm>
                <a:off x="8715" y="194"/>
                <a:ext cx="1151" cy="1430"/>
              </a:xfrm>
              <a:custGeom>
                <a:avLst/>
                <a:gdLst>
                  <a:gd name="T0" fmla="*/ 74 w 1151"/>
                  <a:gd name="T1" fmla="*/ 229 h 1430"/>
                  <a:gd name="T2" fmla="*/ 18 w 1151"/>
                  <a:gd name="T3" fmla="*/ 272 h 1430"/>
                  <a:gd name="T4" fmla="*/ 103 w 1151"/>
                  <a:gd name="T5" fmla="*/ 378 h 1430"/>
                  <a:gd name="T6" fmla="*/ 91 w 1151"/>
                  <a:gd name="T7" fmla="*/ 307 h 1430"/>
                  <a:gd name="T8" fmla="*/ 33 w 1151"/>
                  <a:gd name="T9" fmla="*/ 283 h 1430"/>
                  <a:gd name="T10" fmla="*/ 81 w 1151"/>
                  <a:gd name="T11" fmla="*/ 245 h 1430"/>
                  <a:gd name="T12" fmla="*/ 86 w 1151"/>
                  <a:gd name="T13" fmla="*/ 245 h 1430"/>
                  <a:gd name="T14" fmla="*/ 74 w 1151"/>
                  <a:gd name="T15" fmla="*/ 229 h 1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51"/>
                  <a:gd name="T25" fmla="*/ 0 h 1430"/>
                  <a:gd name="T26" fmla="*/ 1151 w 1151"/>
                  <a:gd name="T27" fmla="*/ 1430 h 14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51" h="1430">
                    <a:moveTo>
                      <a:pt x="74" y="35"/>
                    </a:moveTo>
                    <a:lnTo>
                      <a:pt x="18" y="78"/>
                    </a:lnTo>
                    <a:lnTo>
                      <a:pt x="103" y="184"/>
                    </a:lnTo>
                    <a:lnTo>
                      <a:pt x="91" y="113"/>
                    </a:lnTo>
                    <a:lnTo>
                      <a:pt x="33" y="89"/>
                    </a:lnTo>
                    <a:lnTo>
                      <a:pt x="81" y="51"/>
                    </a:lnTo>
                    <a:lnTo>
                      <a:pt x="86" y="51"/>
                    </a:lnTo>
                    <a:lnTo>
                      <a:pt x="74" y="35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37" name="Freeform 47"/>
              <p:cNvSpPr>
                <a:spLocks/>
              </p:cNvSpPr>
              <p:nvPr/>
            </p:nvSpPr>
            <p:spPr bwMode="auto">
              <a:xfrm>
                <a:off x="8715" y="194"/>
                <a:ext cx="1151" cy="1430"/>
              </a:xfrm>
              <a:custGeom>
                <a:avLst/>
                <a:gdLst>
                  <a:gd name="T0" fmla="*/ 86 w 1151"/>
                  <a:gd name="T1" fmla="*/ 245 h 1430"/>
                  <a:gd name="T2" fmla="*/ 81 w 1151"/>
                  <a:gd name="T3" fmla="*/ 245 h 1430"/>
                  <a:gd name="T4" fmla="*/ 91 w 1151"/>
                  <a:gd name="T5" fmla="*/ 307 h 1430"/>
                  <a:gd name="T6" fmla="*/ 157 w 1151"/>
                  <a:gd name="T7" fmla="*/ 334 h 1430"/>
                  <a:gd name="T8" fmla="*/ 86 w 1151"/>
                  <a:gd name="T9" fmla="*/ 245 h 14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1"/>
                  <a:gd name="T16" fmla="*/ 0 h 1430"/>
                  <a:gd name="T17" fmla="*/ 1151 w 1151"/>
                  <a:gd name="T18" fmla="*/ 1430 h 14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1" h="1430">
                    <a:moveTo>
                      <a:pt x="86" y="51"/>
                    </a:moveTo>
                    <a:lnTo>
                      <a:pt x="81" y="51"/>
                    </a:lnTo>
                    <a:lnTo>
                      <a:pt x="91" y="113"/>
                    </a:lnTo>
                    <a:lnTo>
                      <a:pt x="157" y="140"/>
                    </a:lnTo>
                    <a:lnTo>
                      <a:pt x="86" y="51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38" name="Freeform 48"/>
              <p:cNvSpPr>
                <a:spLocks/>
              </p:cNvSpPr>
              <p:nvPr/>
            </p:nvSpPr>
            <p:spPr bwMode="auto">
              <a:xfrm>
                <a:off x="8715" y="194"/>
                <a:ext cx="1151" cy="1430"/>
              </a:xfrm>
              <a:custGeom>
                <a:avLst/>
                <a:gdLst>
                  <a:gd name="T0" fmla="*/ 81 w 1151"/>
                  <a:gd name="T1" fmla="*/ 245 h 1430"/>
                  <a:gd name="T2" fmla="*/ 33 w 1151"/>
                  <a:gd name="T3" fmla="*/ 283 h 1430"/>
                  <a:gd name="T4" fmla="*/ 91 w 1151"/>
                  <a:gd name="T5" fmla="*/ 307 h 1430"/>
                  <a:gd name="T6" fmla="*/ 81 w 1151"/>
                  <a:gd name="T7" fmla="*/ 245 h 14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51"/>
                  <a:gd name="T13" fmla="*/ 0 h 1430"/>
                  <a:gd name="T14" fmla="*/ 1151 w 1151"/>
                  <a:gd name="T15" fmla="*/ 1430 h 14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51" h="1430">
                    <a:moveTo>
                      <a:pt x="81" y="51"/>
                    </a:moveTo>
                    <a:lnTo>
                      <a:pt x="33" y="89"/>
                    </a:lnTo>
                    <a:lnTo>
                      <a:pt x="91" y="113"/>
                    </a:lnTo>
                    <a:lnTo>
                      <a:pt x="81" y="51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396" name="Group 49"/>
            <p:cNvGrpSpPr>
              <a:grpSpLocks/>
            </p:cNvGrpSpPr>
            <p:nvPr/>
          </p:nvGrpSpPr>
          <p:grpSpPr bwMode="auto">
            <a:xfrm>
              <a:off x="8628" y="2029"/>
              <a:ext cx="1546" cy="1300"/>
              <a:chOff x="8628" y="2029"/>
              <a:chExt cx="1546" cy="1300"/>
            </a:xfrm>
          </p:grpSpPr>
          <p:sp>
            <p:nvSpPr>
              <p:cNvPr id="16427" name="Freeform 50"/>
              <p:cNvSpPr>
                <a:spLocks/>
              </p:cNvSpPr>
              <p:nvPr/>
            </p:nvSpPr>
            <p:spPr bwMode="auto">
              <a:xfrm>
                <a:off x="8628" y="2029"/>
                <a:ext cx="1546" cy="1300"/>
              </a:xfrm>
              <a:custGeom>
                <a:avLst/>
                <a:gdLst>
                  <a:gd name="T0" fmla="*/ 111 w 1546"/>
                  <a:gd name="T1" fmla="*/ 2121 h 1300"/>
                  <a:gd name="T2" fmla="*/ 137 w 1546"/>
                  <a:gd name="T3" fmla="*/ 2189 h 1300"/>
                  <a:gd name="T4" fmla="*/ 1500 w 1546"/>
                  <a:gd name="T5" fmla="*/ 3329 h 1300"/>
                  <a:gd name="T6" fmla="*/ 1545 w 1546"/>
                  <a:gd name="T7" fmla="*/ 3275 h 1300"/>
                  <a:gd name="T8" fmla="*/ 182 w 1546"/>
                  <a:gd name="T9" fmla="*/ 2135 h 1300"/>
                  <a:gd name="T10" fmla="*/ 111 w 1546"/>
                  <a:gd name="T11" fmla="*/ 2121 h 1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46"/>
                  <a:gd name="T19" fmla="*/ 0 h 1300"/>
                  <a:gd name="T20" fmla="*/ 1546 w 1546"/>
                  <a:gd name="T21" fmla="*/ 1300 h 1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46" h="1300">
                    <a:moveTo>
                      <a:pt x="111" y="92"/>
                    </a:moveTo>
                    <a:lnTo>
                      <a:pt x="137" y="160"/>
                    </a:lnTo>
                    <a:lnTo>
                      <a:pt x="1500" y="1300"/>
                    </a:lnTo>
                    <a:lnTo>
                      <a:pt x="1545" y="1246"/>
                    </a:lnTo>
                    <a:lnTo>
                      <a:pt x="182" y="106"/>
                    </a:lnTo>
                    <a:lnTo>
                      <a:pt x="111" y="92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28" name="Freeform 51"/>
              <p:cNvSpPr>
                <a:spLocks/>
              </p:cNvSpPr>
              <p:nvPr/>
            </p:nvSpPr>
            <p:spPr bwMode="auto">
              <a:xfrm>
                <a:off x="8628" y="2029"/>
                <a:ext cx="1546" cy="1300"/>
              </a:xfrm>
              <a:custGeom>
                <a:avLst/>
                <a:gdLst>
                  <a:gd name="T0" fmla="*/ 0 w 1546"/>
                  <a:gd name="T1" fmla="*/ 2029 h 1300"/>
                  <a:gd name="T2" fmla="*/ 152 w 1546"/>
                  <a:gd name="T3" fmla="*/ 2424 h 1300"/>
                  <a:gd name="T4" fmla="*/ 157 w 1546"/>
                  <a:gd name="T5" fmla="*/ 2432 h 1300"/>
                  <a:gd name="T6" fmla="*/ 169 w 1546"/>
                  <a:gd name="T7" fmla="*/ 2441 h 1300"/>
                  <a:gd name="T8" fmla="*/ 187 w 1546"/>
                  <a:gd name="T9" fmla="*/ 2443 h 1300"/>
                  <a:gd name="T10" fmla="*/ 210 w 1546"/>
                  <a:gd name="T11" fmla="*/ 2436 h 1300"/>
                  <a:gd name="T12" fmla="*/ 219 w 1546"/>
                  <a:gd name="T13" fmla="*/ 2419 h 1300"/>
                  <a:gd name="T14" fmla="*/ 218 w 1546"/>
                  <a:gd name="T15" fmla="*/ 2400 h 1300"/>
                  <a:gd name="T16" fmla="*/ 137 w 1546"/>
                  <a:gd name="T17" fmla="*/ 2189 h 1300"/>
                  <a:gd name="T18" fmla="*/ 33 w 1546"/>
                  <a:gd name="T19" fmla="*/ 2102 h 1300"/>
                  <a:gd name="T20" fmla="*/ 78 w 1546"/>
                  <a:gd name="T21" fmla="*/ 2048 h 1300"/>
                  <a:gd name="T22" fmla="*/ 99 w 1546"/>
                  <a:gd name="T23" fmla="*/ 2048 h 1300"/>
                  <a:gd name="T24" fmla="*/ 0 w 1546"/>
                  <a:gd name="T25" fmla="*/ 2029 h 13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46"/>
                  <a:gd name="T40" fmla="*/ 0 h 1300"/>
                  <a:gd name="T41" fmla="*/ 1546 w 1546"/>
                  <a:gd name="T42" fmla="*/ 1300 h 13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46" h="1300">
                    <a:moveTo>
                      <a:pt x="0" y="0"/>
                    </a:moveTo>
                    <a:lnTo>
                      <a:pt x="152" y="395"/>
                    </a:lnTo>
                    <a:lnTo>
                      <a:pt x="157" y="403"/>
                    </a:lnTo>
                    <a:lnTo>
                      <a:pt x="169" y="412"/>
                    </a:lnTo>
                    <a:lnTo>
                      <a:pt x="187" y="414"/>
                    </a:lnTo>
                    <a:lnTo>
                      <a:pt x="210" y="407"/>
                    </a:lnTo>
                    <a:lnTo>
                      <a:pt x="219" y="390"/>
                    </a:lnTo>
                    <a:lnTo>
                      <a:pt x="218" y="371"/>
                    </a:lnTo>
                    <a:lnTo>
                      <a:pt x="137" y="160"/>
                    </a:lnTo>
                    <a:lnTo>
                      <a:pt x="33" y="73"/>
                    </a:lnTo>
                    <a:lnTo>
                      <a:pt x="78" y="19"/>
                    </a:lnTo>
                    <a:lnTo>
                      <a:pt x="99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29" name="Freeform 52"/>
              <p:cNvSpPr>
                <a:spLocks/>
              </p:cNvSpPr>
              <p:nvPr/>
            </p:nvSpPr>
            <p:spPr bwMode="auto">
              <a:xfrm>
                <a:off x="8628" y="2029"/>
                <a:ext cx="1546" cy="1300"/>
              </a:xfrm>
              <a:custGeom>
                <a:avLst/>
                <a:gdLst>
                  <a:gd name="T0" fmla="*/ 78 w 1546"/>
                  <a:gd name="T1" fmla="*/ 2048 h 1300"/>
                  <a:gd name="T2" fmla="*/ 33 w 1546"/>
                  <a:gd name="T3" fmla="*/ 2102 h 1300"/>
                  <a:gd name="T4" fmla="*/ 137 w 1546"/>
                  <a:gd name="T5" fmla="*/ 2189 h 1300"/>
                  <a:gd name="T6" fmla="*/ 111 w 1546"/>
                  <a:gd name="T7" fmla="*/ 2121 h 1300"/>
                  <a:gd name="T8" fmla="*/ 49 w 1546"/>
                  <a:gd name="T9" fmla="*/ 2109 h 1300"/>
                  <a:gd name="T10" fmla="*/ 89 w 1546"/>
                  <a:gd name="T11" fmla="*/ 2063 h 1300"/>
                  <a:gd name="T12" fmla="*/ 95 w 1546"/>
                  <a:gd name="T13" fmla="*/ 2063 h 1300"/>
                  <a:gd name="T14" fmla="*/ 78 w 1546"/>
                  <a:gd name="T15" fmla="*/ 2048 h 13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46"/>
                  <a:gd name="T25" fmla="*/ 0 h 1300"/>
                  <a:gd name="T26" fmla="*/ 1546 w 1546"/>
                  <a:gd name="T27" fmla="*/ 1300 h 13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46" h="1300">
                    <a:moveTo>
                      <a:pt x="78" y="19"/>
                    </a:moveTo>
                    <a:lnTo>
                      <a:pt x="33" y="73"/>
                    </a:lnTo>
                    <a:lnTo>
                      <a:pt x="137" y="160"/>
                    </a:lnTo>
                    <a:lnTo>
                      <a:pt x="111" y="92"/>
                    </a:lnTo>
                    <a:lnTo>
                      <a:pt x="49" y="80"/>
                    </a:lnTo>
                    <a:lnTo>
                      <a:pt x="89" y="34"/>
                    </a:lnTo>
                    <a:lnTo>
                      <a:pt x="95" y="34"/>
                    </a:lnTo>
                    <a:lnTo>
                      <a:pt x="78" y="19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30" name="Freeform 53"/>
              <p:cNvSpPr>
                <a:spLocks/>
              </p:cNvSpPr>
              <p:nvPr/>
            </p:nvSpPr>
            <p:spPr bwMode="auto">
              <a:xfrm>
                <a:off x="8628" y="2029"/>
                <a:ext cx="1546" cy="1300"/>
              </a:xfrm>
              <a:custGeom>
                <a:avLst/>
                <a:gdLst>
                  <a:gd name="T0" fmla="*/ 99 w 1546"/>
                  <a:gd name="T1" fmla="*/ 2048 h 1300"/>
                  <a:gd name="T2" fmla="*/ 78 w 1546"/>
                  <a:gd name="T3" fmla="*/ 2048 h 1300"/>
                  <a:gd name="T4" fmla="*/ 182 w 1546"/>
                  <a:gd name="T5" fmla="*/ 2135 h 1300"/>
                  <a:gd name="T6" fmla="*/ 406 w 1546"/>
                  <a:gd name="T7" fmla="*/ 2178 h 1300"/>
                  <a:gd name="T8" fmla="*/ 423 w 1546"/>
                  <a:gd name="T9" fmla="*/ 2175 h 1300"/>
                  <a:gd name="T10" fmla="*/ 437 w 1546"/>
                  <a:gd name="T11" fmla="*/ 2161 h 1300"/>
                  <a:gd name="T12" fmla="*/ 444 w 1546"/>
                  <a:gd name="T13" fmla="*/ 2136 h 1300"/>
                  <a:gd name="T14" fmla="*/ 434 w 1546"/>
                  <a:gd name="T15" fmla="*/ 2119 h 1300"/>
                  <a:gd name="T16" fmla="*/ 416 w 1546"/>
                  <a:gd name="T17" fmla="*/ 2109 h 1300"/>
                  <a:gd name="T18" fmla="*/ 99 w 1546"/>
                  <a:gd name="T19" fmla="*/ 2048 h 13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46"/>
                  <a:gd name="T31" fmla="*/ 0 h 1300"/>
                  <a:gd name="T32" fmla="*/ 1546 w 1546"/>
                  <a:gd name="T33" fmla="*/ 1300 h 13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46" h="1300">
                    <a:moveTo>
                      <a:pt x="99" y="19"/>
                    </a:moveTo>
                    <a:lnTo>
                      <a:pt x="78" y="19"/>
                    </a:lnTo>
                    <a:lnTo>
                      <a:pt x="182" y="106"/>
                    </a:lnTo>
                    <a:lnTo>
                      <a:pt x="406" y="149"/>
                    </a:lnTo>
                    <a:lnTo>
                      <a:pt x="423" y="146"/>
                    </a:lnTo>
                    <a:lnTo>
                      <a:pt x="437" y="132"/>
                    </a:lnTo>
                    <a:lnTo>
                      <a:pt x="444" y="107"/>
                    </a:lnTo>
                    <a:lnTo>
                      <a:pt x="434" y="90"/>
                    </a:lnTo>
                    <a:lnTo>
                      <a:pt x="416" y="80"/>
                    </a:lnTo>
                    <a:lnTo>
                      <a:pt x="99" y="19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31" name="Freeform 54"/>
              <p:cNvSpPr>
                <a:spLocks/>
              </p:cNvSpPr>
              <p:nvPr/>
            </p:nvSpPr>
            <p:spPr bwMode="auto">
              <a:xfrm>
                <a:off x="8628" y="2029"/>
                <a:ext cx="1546" cy="1300"/>
              </a:xfrm>
              <a:custGeom>
                <a:avLst/>
                <a:gdLst>
                  <a:gd name="T0" fmla="*/ 95 w 1546"/>
                  <a:gd name="T1" fmla="*/ 2063 h 1300"/>
                  <a:gd name="T2" fmla="*/ 89 w 1546"/>
                  <a:gd name="T3" fmla="*/ 2063 h 1300"/>
                  <a:gd name="T4" fmla="*/ 111 w 1546"/>
                  <a:gd name="T5" fmla="*/ 2121 h 1300"/>
                  <a:gd name="T6" fmla="*/ 182 w 1546"/>
                  <a:gd name="T7" fmla="*/ 2135 h 1300"/>
                  <a:gd name="T8" fmla="*/ 95 w 1546"/>
                  <a:gd name="T9" fmla="*/ 2063 h 1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6"/>
                  <a:gd name="T16" fmla="*/ 0 h 1300"/>
                  <a:gd name="T17" fmla="*/ 1546 w 1546"/>
                  <a:gd name="T18" fmla="*/ 1300 h 1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6" h="1300">
                    <a:moveTo>
                      <a:pt x="95" y="34"/>
                    </a:moveTo>
                    <a:lnTo>
                      <a:pt x="89" y="34"/>
                    </a:lnTo>
                    <a:lnTo>
                      <a:pt x="111" y="92"/>
                    </a:lnTo>
                    <a:lnTo>
                      <a:pt x="182" y="106"/>
                    </a:lnTo>
                    <a:lnTo>
                      <a:pt x="95" y="3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32" name="Freeform 55"/>
              <p:cNvSpPr>
                <a:spLocks/>
              </p:cNvSpPr>
              <p:nvPr/>
            </p:nvSpPr>
            <p:spPr bwMode="auto">
              <a:xfrm>
                <a:off x="8628" y="2029"/>
                <a:ext cx="1546" cy="1300"/>
              </a:xfrm>
              <a:custGeom>
                <a:avLst/>
                <a:gdLst>
                  <a:gd name="T0" fmla="*/ 89 w 1546"/>
                  <a:gd name="T1" fmla="*/ 2063 h 1300"/>
                  <a:gd name="T2" fmla="*/ 49 w 1546"/>
                  <a:gd name="T3" fmla="*/ 2109 h 1300"/>
                  <a:gd name="T4" fmla="*/ 111 w 1546"/>
                  <a:gd name="T5" fmla="*/ 2121 h 1300"/>
                  <a:gd name="T6" fmla="*/ 89 w 1546"/>
                  <a:gd name="T7" fmla="*/ 2063 h 13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6"/>
                  <a:gd name="T13" fmla="*/ 0 h 1300"/>
                  <a:gd name="T14" fmla="*/ 1546 w 1546"/>
                  <a:gd name="T15" fmla="*/ 1300 h 13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6" h="1300">
                    <a:moveTo>
                      <a:pt x="89" y="34"/>
                    </a:moveTo>
                    <a:lnTo>
                      <a:pt x="49" y="80"/>
                    </a:lnTo>
                    <a:lnTo>
                      <a:pt x="111" y="92"/>
                    </a:lnTo>
                    <a:lnTo>
                      <a:pt x="89" y="3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397" name="Group 56"/>
            <p:cNvGrpSpPr>
              <a:grpSpLocks/>
            </p:cNvGrpSpPr>
            <p:nvPr/>
          </p:nvGrpSpPr>
          <p:grpSpPr bwMode="auto">
            <a:xfrm>
              <a:off x="8330" y="3017"/>
              <a:ext cx="1845" cy="1726"/>
              <a:chOff x="8330" y="3017"/>
              <a:chExt cx="1845" cy="1726"/>
            </a:xfrm>
          </p:grpSpPr>
          <p:sp>
            <p:nvSpPr>
              <p:cNvPr id="16421" name="Freeform 57"/>
              <p:cNvSpPr>
                <a:spLocks/>
              </p:cNvSpPr>
              <p:nvPr/>
            </p:nvSpPr>
            <p:spPr bwMode="auto">
              <a:xfrm>
                <a:off x="8330" y="3017"/>
                <a:ext cx="1845" cy="1726"/>
              </a:xfrm>
              <a:custGeom>
                <a:avLst/>
                <a:gdLst>
                  <a:gd name="T0" fmla="*/ 106 w 1845"/>
                  <a:gd name="T1" fmla="*/ 3115 h 1726"/>
                  <a:gd name="T2" fmla="*/ 128 w 1845"/>
                  <a:gd name="T3" fmla="*/ 3183 h 1726"/>
                  <a:gd name="T4" fmla="*/ 1797 w 1845"/>
                  <a:gd name="T5" fmla="*/ 4742 h 1726"/>
                  <a:gd name="T6" fmla="*/ 1845 w 1845"/>
                  <a:gd name="T7" fmla="*/ 4691 h 1726"/>
                  <a:gd name="T8" fmla="*/ 175 w 1845"/>
                  <a:gd name="T9" fmla="*/ 3132 h 1726"/>
                  <a:gd name="T10" fmla="*/ 106 w 1845"/>
                  <a:gd name="T11" fmla="*/ 3115 h 17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45"/>
                  <a:gd name="T19" fmla="*/ 0 h 1726"/>
                  <a:gd name="T20" fmla="*/ 1845 w 1845"/>
                  <a:gd name="T21" fmla="*/ 1726 h 17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45" h="1726">
                    <a:moveTo>
                      <a:pt x="106" y="98"/>
                    </a:moveTo>
                    <a:lnTo>
                      <a:pt x="128" y="166"/>
                    </a:lnTo>
                    <a:lnTo>
                      <a:pt x="1797" y="1725"/>
                    </a:lnTo>
                    <a:lnTo>
                      <a:pt x="1845" y="1674"/>
                    </a:lnTo>
                    <a:lnTo>
                      <a:pt x="175" y="115"/>
                    </a:lnTo>
                    <a:lnTo>
                      <a:pt x="106" y="9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22" name="Freeform 58"/>
              <p:cNvSpPr>
                <a:spLocks/>
              </p:cNvSpPr>
              <p:nvPr/>
            </p:nvSpPr>
            <p:spPr bwMode="auto">
              <a:xfrm>
                <a:off x="8330" y="3017"/>
                <a:ext cx="1845" cy="1726"/>
              </a:xfrm>
              <a:custGeom>
                <a:avLst/>
                <a:gdLst>
                  <a:gd name="T0" fmla="*/ 0 w 1845"/>
                  <a:gd name="T1" fmla="*/ 3017 h 1726"/>
                  <a:gd name="T2" fmla="*/ 131 w 1845"/>
                  <a:gd name="T3" fmla="*/ 3420 h 1726"/>
                  <a:gd name="T4" fmla="*/ 135 w 1845"/>
                  <a:gd name="T5" fmla="*/ 3428 h 1726"/>
                  <a:gd name="T6" fmla="*/ 147 w 1845"/>
                  <a:gd name="T7" fmla="*/ 3438 h 1726"/>
                  <a:gd name="T8" fmla="*/ 165 w 1845"/>
                  <a:gd name="T9" fmla="*/ 3441 h 1726"/>
                  <a:gd name="T10" fmla="*/ 188 w 1845"/>
                  <a:gd name="T11" fmla="*/ 3435 h 1726"/>
                  <a:gd name="T12" fmla="*/ 198 w 1845"/>
                  <a:gd name="T13" fmla="*/ 3418 h 1726"/>
                  <a:gd name="T14" fmla="*/ 197 w 1845"/>
                  <a:gd name="T15" fmla="*/ 3398 h 1726"/>
                  <a:gd name="T16" fmla="*/ 128 w 1845"/>
                  <a:gd name="T17" fmla="*/ 3183 h 1726"/>
                  <a:gd name="T18" fmla="*/ 29 w 1845"/>
                  <a:gd name="T19" fmla="*/ 3091 h 1726"/>
                  <a:gd name="T20" fmla="*/ 77 w 1845"/>
                  <a:gd name="T21" fmla="*/ 3041 h 1726"/>
                  <a:gd name="T22" fmla="*/ 97 w 1845"/>
                  <a:gd name="T23" fmla="*/ 3041 h 1726"/>
                  <a:gd name="T24" fmla="*/ 0 w 1845"/>
                  <a:gd name="T25" fmla="*/ 3017 h 17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45"/>
                  <a:gd name="T40" fmla="*/ 0 h 1726"/>
                  <a:gd name="T41" fmla="*/ 1845 w 1845"/>
                  <a:gd name="T42" fmla="*/ 1726 h 17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45" h="1726">
                    <a:moveTo>
                      <a:pt x="0" y="0"/>
                    </a:moveTo>
                    <a:lnTo>
                      <a:pt x="131" y="403"/>
                    </a:lnTo>
                    <a:lnTo>
                      <a:pt x="135" y="411"/>
                    </a:lnTo>
                    <a:lnTo>
                      <a:pt x="147" y="421"/>
                    </a:lnTo>
                    <a:lnTo>
                      <a:pt x="165" y="424"/>
                    </a:lnTo>
                    <a:lnTo>
                      <a:pt x="188" y="418"/>
                    </a:lnTo>
                    <a:lnTo>
                      <a:pt x="198" y="401"/>
                    </a:lnTo>
                    <a:lnTo>
                      <a:pt x="197" y="381"/>
                    </a:lnTo>
                    <a:lnTo>
                      <a:pt x="128" y="166"/>
                    </a:lnTo>
                    <a:lnTo>
                      <a:pt x="29" y="74"/>
                    </a:lnTo>
                    <a:lnTo>
                      <a:pt x="77" y="24"/>
                    </a:lnTo>
                    <a:lnTo>
                      <a:pt x="97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23" name="Freeform 59"/>
              <p:cNvSpPr>
                <a:spLocks/>
              </p:cNvSpPr>
              <p:nvPr/>
            </p:nvSpPr>
            <p:spPr bwMode="auto">
              <a:xfrm>
                <a:off x="8330" y="3017"/>
                <a:ext cx="1845" cy="1726"/>
              </a:xfrm>
              <a:custGeom>
                <a:avLst/>
                <a:gdLst>
                  <a:gd name="T0" fmla="*/ 97 w 1845"/>
                  <a:gd name="T1" fmla="*/ 3041 h 1726"/>
                  <a:gd name="T2" fmla="*/ 77 w 1845"/>
                  <a:gd name="T3" fmla="*/ 3041 h 1726"/>
                  <a:gd name="T4" fmla="*/ 175 w 1845"/>
                  <a:gd name="T5" fmla="*/ 3132 h 1726"/>
                  <a:gd name="T6" fmla="*/ 400 w 1845"/>
                  <a:gd name="T7" fmla="*/ 3188 h 1726"/>
                  <a:gd name="T8" fmla="*/ 416 w 1845"/>
                  <a:gd name="T9" fmla="*/ 3185 h 1726"/>
                  <a:gd name="T10" fmla="*/ 429 w 1845"/>
                  <a:gd name="T11" fmla="*/ 3171 h 1726"/>
                  <a:gd name="T12" fmla="*/ 437 w 1845"/>
                  <a:gd name="T13" fmla="*/ 3146 h 1726"/>
                  <a:gd name="T14" fmla="*/ 428 w 1845"/>
                  <a:gd name="T15" fmla="*/ 3129 h 1726"/>
                  <a:gd name="T16" fmla="*/ 412 w 1845"/>
                  <a:gd name="T17" fmla="*/ 3119 h 1726"/>
                  <a:gd name="T18" fmla="*/ 97 w 1845"/>
                  <a:gd name="T19" fmla="*/ 3041 h 17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45"/>
                  <a:gd name="T31" fmla="*/ 0 h 1726"/>
                  <a:gd name="T32" fmla="*/ 1845 w 1845"/>
                  <a:gd name="T33" fmla="*/ 1726 h 17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45" h="1726">
                    <a:moveTo>
                      <a:pt x="97" y="24"/>
                    </a:moveTo>
                    <a:lnTo>
                      <a:pt x="77" y="24"/>
                    </a:lnTo>
                    <a:lnTo>
                      <a:pt x="175" y="115"/>
                    </a:lnTo>
                    <a:lnTo>
                      <a:pt x="400" y="171"/>
                    </a:lnTo>
                    <a:lnTo>
                      <a:pt x="416" y="168"/>
                    </a:lnTo>
                    <a:lnTo>
                      <a:pt x="429" y="154"/>
                    </a:lnTo>
                    <a:lnTo>
                      <a:pt x="437" y="129"/>
                    </a:lnTo>
                    <a:lnTo>
                      <a:pt x="428" y="112"/>
                    </a:lnTo>
                    <a:lnTo>
                      <a:pt x="412" y="102"/>
                    </a:lnTo>
                    <a:lnTo>
                      <a:pt x="97" y="2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24" name="Freeform 60"/>
              <p:cNvSpPr>
                <a:spLocks/>
              </p:cNvSpPr>
              <p:nvPr/>
            </p:nvSpPr>
            <p:spPr bwMode="auto">
              <a:xfrm>
                <a:off x="8330" y="3017"/>
                <a:ext cx="1845" cy="1726"/>
              </a:xfrm>
              <a:custGeom>
                <a:avLst/>
                <a:gdLst>
                  <a:gd name="T0" fmla="*/ 77 w 1845"/>
                  <a:gd name="T1" fmla="*/ 3041 h 1726"/>
                  <a:gd name="T2" fmla="*/ 29 w 1845"/>
                  <a:gd name="T3" fmla="*/ 3091 h 1726"/>
                  <a:gd name="T4" fmla="*/ 128 w 1845"/>
                  <a:gd name="T5" fmla="*/ 3183 h 1726"/>
                  <a:gd name="T6" fmla="*/ 106 w 1845"/>
                  <a:gd name="T7" fmla="*/ 3115 h 1726"/>
                  <a:gd name="T8" fmla="*/ 45 w 1845"/>
                  <a:gd name="T9" fmla="*/ 3099 h 1726"/>
                  <a:gd name="T10" fmla="*/ 87 w 1845"/>
                  <a:gd name="T11" fmla="*/ 3055 h 1726"/>
                  <a:gd name="T12" fmla="*/ 92 w 1845"/>
                  <a:gd name="T13" fmla="*/ 3055 h 1726"/>
                  <a:gd name="T14" fmla="*/ 77 w 1845"/>
                  <a:gd name="T15" fmla="*/ 3041 h 17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45"/>
                  <a:gd name="T25" fmla="*/ 0 h 1726"/>
                  <a:gd name="T26" fmla="*/ 1845 w 1845"/>
                  <a:gd name="T27" fmla="*/ 1726 h 17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45" h="1726">
                    <a:moveTo>
                      <a:pt x="77" y="24"/>
                    </a:moveTo>
                    <a:lnTo>
                      <a:pt x="29" y="74"/>
                    </a:lnTo>
                    <a:lnTo>
                      <a:pt x="128" y="166"/>
                    </a:lnTo>
                    <a:lnTo>
                      <a:pt x="106" y="98"/>
                    </a:lnTo>
                    <a:lnTo>
                      <a:pt x="45" y="82"/>
                    </a:lnTo>
                    <a:lnTo>
                      <a:pt x="87" y="38"/>
                    </a:lnTo>
                    <a:lnTo>
                      <a:pt x="92" y="38"/>
                    </a:lnTo>
                    <a:lnTo>
                      <a:pt x="77" y="2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25" name="Freeform 61"/>
              <p:cNvSpPr>
                <a:spLocks/>
              </p:cNvSpPr>
              <p:nvPr/>
            </p:nvSpPr>
            <p:spPr bwMode="auto">
              <a:xfrm>
                <a:off x="8330" y="3017"/>
                <a:ext cx="1845" cy="1726"/>
              </a:xfrm>
              <a:custGeom>
                <a:avLst/>
                <a:gdLst>
                  <a:gd name="T0" fmla="*/ 92 w 1845"/>
                  <a:gd name="T1" fmla="*/ 3055 h 1726"/>
                  <a:gd name="T2" fmla="*/ 87 w 1845"/>
                  <a:gd name="T3" fmla="*/ 3055 h 1726"/>
                  <a:gd name="T4" fmla="*/ 106 w 1845"/>
                  <a:gd name="T5" fmla="*/ 3115 h 1726"/>
                  <a:gd name="T6" fmla="*/ 175 w 1845"/>
                  <a:gd name="T7" fmla="*/ 3132 h 1726"/>
                  <a:gd name="T8" fmla="*/ 92 w 1845"/>
                  <a:gd name="T9" fmla="*/ 3055 h 1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5"/>
                  <a:gd name="T16" fmla="*/ 0 h 1726"/>
                  <a:gd name="T17" fmla="*/ 1845 w 1845"/>
                  <a:gd name="T18" fmla="*/ 1726 h 17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5" h="1726">
                    <a:moveTo>
                      <a:pt x="92" y="38"/>
                    </a:moveTo>
                    <a:lnTo>
                      <a:pt x="87" y="38"/>
                    </a:lnTo>
                    <a:lnTo>
                      <a:pt x="106" y="98"/>
                    </a:lnTo>
                    <a:lnTo>
                      <a:pt x="175" y="115"/>
                    </a:lnTo>
                    <a:lnTo>
                      <a:pt x="92" y="3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26" name="Freeform 62"/>
              <p:cNvSpPr>
                <a:spLocks/>
              </p:cNvSpPr>
              <p:nvPr/>
            </p:nvSpPr>
            <p:spPr bwMode="auto">
              <a:xfrm>
                <a:off x="8330" y="3017"/>
                <a:ext cx="1845" cy="1726"/>
              </a:xfrm>
              <a:custGeom>
                <a:avLst/>
                <a:gdLst>
                  <a:gd name="T0" fmla="*/ 87 w 1845"/>
                  <a:gd name="T1" fmla="*/ 3055 h 1726"/>
                  <a:gd name="T2" fmla="*/ 45 w 1845"/>
                  <a:gd name="T3" fmla="*/ 3099 h 1726"/>
                  <a:gd name="T4" fmla="*/ 106 w 1845"/>
                  <a:gd name="T5" fmla="*/ 3115 h 1726"/>
                  <a:gd name="T6" fmla="*/ 87 w 1845"/>
                  <a:gd name="T7" fmla="*/ 3055 h 1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45"/>
                  <a:gd name="T13" fmla="*/ 0 h 1726"/>
                  <a:gd name="T14" fmla="*/ 1845 w 1845"/>
                  <a:gd name="T15" fmla="*/ 1726 h 1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45" h="1726">
                    <a:moveTo>
                      <a:pt x="87" y="38"/>
                    </a:moveTo>
                    <a:lnTo>
                      <a:pt x="45" y="82"/>
                    </a:lnTo>
                    <a:lnTo>
                      <a:pt x="106" y="98"/>
                    </a:lnTo>
                    <a:lnTo>
                      <a:pt x="87" y="3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398" name="Group 63"/>
            <p:cNvGrpSpPr>
              <a:grpSpLocks/>
            </p:cNvGrpSpPr>
            <p:nvPr/>
          </p:nvGrpSpPr>
          <p:grpSpPr bwMode="auto">
            <a:xfrm>
              <a:off x="10151" y="3462"/>
              <a:ext cx="2378" cy="755"/>
              <a:chOff x="10151" y="3462"/>
              <a:chExt cx="2378" cy="755"/>
            </a:xfrm>
          </p:grpSpPr>
          <p:sp>
            <p:nvSpPr>
              <p:cNvPr id="16420" name="Freeform 64"/>
              <p:cNvSpPr>
                <a:spLocks/>
              </p:cNvSpPr>
              <p:nvPr/>
            </p:nvSpPr>
            <p:spPr bwMode="auto">
              <a:xfrm>
                <a:off x="10151" y="3462"/>
                <a:ext cx="2378" cy="755"/>
              </a:xfrm>
              <a:custGeom>
                <a:avLst/>
                <a:gdLst>
                  <a:gd name="T0" fmla="*/ 1091 w 2378"/>
                  <a:gd name="T1" fmla="*/ 3463 h 755"/>
                  <a:gd name="T2" fmla="*/ 903 w 2378"/>
                  <a:gd name="T3" fmla="*/ 3473 h 755"/>
                  <a:gd name="T4" fmla="*/ 726 w 2378"/>
                  <a:gd name="T5" fmla="*/ 3492 h 755"/>
                  <a:gd name="T6" fmla="*/ 563 w 2378"/>
                  <a:gd name="T7" fmla="*/ 3519 h 755"/>
                  <a:gd name="T8" fmla="*/ 415 w 2378"/>
                  <a:gd name="T9" fmla="*/ 3553 h 755"/>
                  <a:gd name="T10" fmla="*/ 286 w 2378"/>
                  <a:gd name="T11" fmla="*/ 3594 h 755"/>
                  <a:gd name="T12" fmla="*/ 132 w 2378"/>
                  <a:gd name="T13" fmla="*/ 3666 h 755"/>
                  <a:gd name="T14" fmla="*/ 15 w 2378"/>
                  <a:gd name="T15" fmla="*/ 3779 h 755"/>
                  <a:gd name="T16" fmla="*/ 4 w 2378"/>
                  <a:gd name="T17" fmla="*/ 3871 h 755"/>
                  <a:gd name="T18" fmla="*/ 93 w 2378"/>
                  <a:gd name="T19" fmla="*/ 3986 h 755"/>
                  <a:gd name="T20" fmla="*/ 286 w 2378"/>
                  <a:gd name="T21" fmla="*/ 4085 h 755"/>
                  <a:gd name="T22" fmla="*/ 415 w 2378"/>
                  <a:gd name="T23" fmla="*/ 4126 h 755"/>
                  <a:gd name="T24" fmla="*/ 563 w 2378"/>
                  <a:gd name="T25" fmla="*/ 4160 h 755"/>
                  <a:gd name="T26" fmla="*/ 726 w 2378"/>
                  <a:gd name="T27" fmla="*/ 4187 h 755"/>
                  <a:gd name="T28" fmla="*/ 903 w 2378"/>
                  <a:gd name="T29" fmla="*/ 4206 h 755"/>
                  <a:gd name="T30" fmla="*/ 1091 w 2378"/>
                  <a:gd name="T31" fmla="*/ 4215 h 755"/>
                  <a:gd name="T32" fmla="*/ 1286 w 2378"/>
                  <a:gd name="T33" fmla="*/ 4215 h 755"/>
                  <a:gd name="T34" fmla="*/ 1474 w 2378"/>
                  <a:gd name="T35" fmla="*/ 4206 h 755"/>
                  <a:gd name="T36" fmla="*/ 1651 w 2378"/>
                  <a:gd name="T37" fmla="*/ 4187 h 755"/>
                  <a:gd name="T38" fmla="*/ 1815 w 2378"/>
                  <a:gd name="T39" fmla="*/ 4160 h 755"/>
                  <a:gd name="T40" fmla="*/ 1962 w 2378"/>
                  <a:gd name="T41" fmla="*/ 4126 h 755"/>
                  <a:gd name="T42" fmla="*/ 2091 w 2378"/>
                  <a:gd name="T43" fmla="*/ 4085 h 755"/>
                  <a:gd name="T44" fmla="*/ 2244 w 2378"/>
                  <a:gd name="T45" fmla="*/ 4013 h 755"/>
                  <a:gd name="T46" fmla="*/ 2361 w 2378"/>
                  <a:gd name="T47" fmla="*/ 3901 h 755"/>
                  <a:gd name="T48" fmla="*/ 2373 w 2378"/>
                  <a:gd name="T49" fmla="*/ 3809 h 755"/>
                  <a:gd name="T50" fmla="*/ 2283 w 2378"/>
                  <a:gd name="T51" fmla="*/ 3693 h 755"/>
                  <a:gd name="T52" fmla="*/ 2091 w 2378"/>
                  <a:gd name="T53" fmla="*/ 3594 h 755"/>
                  <a:gd name="T54" fmla="*/ 1962 w 2378"/>
                  <a:gd name="T55" fmla="*/ 3553 h 755"/>
                  <a:gd name="T56" fmla="*/ 1815 w 2378"/>
                  <a:gd name="T57" fmla="*/ 3519 h 755"/>
                  <a:gd name="T58" fmla="*/ 1651 w 2378"/>
                  <a:gd name="T59" fmla="*/ 3492 h 755"/>
                  <a:gd name="T60" fmla="*/ 1474 w 2378"/>
                  <a:gd name="T61" fmla="*/ 3473 h 755"/>
                  <a:gd name="T62" fmla="*/ 1286 w 2378"/>
                  <a:gd name="T63" fmla="*/ 3463 h 75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78"/>
                  <a:gd name="T97" fmla="*/ 0 h 755"/>
                  <a:gd name="T98" fmla="*/ 2378 w 2378"/>
                  <a:gd name="T99" fmla="*/ 755 h 75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78" h="755">
                    <a:moveTo>
                      <a:pt x="1189" y="0"/>
                    </a:moveTo>
                    <a:lnTo>
                      <a:pt x="1091" y="1"/>
                    </a:lnTo>
                    <a:lnTo>
                      <a:pt x="996" y="5"/>
                    </a:lnTo>
                    <a:lnTo>
                      <a:pt x="903" y="11"/>
                    </a:lnTo>
                    <a:lnTo>
                      <a:pt x="813" y="19"/>
                    </a:lnTo>
                    <a:lnTo>
                      <a:pt x="726" y="30"/>
                    </a:lnTo>
                    <a:lnTo>
                      <a:pt x="642" y="42"/>
                    </a:lnTo>
                    <a:lnTo>
                      <a:pt x="563" y="57"/>
                    </a:lnTo>
                    <a:lnTo>
                      <a:pt x="487" y="73"/>
                    </a:lnTo>
                    <a:lnTo>
                      <a:pt x="415" y="91"/>
                    </a:lnTo>
                    <a:lnTo>
                      <a:pt x="348" y="111"/>
                    </a:lnTo>
                    <a:lnTo>
                      <a:pt x="286" y="132"/>
                    </a:lnTo>
                    <a:lnTo>
                      <a:pt x="229" y="155"/>
                    </a:lnTo>
                    <a:lnTo>
                      <a:pt x="132" y="204"/>
                    </a:lnTo>
                    <a:lnTo>
                      <a:pt x="60" y="258"/>
                    </a:lnTo>
                    <a:lnTo>
                      <a:pt x="15" y="317"/>
                    </a:lnTo>
                    <a:lnTo>
                      <a:pt x="0" y="378"/>
                    </a:lnTo>
                    <a:lnTo>
                      <a:pt x="4" y="409"/>
                    </a:lnTo>
                    <a:lnTo>
                      <a:pt x="34" y="468"/>
                    </a:lnTo>
                    <a:lnTo>
                      <a:pt x="93" y="524"/>
                    </a:lnTo>
                    <a:lnTo>
                      <a:pt x="178" y="576"/>
                    </a:lnTo>
                    <a:lnTo>
                      <a:pt x="286" y="623"/>
                    </a:lnTo>
                    <a:lnTo>
                      <a:pt x="348" y="644"/>
                    </a:lnTo>
                    <a:lnTo>
                      <a:pt x="415" y="664"/>
                    </a:lnTo>
                    <a:lnTo>
                      <a:pt x="487" y="682"/>
                    </a:lnTo>
                    <a:lnTo>
                      <a:pt x="563" y="698"/>
                    </a:lnTo>
                    <a:lnTo>
                      <a:pt x="642" y="713"/>
                    </a:lnTo>
                    <a:lnTo>
                      <a:pt x="726" y="725"/>
                    </a:lnTo>
                    <a:lnTo>
                      <a:pt x="813" y="735"/>
                    </a:lnTo>
                    <a:lnTo>
                      <a:pt x="903" y="744"/>
                    </a:lnTo>
                    <a:lnTo>
                      <a:pt x="996" y="750"/>
                    </a:lnTo>
                    <a:lnTo>
                      <a:pt x="1091" y="753"/>
                    </a:lnTo>
                    <a:lnTo>
                      <a:pt x="1189" y="755"/>
                    </a:lnTo>
                    <a:lnTo>
                      <a:pt x="1286" y="753"/>
                    </a:lnTo>
                    <a:lnTo>
                      <a:pt x="1382" y="750"/>
                    </a:lnTo>
                    <a:lnTo>
                      <a:pt x="1474" y="744"/>
                    </a:lnTo>
                    <a:lnTo>
                      <a:pt x="1564" y="735"/>
                    </a:lnTo>
                    <a:lnTo>
                      <a:pt x="1651" y="725"/>
                    </a:lnTo>
                    <a:lnTo>
                      <a:pt x="1735" y="713"/>
                    </a:lnTo>
                    <a:lnTo>
                      <a:pt x="1815" y="698"/>
                    </a:lnTo>
                    <a:lnTo>
                      <a:pt x="1891" y="682"/>
                    </a:lnTo>
                    <a:lnTo>
                      <a:pt x="1962" y="664"/>
                    </a:lnTo>
                    <a:lnTo>
                      <a:pt x="2029" y="644"/>
                    </a:lnTo>
                    <a:lnTo>
                      <a:pt x="2091" y="623"/>
                    </a:lnTo>
                    <a:lnTo>
                      <a:pt x="2148" y="600"/>
                    </a:lnTo>
                    <a:lnTo>
                      <a:pt x="2244" y="551"/>
                    </a:lnTo>
                    <a:lnTo>
                      <a:pt x="2316" y="497"/>
                    </a:lnTo>
                    <a:lnTo>
                      <a:pt x="2361" y="439"/>
                    </a:lnTo>
                    <a:lnTo>
                      <a:pt x="2377" y="378"/>
                    </a:lnTo>
                    <a:lnTo>
                      <a:pt x="2373" y="347"/>
                    </a:lnTo>
                    <a:lnTo>
                      <a:pt x="2342" y="287"/>
                    </a:lnTo>
                    <a:lnTo>
                      <a:pt x="2283" y="231"/>
                    </a:lnTo>
                    <a:lnTo>
                      <a:pt x="2199" y="179"/>
                    </a:lnTo>
                    <a:lnTo>
                      <a:pt x="2091" y="132"/>
                    </a:lnTo>
                    <a:lnTo>
                      <a:pt x="2029" y="111"/>
                    </a:lnTo>
                    <a:lnTo>
                      <a:pt x="1962" y="91"/>
                    </a:lnTo>
                    <a:lnTo>
                      <a:pt x="1891" y="73"/>
                    </a:lnTo>
                    <a:lnTo>
                      <a:pt x="1815" y="57"/>
                    </a:lnTo>
                    <a:lnTo>
                      <a:pt x="1735" y="42"/>
                    </a:lnTo>
                    <a:lnTo>
                      <a:pt x="1651" y="30"/>
                    </a:lnTo>
                    <a:lnTo>
                      <a:pt x="1564" y="19"/>
                    </a:lnTo>
                    <a:lnTo>
                      <a:pt x="1474" y="11"/>
                    </a:lnTo>
                    <a:lnTo>
                      <a:pt x="1382" y="5"/>
                    </a:lnTo>
                    <a:lnTo>
                      <a:pt x="1286" y="1"/>
                    </a:lnTo>
                    <a:lnTo>
                      <a:pt x="1189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399" name="Group 65"/>
            <p:cNvGrpSpPr>
              <a:grpSpLocks/>
            </p:cNvGrpSpPr>
            <p:nvPr/>
          </p:nvGrpSpPr>
          <p:grpSpPr bwMode="auto">
            <a:xfrm>
              <a:off x="10143" y="3454"/>
              <a:ext cx="2393" cy="772"/>
              <a:chOff x="10143" y="3454"/>
              <a:chExt cx="2393" cy="772"/>
            </a:xfrm>
          </p:grpSpPr>
          <p:sp>
            <p:nvSpPr>
              <p:cNvPr id="16417" name="Freeform 66"/>
              <p:cNvSpPr>
                <a:spLocks/>
              </p:cNvSpPr>
              <p:nvPr/>
            </p:nvSpPr>
            <p:spPr bwMode="auto">
              <a:xfrm>
                <a:off x="10143" y="3454"/>
                <a:ext cx="2393" cy="772"/>
              </a:xfrm>
              <a:custGeom>
                <a:avLst/>
                <a:gdLst>
                  <a:gd name="T0" fmla="*/ 1006 w 2393"/>
                  <a:gd name="T1" fmla="*/ 3458 h 772"/>
                  <a:gd name="T2" fmla="*/ 819 w 2393"/>
                  <a:gd name="T3" fmla="*/ 3474 h 772"/>
                  <a:gd name="T4" fmla="*/ 675 w 2393"/>
                  <a:gd name="T5" fmla="*/ 3493 h 772"/>
                  <a:gd name="T6" fmla="*/ 526 w 2393"/>
                  <a:gd name="T7" fmla="*/ 3521 h 772"/>
                  <a:gd name="T8" fmla="*/ 381 w 2393"/>
                  <a:gd name="T9" fmla="*/ 3557 h 772"/>
                  <a:gd name="T10" fmla="*/ 248 w 2393"/>
                  <a:gd name="T11" fmla="*/ 3603 h 772"/>
                  <a:gd name="T12" fmla="*/ 135 w 2393"/>
                  <a:gd name="T13" fmla="*/ 3660 h 772"/>
                  <a:gd name="T14" fmla="*/ 4 w 2393"/>
                  <a:gd name="T15" fmla="*/ 3809 h 772"/>
                  <a:gd name="T16" fmla="*/ 0 w 2393"/>
                  <a:gd name="T17" fmla="*/ 3849 h 772"/>
                  <a:gd name="T18" fmla="*/ 109 w 2393"/>
                  <a:gd name="T19" fmla="*/ 4001 h 772"/>
                  <a:gd name="T20" fmla="*/ 221 w 2393"/>
                  <a:gd name="T21" fmla="*/ 4064 h 772"/>
                  <a:gd name="T22" fmla="*/ 358 w 2393"/>
                  <a:gd name="T23" fmla="*/ 4115 h 772"/>
                  <a:gd name="T24" fmla="*/ 511 w 2393"/>
                  <a:gd name="T25" fmla="*/ 4155 h 772"/>
                  <a:gd name="T26" fmla="*/ 672 w 2393"/>
                  <a:gd name="T27" fmla="*/ 4185 h 772"/>
                  <a:gd name="T28" fmla="*/ 832 w 2393"/>
                  <a:gd name="T29" fmla="*/ 4206 h 772"/>
                  <a:gd name="T30" fmla="*/ 982 w 2393"/>
                  <a:gd name="T31" fmla="*/ 4219 h 772"/>
                  <a:gd name="T32" fmla="*/ 1114 w 2393"/>
                  <a:gd name="T33" fmla="*/ 4225 h 772"/>
                  <a:gd name="T34" fmla="*/ 1218 w 2393"/>
                  <a:gd name="T35" fmla="*/ 4225 h 772"/>
                  <a:gd name="T36" fmla="*/ 1318 w 2393"/>
                  <a:gd name="T37" fmla="*/ 4223 h 772"/>
                  <a:gd name="T38" fmla="*/ 1409 w 2393"/>
                  <a:gd name="T39" fmla="*/ 4219 h 772"/>
                  <a:gd name="T40" fmla="*/ 1494 w 2393"/>
                  <a:gd name="T41" fmla="*/ 4214 h 772"/>
                  <a:gd name="T42" fmla="*/ 1160 w 2393"/>
                  <a:gd name="T43" fmla="*/ 4210 h 772"/>
                  <a:gd name="T44" fmla="*/ 1003 w 2393"/>
                  <a:gd name="T45" fmla="*/ 4205 h 772"/>
                  <a:gd name="T46" fmla="*/ 870 w 2393"/>
                  <a:gd name="T47" fmla="*/ 4195 h 772"/>
                  <a:gd name="T48" fmla="*/ 723 w 2393"/>
                  <a:gd name="T49" fmla="*/ 4177 h 772"/>
                  <a:gd name="T50" fmla="*/ 571 w 2393"/>
                  <a:gd name="T51" fmla="*/ 4152 h 772"/>
                  <a:gd name="T52" fmla="*/ 422 w 2393"/>
                  <a:gd name="T53" fmla="*/ 4118 h 772"/>
                  <a:gd name="T54" fmla="*/ 285 w 2393"/>
                  <a:gd name="T55" fmla="*/ 4074 h 772"/>
                  <a:gd name="T56" fmla="*/ 167 w 2393"/>
                  <a:gd name="T57" fmla="*/ 4020 h 772"/>
                  <a:gd name="T58" fmla="*/ 21 w 2393"/>
                  <a:gd name="T59" fmla="*/ 3876 h 772"/>
                  <a:gd name="T60" fmla="*/ 16 w 2393"/>
                  <a:gd name="T61" fmla="*/ 3830 h 772"/>
                  <a:gd name="T62" fmla="*/ 69 w 2393"/>
                  <a:gd name="T63" fmla="*/ 3731 h 772"/>
                  <a:gd name="T64" fmla="*/ 214 w 2393"/>
                  <a:gd name="T65" fmla="*/ 3634 h 772"/>
                  <a:gd name="T66" fmla="*/ 344 w 2393"/>
                  <a:gd name="T67" fmla="*/ 3584 h 772"/>
                  <a:gd name="T68" fmla="*/ 490 w 2393"/>
                  <a:gd name="T69" fmla="*/ 3544 h 772"/>
                  <a:gd name="T70" fmla="*/ 643 w 2393"/>
                  <a:gd name="T71" fmla="*/ 3514 h 772"/>
                  <a:gd name="T72" fmla="*/ 796 w 2393"/>
                  <a:gd name="T73" fmla="*/ 3492 h 772"/>
                  <a:gd name="T74" fmla="*/ 939 w 2393"/>
                  <a:gd name="T75" fmla="*/ 3478 h 772"/>
                  <a:gd name="T76" fmla="*/ 1116 w 2393"/>
                  <a:gd name="T77" fmla="*/ 3469 h 772"/>
                  <a:gd name="T78" fmla="*/ 1506 w 2393"/>
                  <a:gd name="T79" fmla="*/ 3467 h 772"/>
                  <a:gd name="T80" fmla="*/ 1386 w 2393"/>
                  <a:gd name="T81" fmla="*/ 3458 h 772"/>
                  <a:gd name="T82" fmla="*/ 1308 w 2393"/>
                  <a:gd name="T83" fmla="*/ 3455 h 772"/>
                  <a:gd name="T84" fmla="*/ 1101 w 2393"/>
                  <a:gd name="T85" fmla="*/ 3454 h 77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393"/>
                  <a:gd name="T130" fmla="*/ 0 h 772"/>
                  <a:gd name="T131" fmla="*/ 2393 w 2393"/>
                  <a:gd name="T132" fmla="*/ 772 h 77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393" h="772">
                    <a:moveTo>
                      <a:pt x="1101" y="0"/>
                    </a:moveTo>
                    <a:lnTo>
                      <a:pt x="1006" y="4"/>
                    </a:lnTo>
                    <a:lnTo>
                      <a:pt x="886" y="13"/>
                    </a:lnTo>
                    <a:lnTo>
                      <a:pt x="819" y="20"/>
                    </a:lnTo>
                    <a:lnTo>
                      <a:pt x="748" y="29"/>
                    </a:lnTo>
                    <a:lnTo>
                      <a:pt x="675" y="39"/>
                    </a:lnTo>
                    <a:lnTo>
                      <a:pt x="601" y="52"/>
                    </a:lnTo>
                    <a:lnTo>
                      <a:pt x="526" y="67"/>
                    </a:lnTo>
                    <a:lnTo>
                      <a:pt x="453" y="84"/>
                    </a:lnTo>
                    <a:lnTo>
                      <a:pt x="381" y="103"/>
                    </a:lnTo>
                    <a:lnTo>
                      <a:pt x="313" y="125"/>
                    </a:lnTo>
                    <a:lnTo>
                      <a:pt x="248" y="149"/>
                    </a:lnTo>
                    <a:lnTo>
                      <a:pt x="189" y="176"/>
                    </a:lnTo>
                    <a:lnTo>
                      <a:pt x="135" y="206"/>
                    </a:lnTo>
                    <a:lnTo>
                      <a:pt x="51" y="274"/>
                    </a:lnTo>
                    <a:lnTo>
                      <a:pt x="4" y="355"/>
                    </a:lnTo>
                    <a:lnTo>
                      <a:pt x="0" y="375"/>
                    </a:lnTo>
                    <a:lnTo>
                      <a:pt x="0" y="395"/>
                    </a:lnTo>
                    <a:lnTo>
                      <a:pt x="30" y="470"/>
                    </a:lnTo>
                    <a:lnTo>
                      <a:pt x="109" y="547"/>
                    </a:lnTo>
                    <a:lnTo>
                      <a:pt x="162" y="580"/>
                    </a:lnTo>
                    <a:lnTo>
                      <a:pt x="221" y="610"/>
                    </a:lnTo>
                    <a:lnTo>
                      <a:pt x="287" y="637"/>
                    </a:lnTo>
                    <a:lnTo>
                      <a:pt x="358" y="661"/>
                    </a:lnTo>
                    <a:lnTo>
                      <a:pt x="433" y="683"/>
                    </a:lnTo>
                    <a:lnTo>
                      <a:pt x="511" y="701"/>
                    </a:lnTo>
                    <a:lnTo>
                      <a:pt x="591" y="717"/>
                    </a:lnTo>
                    <a:lnTo>
                      <a:pt x="672" y="731"/>
                    </a:lnTo>
                    <a:lnTo>
                      <a:pt x="753" y="742"/>
                    </a:lnTo>
                    <a:lnTo>
                      <a:pt x="832" y="752"/>
                    </a:lnTo>
                    <a:lnTo>
                      <a:pt x="909" y="759"/>
                    </a:lnTo>
                    <a:lnTo>
                      <a:pt x="982" y="765"/>
                    </a:lnTo>
                    <a:lnTo>
                      <a:pt x="1051" y="768"/>
                    </a:lnTo>
                    <a:lnTo>
                      <a:pt x="1114" y="771"/>
                    </a:lnTo>
                    <a:lnTo>
                      <a:pt x="1170" y="772"/>
                    </a:lnTo>
                    <a:lnTo>
                      <a:pt x="1218" y="771"/>
                    </a:lnTo>
                    <a:lnTo>
                      <a:pt x="1258" y="770"/>
                    </a:lnTo>
                    <a:lnTo>
                      <a:pt x="1318" y="769"/>
                    </a:lnTo>
                    <a:lnTo>
                      <a:pt x="1378" y="766"/>
                    </a:lnTo>
                    <a:lnTo>
                      <a:pt x="1409" y="765"/>
                    </a:lnTo>
                    <a:lnTo>
                      <a:pt x="1448" y="763"/>
                    </a:lnTo>
                    <a:lnTo>
                      <a:pt x="1494" y="760"/>
                    </a:lnTo>
                    <a:lnTo>
                      <a:pt x="1529" y="756"/>
                    </a:lnTo>
                    <a:lnTo>
                      <a:pt x="1160" y="756"/>
                    </a:lnTo>
                    <a:lnTo>
                      <a:pt x="1115" y="756"/>
                    </a:lnTo>
                    <a:lnTo>
                      <a:pt x="1003" y="751"/>
                    </a:lnTo>
                    <a:lnTo>
                      <a:pt x="938" y="747"/>
                    </a:lnTo>
                    <a:lnTo>
                      <a:pt x="870" y="741"/>
                    </a:lnTo>
                    <a:lnTo>
                      <a:pt x="797" y="733"/>
                    </a:lnTo>
                    <a:lnTo>
                      <a:pt x="723" y="723"/>
                    </a:lnTo>
                    <a:lnTo>
                      <a:pt x="647" y="712"/>
                    </a:lnTo>
                    <a:lnTo>
                      <a:pt x="571" y="698"/>
                    </a:lnTo>
                    <a:lnTo>
                      <a:pt x="496" y="682"/>
                    </a:lnTo>
                    <a:lnTo>
                      <a:pt x="422" y="664"/>
                    </a:lnTo>
                    <a:lnTo>
                      <a:pt x="352" y="643"/>
                    </a:lnTo>
                    <a:lnTo>
                      <a:pt x="285" y="620"/>
                    </a:lnTo>
                    <a:lnTo>
                      <a:pt x="223" y="595"/>
                    </a:lnTo>
                    <a:lnTo>
                      <a:pt x="167" y="566"/>
                    </a:lnTo>
                    <a:lnTo>
                      <a:pt x="76" y="500"/>
                    </a:lnTo>
                    <a:lnTo>
                      <a:pt x="21" y="422"/>
                    </a:lnTo>
                    <a:lnTo>
                      <a:pt x="15" y="385"/>
                    </a:lnTo>
                    <a:lnTo>
                      <a:pt x="16" y="376"/>
                    </a:lnTo>
                    <a:lnTo>
                      <a:pt x="17" y="367"/>
                    </a:lnTo>
                    <a:lnTo>
                      <a:pt x="69" y="277"/>
                    </a:lnTo>
                    <a:lnTo>
                      <a:pt x="158" y="209"/>
                    </a:lnTo>
                    <a:lnTo>
                      <a:pt x="214" y="180"/>
                    </a:lnTo>
                    <a:lnTo>
                      <a:pt x="276" y="154"/>
                    </a:lnTo>
                    <a:lnTo>
                      <a:pt x="344" y="130"/>
                    </a:lnTo>
                    <a:lnTo>
                      <a:pt x="415" y="109"/>
                    </a:lnTo>
                    <a:lnTo>
                      <a:pt x="490" y="90"/>
                    </a:lnTo>
                    <a:lnTo>
                      <a:pt x="566" y="74"/>
                    </a:lnTo>
                    <a:lnTo>
                      <a:pt x="643" y="60"/>
                    </a:lnTo>
                    <a:lnTo>
                      <a:pt x="720" y="48"/>
                    </a:lnTo>
                    <a:lnTo>
                      <a:pt x="796" y="38"/>
                    </a:lnTo>
                    <a:lnTo>
                      <a:pt x="869" y="30"/>
                    </a:lnTo>
                    <a:lnTo>
                      <a:pt x="939" y="24"/>
                    </a:lnTo>
                    <a:lnTo>
                      <a:pt x="1004" y="19"/>
                    </a:lnTo>
                    <a:lnTo>
                      <a:pt x="1116" y="15"/>
                    </a:lnTo>
                    <a:lnTo>
                      <a:pt x="1522" y="14"/>
                    </a:lnTo>
                    <a:lnTo>
                      <a:pt x="1506" y="13"/>
                    </a:lnTo>
                    <a:lnTo>
                      <a:pt x="1443" y="7"/>
                    </a:lnTo>
                    <a:lnTo>
                      <a:pt x="1386" y="4"/>
                    </a:lnTo>
                    <a:lnTo>
                      <a:pt x="1335" y="1"/>
                    </a:lnTo>
                    <a:lnTo>
                      <a:pt x="1308" y="1"/>
                    </a:lnTo>
                    <a:lnTo>
                      <a:pt x="1136" y="1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18" name="Freeform 67"/>
              <p:cNvSpPr>
                <a:spLocks/>
              </p:cNvSpPr>
              <p:nvPr/>
            </p:nvSpPr>
            <p:spPr bwMode="auto">
              <a:xfrm>
                <a:off x="10143" y="3454"/>
                <a:ext cx="2393" cy="772"/>
              </a:xfrm>
              <a:custGeom>
                <a:avLst/>
                <a:gdLst>
                  <a:gd name="T0" fmla="*/ 1161 w 2393"/>
                  <a:gd name="T1" fmla="*/ 3468 h 772"/>
                  <a:gd name="T2" fmla="*/ 1349 w 2393"/>
                  <a:gd name="T3" fmla="*/ 3472 h 772"/>
                  <a:gd name="T4" fmla="*/ 1491 w 2393"/>
                  <a:gd name="T5" fmla="*/ 3480 h 772"/>
                  <a:gd name="T6" fmla="*/ 1681 w 2393"/>
                  <a:gd name="T7" fmla="*/ 3503 h 772"/>
                  <a:gd name="T8" fmla="*/ 1821 w 2393"/>
                  <a:gd name="T9" fmla="*/ 3527 h 772"/>
                  <a:gd name="T10" fmla="*/ 1961 w 2393"/>
                  <a:gd name="T11" fmla="*/ 3559 h 772"/>
                  <a:gd name="T12" fmla="*/ 2094 w 2393"/>
                  <a:gd name="T13" fmla="*/ 3599 h 772"/>
                  <a:gd name="T14" fmla="*/ 2210 w 2393"/>
                  <a:gd name="T15" fmla="*/ 3650 h 772"/>
                  <a:gd name="T16" fmla="*/ 2362 w 2393"/>
                  <a:gd name="T17" fmla="*/ 3782 h 772"/>
                  <a:gd name="T18" fmla="*/ 2378 w 2393"/>
                  <a:gd name="T19" fmla="*/ 3848 h 772"/>
                  <a:gd name="T20" fmla="*/ 2259 w 2393"/>
                  <a:gd name="T21" fmla="*/ 4001 h 772"/>
                  <a:gd name="T22" fmla="*/ 2093 w 2393"/>
                  <a:gd name="T23" fmla="*/ 4080 h 772"/>
                  <a:gd name="T24" fmla="*/ 1960 w 2393"/>
                  <a:gd name="T25" fmla="*/ 4120 h 772"/>
                  <a:gd name="T26" fmla="*/ 1820 w 2393"/>
                  <a:gd name="T27" fmla="*/ 4152 h 772"/>
                  <a:gd name="T28" fmla="*/ 1681 w 2393"/>
                  <a:gd name="T29" fmla="*/ 4176 h 772"/>
                  <a:gd name="T30" fmla="*/ 1550 w 2393"/>
                  <a:gd name="T31" fmla="*/ 4193 h 772"/>
                  <a:gd name="T32" fmla="*/ 1350 w 2393"/>
                  <a:gd name="T33" fmla="*/ 4207 h 772"/>
                  <a:gd name="T34" fmla="*/ 1160 w 2393"/>
                  <a:gd name="T35" fmla="*/ 4210 h 772"/>
                  <a:gd name="T36" fmla="*/ 1547 w 2393"/>
                  <a:gd name="T37" fmla="*/ 4208 h 772"/>
                  <a:gd name="T38" fmla="*/ 1732 w 2393"/>
                  <a:gd name="T39" fmla="*/ 4183 h 772"/>
                  <a:gd name="T40" fmla="*/ 1868 w 2393"/>
                  <a:gd name="T41" fmla="*/ 4158 h 772"/>
                  <a:gd name="T42" fmla="*/ 2004 w 2393"/>
                  <a:gd name="T43" fmla="*/ 4124 h 772"/>
                  <a:gd name="T44" fmla="*/ 2132 w 2393"/>
                  <a:gd name="T45" fmla="*/ 4081 h 772"/>
                  <a:gd name="T46" fmla="*/ 2289 w 2393"/>
                  <a:gd name="T47" fmla="*/ 3998 h 772"/>
                  <a:gd name="T48" fmla="*/ 2392 w 2393"/>
                  <a:gd name="T49" fmla="*/ 3849 h 772"/>
                  <a:gd name="T50" fmla="*/ 2392 w 2393"/>
                  <a:gd name="T51" fmla="*/ 3829 h 772"/>
                  <a:gd name="T52" fmla="*/ 2342 w 2393"/>
                  <a:gd name="T53" fmla="*/ 3728 h 772"/>
                  <a:gd name="T54" fmla="*/ 2205 w 2393"/>
                  <a:gd name="T55" fmla="*/ 3631 h 772"/>
                  <a:gd name="T56" fmla="*/ 2081 w 2393"/>
                  <a:gd name="T57" fmla="*/ 3579 h 772"/>
                  <a:gd name="T58" fmla="*/ 1941 w 2393"/>
                  <a:gd name="T59" fmla="*/ 3538 h 772"/>
                  <a:gd name="T60" fmla="*/ 1792 w 2393"/>
                  <a:gd name="T61" fmla="*/ 3506 h 772"/>
                  <a:gd name="T62" fmla="*/ 1645 w 2393"/>
                  <a:gd name="T63" fmla="*/ 3483 h 772"/>
                  <a:gd name="T64" fmla="*/ 1522 w 2393"/>
                  <a:gd name="T65" fmla="*/ 3468 h 7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93"/>
                  <a:gd name="T100" fmla="*/ 0 h 772"/>
                  <a:gd name="T101" fmla="*/ 2393 w 2393"/>
                  <a:gd name="T102" fmla="*/ 772 h 7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93" h="772">
                    <a:moveTo>
                      <a:pt x="1522" y="14"/>
                    </a:moveTo>
                    <a:lnTo>
                      <a:pt x="1161" y="14"/>
                    </a:lnTo>
                    <a:lnTo>
                      <a:pt x="1318" y="17"/>
                    </a:lnTo>
                    <a:lnTo>
                      <a:pt x="1349" y="18"/>
                    </a:lnTo>
                    <a:lnTo>
                      <a:pt x="1389" y="19"/>
                    </a:lnTo>
                    <a:lnTo>
                      <a:pt x="1491" y="26"/>
                    </a:lnTo>
                    <a:lnTo>
                      <a:pt x="1614" y="39"/>
                    </a:lnTo>
                    <a:lnTo>
                      <a:pt x="1681" y="49"/>
                    </a:lnTo>
                    <a:lnTo>
                      <a:pt x="1750" y="60"/>
                    </a:lnTo>
                    <a:lnTo>
                      <a:pt x="1821" y="73"/>
                    </a:lnTo>
                    <a:lnTo>
                      <a:pt x="1891" y="88"/>
                    </a:lnTo>
                    <a:lnTo>
                      <a:pt x="1961" y="105"/>
                    </a:lnTo>
                    <a:lnTo>
                      <a:pt x="2029" y="124"/>
                    </a:lnTo>
                    <a:lnTo>
                      <a:pt x="2094" y="145"/>
                    </a:lnTo>
                    <a:lnTo>
                      <a:pt x="2155" y="169"/>
                    </a:lnTo>
                    <a:lnTo>
                      <a:pt x="2210" y="196"/>
                    </a:lnTo>
                    <a:lnTo>
                      <a:pt x="2303" y="256"/>
                    </a:lnTo>
                    <a:lnTo>
                      <a:pt x="2362" y="328"/>
                    </a:lnTo>
                    <a:lnTo>
                      <a:pt x="2378" y="376"/>
                    </a:lnTo>
                    <a:lnTo>
                      <a:pt x="2378" y="394"/>
                    </a:lnTo>
                    <a:lnTo>
                      <a:pt x="2336" y="481"/>
                    </a:lnTo>
                    <a:lnTo>
                      <a:pt x="2259" y="547"/>
                    </a:lnTo>
                    <a:lnTo>
                      <a:pt x="2154" y="602"/>
                    </a:lnTo>
                    <a:lnTo>
                      <a:pt x="2093" y="626"/>
                    </a:lnTo>
                    <a:lnTo>
                      <a:pt x="2028" y="647"/>
                    </a:lnTo>
                    <a:lnTo>
                      <a:pt x="1960" y="666"/>
                    </a:lnTo>
                    <a:lnTo>
                      <a:pt x="1891" y="683"/>
                    </a:lnTo>
                    <a:lnTo>
                      <a:pt x="1820" y="698"/>
                    </a:lnTo>
                    <a:lnTo>
                      <a:pt x="1750" y="711"/>
                    </a:lnTo>
                    <a:lnTo>
                      <a:pt x="1681" y="722"/>
                    </a:lnTo>
                    <a:lnTo>
                      <a:pt x="1614" y="731"/>
                    </a:lnTo>
                    <a:lnTo>
                      <a:pt x="1550" y="739"/>
                    </a:lnTo>
                    <a:lnTo>
                      <a:pt x="1437" y="749"/>
                    </a:lnTo>
                    <a:lnTo>
                      <a:pt x="1350" y="753"/>
                    </a:lnTo>
                    <a:lnTo>
                      <a:pt x="1318" y="753"/>
                    </a:lnTo>
                    <a:lnTo>
                      <a:pt x="1160" y="756"/>
                    </a:lnTo>
                    <a:lnTo>
                      <a:pt x="1529" y="756"/>
                    </a:lnTo>
                    <a:lnTo>
                      <a:pt x="1547" y="754"/>
                    </a:lnTo>
                    <a:lnTo>
                      <a:pt x="1667" y="740"/>
                    </a:lnTo>
                    <a:lnTo>
                      <a:pt x="1732" y="729"/>
                    </a:lnTo>
                    <a:lnTo>
                      <a:pt x="1800" y="718"/>
                    </a:lnTo>
                    <a:lnTo>
                      <a:pt x="1868" y="704"/>
                    </a:lnTo>
                    <a:lnTo>
                      <a:pt x="1937" y="688"/>
                    </a:lnTo>
                    <a:lnTo>
                      <a:pt x="2004" y="670"/>
                    </a:lnTo>
                    <a:lnTo>
                      <a:pt x="2070" y="649"/>
                    </a:lnTo>
                    <a:lnTo>
                      <a:pt x="2132" y="627"/>
                    </a:lnTo>
                    <a:lnTo>
                      <a:pt x="2190" y="602"/>
                    </a:lnTo>
                    <a:lnTo>
                      <a:pt x="2289" y="544"/>
                    </a:lnTo>
                    <a:lnTo>
                      <a:pt x="2359" y="476"/>
                    </a:lnTo>
                    <a:lnTo>
                      <a:pt x="2392" y="395"/>
                    </a:lnTo>
                    <a:lnTo>
                      <a:pt x="2393" y="385"/>
                    </a:lnTo>
                    <a:lnTo>
                      <a:pt x="2392" y="375"/>
                    </a:lnTo>
                    <a:lnTo>
                      <a:pt x="2391" y="364"/>
                    </a:lnTo>
                    <a:lnTo>
                      <a:pt x="2342" y="274"/>
                    </a:lnTo>
                    <a:lnTo>
                      <a:pt x="2259" y="206"/>
                    </a:lnTo>
                    <a:lnTo>
                      <a:pt x="2205" y="177"/>
                    </a:lnTo>
                    <a:lnTo>
                      <a:pt x="2146" y="150"/>
                    </a:lnTo>
                    <a:lnTo>
                      <a:pt x="2081" y="125"/>
                    </a:lnTo>
                    <a:lnTo>
                      <a:pt x="2012" y="103"/>
                    </a:lnTo>
                    <a:lnTo>
                      <a:pt x="1941" y="84"/>
                    </a:lnTo>
                    <a:lnTo>
                      <a:pt x="1867" y="67"/>
                    </a:lnTo>
                    <a:lnTo>
                      <a:pt x="1792" y="52"/>
                    </a:lnTo>
                    <a:lnTo>
                      <a:pt x="1718" y="39"/>
                    </a:lnTo>
                    <a:lnTo>
                      <a:pt x="1645" y="29"/>
                    </a:lnTo>
                    <a:lnTo>
                      <a:pt x="1574" y="20"/>
                    </a:lnTo>
                    <a:lnTo>
                      <a:pt x="1522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19" name="Freeform 68"/>
              <p:cNvSpPr>
                <a:spLocks/>
              </p:cNvSpPr>
              <p:nvPr/>
            </p:nvSpPr>
            <p:spPr bwMode="auto">
              <a:xfrm>
                <a:off x="10143" y="3454"/>
                <a:ext cx="2393" cy="772"/>
              </a:xfrm>
              <a:custGeom>
                <a:avLst/>
                <a:gdLst>
                  <a:gd name="T0" fmla="*/ 1292 w 2393"/>
                  <a:gd name="T1" fmla="*/ 3454 h 772"/>
                  <a:gd name="T2" fmla="*/ 1258 w 2393"/>
                  <a:gd name="T3" fmla="*/ 3455 h 772"/>
                  <a:gd name="T4" fmla="*/ 1308 w 2393"/>
                  <a:gd name="T5" fmla="*/ 3455 h 772"/>
                  <a:gd name="T6" fmla="*/ 1292 w 2393"/>
                  <a:gd name="T7" fmla="*/ 3454 h 7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93"/>
                  <a:gd name="T13" fmla="*/ 0 h 772"/>
                  <a:gd name="T14" fmla="*/ 2393 w 2393"/>
                  <a:gd name="T15" fmla="*/ 772 h 7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93" h="772">
                    <a:moveTo>
                      <a:pt x="1292" y="0"/>
                    </a:moveTo>
                    <a:lnTo>
                      <a:pt x="1258" y="1"/>
                    </a:lnTo>
                    <a:lnTo>
                      <a:pt x="1308" y="1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400" name="Group 69"/>
            <p:cNvGrpSpPr>
              <a:grpSpLocks/>
            </p:cNvGrpSpPr>
            <p:nvPr/>
          </p:nvGrpSpPr>
          <p:grpSpPr bwMode="auto">
            <a:xfrm>
              <a:off x="9465" y="1602"/>
              <a:ext cx="3083" cy="1272"/>
              <a:chOff x="9465" y="1602"/>
              <a:chExt cx="3083" cy="1272"/>
            </a:xfrm>
          </p:grpSpPr>
          <p:sp>
            <p:nvSpPr>
              <p:cNvPr id="16416" name="Freeform 70"/>
              <p:cNvSpPr>
                <a:spLocks/>
              </p:cNvSpPr>
              <p:nvPr/>
            </p:nvSpPr>
            <p:spPr bwMode="auto">
              <a:xfrm>
                <a:off x="9465" y="1602"/>
                <a:ext cx="3083" cy="1272"/>
              </a:xfrm>
              <a:custGeom>
                <a:avLst/>
                <a:gdLst>
                  <a:gd name="T0" fmla="*/ 1416 w 3083"/>
                  <a:gd name="T1" fmla="*/ 1604 h 1272"/>
                  <a:gd name="T2" fmla="*/ 1172 w 3083"/>
                  <a:gd name="T3" fmla="*/ 1620 h 1272"/>
                  <a:gd name="T4" fmla="*/ 942 w 3083"/>
                  <a:gd name="T5" fmla="*/ 1652 h 1272"/>
                  <a:gd name="T6" fmla="*/ 730 w 3083"/>
                  <a:gd name="T7" fmla="*/ 1697 h 1272"/>
                  <a:gd name="T8" fmla="*/ 539 w 3083"/>
                  <a:gd name="T9" fmla="*/ 1755 h 1272"/>
                  <a:gd name="T10" fmla="*/ 371 w 3083"/>
                  <a:gd name="T11" fmla="*/ 1824 h 1272"/>
                  <a:gd name="T12" fmla="*/ 231 w 3083"/>
                  <a:gd name="T13" fmla="*/ 1903 h 1272"/>
                  <a:gd name="T14" fmla="*/ 122 w 3083"/>
                  <a:gd name="T15" fmla="*/ 1990 h 1272"/>
                  <a:gd name="T16" fmla="*/ 21 w 3083"/>
                  <a:gd name="T17" fmla="*/ 2135 h 1272"/>
                  <a:gd name="T18" fmla="*/ 6 w 3083"/>
                  <a:gd name="T19" fmla="*/ 2290 h 1272"/>
                  <a:gd name="T20" fmla="*/ 122 w 3083"/>
                  <a:gd name="T21" fmla="*/ 2486 h 1272"/>
                  <a:gd name="T22" fmla="*/ 231 w 3083"/>
                  <a:gd name="T23" fmla="*/ 2573 h 1272"/>
                  <a:gd name="T24" fmla="*/ 371 w 3083"/>
                  <a:gd name="T25" fmla="*/ 2652 h 1272"/>
                  <a:gd name="T26" fmla="*/ 539 w 3083"/>
                  <a:gd name="T27" fmla="*/ 2721 h 1272"/>
                  <a:gd name="T28" fmla="*/ 730 w 3083"/>
                  <a:gd name="T29" fmla="*/ 2779 h 1272"/>
                  <a:gd name="T30" fmla="*/ 942 w 3083"/>
                  <a:gd name="T31" fmla="*/ 2824 h 1272"/>
                  <a:gd name="T32" fmla="*/ 1172 w 3083"/>
                  <a:gd name="T33" fmla="*/ 2855 h 1272"/>
                  <a:gd name="T34" fmla="*/ 1416 w 3083"/>
                  <a:gd name="T35" fmla="*/ 2872 h 1272"/>
                  <a:gd name="T36" fmla="*/ 1669 w 3083"/>
                  <a:gd name="T37" fmla="*/ 2872 h 1272"/>
                  <a:gd name="T38" fmla="*/ 1913 w 3083"/>
                  <a:gd name="T39" fmla="*/ 2855 h 1272"/>
                  <a:gd name="T40" fmla="*/ 2142 w 3083"/>
                  <a:gd name="T41" fmla="*/ 2824 h 1272"/>
                  <a:gd name="T42" fmla="*/ 2354 w 3083"/>
                  <a:gd name="T43" fmla="*/ 2779 h 1272"/>
                  <a:gd name="T44" fmla="*/ 2545 w 3083"/>
                  <a:gd name="T45" fmla="*/ 2721 h 1272"/>
                  <a:gd name="T46" fmla="*/ 2712 w 3083"/>
                  <a:gd name="T47" fmla="*/ 2652 h 1272"/>
                  <a:gd name="T48" fmla="*/ 2852 w 3083"/>
                  <a:gd name="T49" fmla="*/ 2573 h 1272"/>
                  <a:gd name="T50" fmla="*/ 2962 w 3083"/>
                  <a:gd name="T51" fmla="*/ 2486 h 1272"/>
                  <a:gd name="T52" fmla="*/ 3063 w 3083"/>
                  <a:gd name="T53" fmla="*/ 2341 h 1272"/>
                  <a:gd name="T54" fmla="*/ 3078 w 3083"/>
                  <a:gd name="T55" fmla="*/ 2186 h 1272"/>
                  <a:gd name="T56" fmla="*/ 2962 w 3083"/>
                  <a:gd name="T57" fmla="*/ 1990 h 1272"/>
                  <a:gd name="T58" fmla="*/ 2852 w 3083"/>
                  <a:gd name="T59" fmla="*/ 1903 h 1272"/>
                  <a:gd name="T60" fmla="*/ 2712 w 3083"/>
                  <a:gd name="T61" fmla="*/ 1824 h 1272"/>
                  <a:gd name="T62" fmla="*/ 2545 w 3083"/>
                  <a:gd name="T63" fmla="*/ 1755 h 1272"/>
                  <a:gd name="T64" fmla="*/ 2354 w 3083"/>
                  <a:gd name="T65" fmla="*/ 1697 h 1272"/>
                  <a:gd name="T66" fmla="*/ 2142 w 3083"/>
                  <a:gd name="T67" fmla="*/ 1652 h 1272"/>
                  <a:gd name="T68" fmla="*/ 1913 w 3083"/>
                  <a:gd name="T69" fmla="*/ 1620 h 1272"/>
                  <a:gd name="T70" fmla="*/ 1669 w 3083"/>
                  <a:gd name="T71" fmla="*/ 1604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083"/>
                  <a:gd name="T109" fmla="*/ 0 h 1272"/>
                  <a:gd name="T110" fmla="*/ 3083 w 3083"/>
                  <a:gd name="T111" fmla="*/ 1272 h 127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083" h="1272">
                    <a:moveTo>
                      <a:pt x="1542" y="0"/>
                    </a:moveTo>
                    <a:lnTo>
                      <a:pt x="1416" y="2"/>
                    </a:lnTo>
                    <a:lnTo>
                      <a:pt x="1292" y="8"/>
                    </a:lnTo>
                    <a:lnTo>
                      <a:pt x="1172" y="18"/>
                    </a:lnTo>
                    <a:lnTo>
                      <a:pt x="1055" y="32"/>
                    </a:lnTo>
                    <a:lnTo>
                      <a:pt x="942" y="50"/>
                    </a:lnTo>
                    <a:lnTo>
                      <a:pt x="834" y="71"/>
                    </a:lnTo>
                    <a:lnTo>
                      <a:pt x="730" y="95"/>
                    </a:lnTo>
                    <a:lnTo>
                      <a:pt x="632" y="122"/>
                    </a:lnTo>
                    <a:lnTo>
                      <a:pt x="539" y="153"/>
                    </a:lnTo>
                    <a:lnTo>
                      <a:pt x="452" y="186"/>
                    </a:lnTo>
                    <a:lnTo>
                      <a:pt x="371" y="222"/>
                    </a:lnTo>
                    <a:lnTo>
                      <a:pt x="298" y="260"/>
                    </a:lnTo>
                    <a:lnTo>
                      <a:pt x="231" y="301"/>
                    </a:lnTo>
                    <a:lnTo>
                      <a:pt x="172" y="343"/>
                    </a:lnTo>
                    <a:lnTo>
                      <a:pt x="122" y="388"/>
                    </a:lnTo>
                    <a:lnTo>
                      <a:pt x="79" y="435"/>
                    </a:lnTo>
                    <a:lnTo>
                      <a:pt x="21" y="533"/>
                    </a:lnTo>
                    <a:lnTo>
                      <a:pt x="0" y="636"/>
                    </a:lnTo>
                    <a:lnTo>
                      <a:pt x="6" y="688"/>
                    </a:lnTo>
                    <a:lnTo>
                      <a:pt x="45" y="789"/>
                    </a:lnTo>
                    <a:lnTo>
                      <a:pt x="122" y="884"/>
                    </a:lnTo>
                    <a:lnTo>
                      <a:pt x="172" y="928"/>
                    </a:lnTo>
                    <a:lnTo>
                      <a:pt x="231" y="971"/>
                    </a:lnTo>
                    <a:lnTo>
                      <a:pt x="298" y="1012"/>
                    </a:lnTo>
                    <a:lnTo>
                      <a:pt x="371" y="1050"/>
                    </a:lnTo>
                    <a:lnTo>
                      <a:pt x="452" y="1086"/>
                    </a:lnTo>
                    <a:lnTo>
                      <a:pt x="539" y="1119"/>
                    </a:lnTo>
                    <a:lnTo>
                      <a:pt x="632" y="1149"/>
                    </a:lnTo>
                    <a:lnTo>
                      <a:pt x="730" y="1177"/>
                    </a:lnTo>
                    <a:lnTo>
                      <a:pt x="834" y="1201"/>
                    </a:lnTo>
                    <a:lnTo>
                      <a:pt x="942" y="1222"/>
                    </a:lnTo>
                    <a:lnTo>
                      <a:pt x="1055" y="1239"/>
                    </a:lnTo>
                    <a:lnTo>
                      <a:pt x="1172" y="1253"/>
                    </a:lnTo>
                    <a:lnTo>
                      <a:pt x="1292" y="1264"/>
                    </a:lnTo>
                    <a:lnTo>
                      <a:pt x="1416" y="1270"/>
                    </a:lnTo>
                    <a:lnTo>
                      <a:pt x="1542" y="1272"/>
                    </a:lnTo>
                    <a:lnTo>
                      <a:pt x="1669" y="1270"/>
                    </a:lnTo>
                    <a:lnTo>
                      <a:pt x="1792" y="1264"/>
                    </a:lnTo>
                    <a:lnTo>
                      <a:pt x="1913" y="1253"/>
                    </a:lnTo>
                    <a:lnTo>
                      <a:pt x="2029" y="1239"/>
                    </a:lnTo>
                    <a:lnTo>
                      <a:pt x="2142" y="1222"/>
                    </a:lnTo>
                    <a:lnTo>
                      <a:pt x="2250" y="1201"/>
                    </a:lnTo>
                    <a:lnTo>
                      <a:pt x="2354" y="1177"/>
                    </a:lnTo>
                    <a:lnTo>
                      <a:pt x="2452" y="1149"/>
                    </a:lnTo>
                    <a:lnTo>
                      <a:pt x="2545" y="1119"/>
                    </a:lnTo>
                    <a:lnTo>
                      <a:pt x="2632" y="1086"/>
                    </a:lnTo>
                    <a:lnTo>
                      <a:pt x="2712" y="1050"/>
                    </a:lnTo>
                    <a:lnTo>
                      <a:pt x="2786" y="1012"/>
                    </a:lnTo>
                    <a:lnTo>
                      <a:pt x="2852" y="971"/>
                    </a:lnTo>
                    <a:lnTo>
                      <a:pt x="2911" y="928"/>
                    </a:lnTo>
                    <a:lnTo>
                      <a:pt x="2962" y="884"/>
                    </a:lnTo>
                    <a:lnTo>
                      <a:pt x="3005" y="837"/>
                    </a:lnTo>
                    <a:lnTo>
                      <a:pt x="3063" y="739"/>
                    </a:lnTo>
                    <a:lnTo>
                      <a:pt x="3083" y="636"/>
                    </a:lnTo>
                    <a:lnTo>
                      <a:pt x="3078" y="584"/>
                    </a:lnTo>
                    <a:lnTo>
                      <a:pt x="3038" y="483"/>
                    </a:lnTo>
                    <a:lnTo>
                      <a:pt x="2962" y="388"/>
                    </a:lnTo>
                    <a:lnTo>
                      <a:pt x="2911" y="343"/>
                    </a:lnTo>
                    <a:lnTo>
                      <a:pt x="2852" y="301"/>
                    </a:lnTo>
                    <a:lnTo>
                      <a:pt x="2786" y="260"/>
                    </a:lnTo>
                    <a:lnTo>
                      <a:pt x="2712" y="222"/>
                    </a:lnTo>
                    <a:lnTo>
                      <a:pt x="2632" y="186"/>
                    </a:lnTo>
                    <a:lnTo>
                      <a:pt x="2545" y="153"/>
                    </a:lnTo>
                    <a:lnTo>
                      <a:pt x="2452" y="122"/>
                    </a:lnTo>
                    <a:lnTo>
                      <a:pt x="2354" y="95"/>
                    </a:lnTo>
                    <a:lnTo>
                      <a:pt x="2250" y="71"/>
                    </a:lnTo>
                    <a:lnTo>
                      <a:pt x="2142" y="50"/>
                    </a:lnTo>
                    <a:lnTo>
                      <a:pt x="2029" y="32"/>
                    </a:lnTo>
                    <a:lnTo>
                      <a:pt x="1913" y="18"/>
                    </a:lnTo>
                    <a:lnTo>
                      <a:pt x="1792" y="8"/>
                    </a:lnTo>
                    <a:lnTo>
                      <a:pt x="1669" y="2"/>
                    </a:ln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401" name="Group 71"/>
            <p:cNvGrpSpPr>
              <a:grpSpLocks/>
            </p:cNvGrpSpPr>
            <p:nvPr/>
          </p:nvGrpSpPr>
          <p:grpSpPr bwMode="auto">
            <a:xfrm>
              <a:off x="9458" y="1595"/>
              <a:ext cx="3098" cy="1289"/>
              <a:chOff x="9458" y="1595"/>
              <a:chExt cx="3098" cy="1289"/>
            </a:xfrm>
          </p:grpSpPr>
          <p:sp>
            <p:nvSpPr>
              <p:cNvPr id="16414" name="Freeform 72"/>
              <p:cNvSpPr>
                <a:spLocks/>
              </p:cNvSpPr>
              <p:nvPr/>
            </p:nvSpPr>
            <p:spPr bwMode="auto">
              <a:xfrm>
                <a:off x="9458" y="1595"/>
                <a:ext cx="3098" cy="1289"/>
              </a:xfrm>
              <a:custGeom>
                <a:avLst/>
                <a:gdLst>
                  <a:gd name="T0" fmla="*/ 1469 w 3098"/>
                  <a:gd name="T1" fmla="*/ 1595 h 1289"/>
                  <a:gd name="T2" fmla="*/ 1339 w 3098"/>
                  <a:gd name="T3" fmla="*/ 1599 h 1289"/>
                  <a:gd name="T4" fmla="*/ 1186 w 3098"/>
                  <a:gd name="T5" fmla="*/ 1611 h 1289"/>
                  <a:gd name="T6" fmla="*/ 1018 w 3098"/>
                  <a:gd name="T7" fmla="*/ 1633 h 1289"/>
                  <a:gd name="T8" fmla="*/ 841 w 3098"/>
                  <a:gd name="T9" fmla="*/ 1666 h 1289"/>
                  <a:gd name="T10" fmla="*/ 663 w 3098"/>
                  <a:gd name="T11" fmla="*/ 1710 h 1289"/>
                  <a:gd name="T12" fmla="*/ 492 w 3098"/>
                  <a:gd name="T13" fmla="*/ 1767 h 1289"/>
                  <a:gd name="T14" fmla="*/ 335 w 3098"/>
                  <a:gd name="T15" fmla="*/ 1837 h 1289"/>
                  <a:gd name="T16" fmla="*/ 198 w 3098"/>
                  <a:gd name="T17" fmla="*/ 1922 h 1289"/>
                  <a:gd name="T18" fmla="*/ 90 w 3098"/>
                  <a:gd name="T19" fmla="*/ 2022 h 1289"/>
                  <a:gd name="T20" fmla="*/ 18 w 3098"/>
                  <a:gd name="T21" fmla="*/ 2139 h 1289"/>
                  <a:gd name="T22" fmla="*/ 0 w 3098"/>
                  <a:gd name="T23" fmla="*/ 2239 h 1289"/>
                  <a:gd name="T24" fmla="*/ 18 w 3098"/>
                  <a:gd name="T25" fmla="*/ 2337 h 1289"/>
                  <a:gd name="T26" fmla="*/ 123 w 3098"/>
                  <a:gd name="T27" fmla="*/ 2488 h 1289"/>
                  <a:gd name="T28" fmla="*/ 248 w 3098"/>
                  <a:gd name="T29" fmla="*/ 2588 h 1289"/>
                  <a:gd name="T30" fmla="*/ 400 w 3098"/>
                  <a:gd name="T31" fmla="*/ 2672 h 1289"/>
                  <a:gd name="T32" fmla="*/ 573 w 3098"/>
                  <a:gd name="T33" fmla="*/ 2739 h 1289"/>
                  <a:gd name="T34" fmla="*/ 758 w 3098"/>
                  <a:gd name="T35" fmla="*/ 2792 h 1289"/>
                  <a:gd name="T36" fmla="*/ 950 w 3098"/>
                  <a:gd name="T37" fmla="*/ 2831 h 1289"/>
                  <a:gd name="T38" fmla="*/ 1140 w 3098"/>
                  <a:gd name="T39" fmla="*/ 2859 h 1289"/>
                  <a:gd name="T40" fmla="*/ 1321 w 3098"/>
                  <a:gd name="T41" fmla="*/ 2876 h 1289"/>
                  <a:gd name="T42" fmla="*/ 1486 w 3098"/>
                  <a:gd name="T43" fmla="*/ 2883 h 1289"/>
                  <a:gd name="T44" fmla="*/ 1707 w 3098"/>
                  <a:gd name="T45" fmla="*/ 2879 h 1289"/>
                  <a:gd name="T46" fmla="*/ 1841 w 3098"/>
                  <a:gd name="T47" fmla="*/ 2872 h 1289"/>
                  <a:gd name="T48" fmla="*/ 1485 w 3098"/>
                  <a:gd name="T49" fmla="*/ 2867 h 1289"/>
                  <a:gd name="T50" fmla="*/ 1340 w 3098"/>
                  <a:gd name="T51" fmla="*/ 2862 h 1289"/>
                  <a:gd name="T52" fmla="*/ 1175 w 3098"/>
                  <a:gd name="T53" fmla="*/ 2848 h 1289"/>
                  <a:gd name="T54" fmla="*/ 999 w 3098"/>
                  <a:gd name="T55" fmla="*/ 2824 h 1289"/>
                  <a:gd name="T56" fmla="*/ 818 w 3098"/>
                  <a:gd name="T57" fmla="*/ 2790 h 1289"/>
                  <a:gd name="T58" fmla="*/ 640 w 3098"/>
                  <a:gd name="T59" fmla="*/ 2744 h 1289"/>
                  <a:gd name="T60" fmla="*/ 470 w 3098"/>
                  <a:gd name="T61" fmla="*/ 2685 h 1289"/>
                  <a:gd name="T62" fmla="*/ 316 w 3098"/>
                  <a:gd name="T63" fmla="*/ 2612 h 1289"/>
                  <a:gd name="T64" fmla="*/ 185 w 3098"/>
                  <a:gd name="T65" fmla="*/ 2525 h 1289"/>
                  <a:gd name="T66" fmla="*/ 83 w 3098"/>
                  <a:gd name="T67" fmla="*/ 2421 h 1289"/>
                  <a:gd name="T68" fmla="*/ 23 w 3098"/>
                  <a:gd name="T69" fmla="*/ 2301 h 1289"/>
                  <a:gd name="T70" fmla="*/ 17 w 3098"/>
                  <a:gd name="T71" fmla="*/ 2205 h 1289"/>
                  <a:gd name="T72" fmla="*/ 65 w 3098"/>
                  <a:gd name="T73" fmla="*/ 2081 h 1289"/>
                  <a:gd name="T74" fmla="*/ 161 w 3098"/>
                  <a:gd name="T75" fmla="*/ 1971 h 1289"/>
                  <a:gd name="T76" fmla="*/ 290 w 3098"/>
                  <a:gd name="T77" fmla="*/ 1878 h 1289"/>
                  <a:gd name="T78" fmla="*/ 446 w 3098"/>
                  <a:gd name="T79" fmla="*/ 1801 h 1289"/>
                  <a:gd name="T80" fmla="*/ 620 w 3098"/>
                  <a:gd name="T81" fmla="*/ 1739 h 1289"/>
                  <a:gd name="T82" fmla="*/ 804 w 3098"/>
                  <a:gd name="T83" fmla="*/ 1690 h 1289"/>
                  <a:gd name="T84" fmla="*/ 990 w 3098"/>
                  <a:gd name="T85" fmla="*/ 1653 h 1289"/>
                  <a:gd name="T86" fmla="*/ 1171 w 3098"/>
                  <a:gd name="T87" fmla="*/ 1628 h 1289"/>
                  <a:gd name="T88" fmla="*/ 1339 w 3098"/>
                  <a:gd name="T89" fmla="*/ 1614 h 1289"/>
                  <a:gd name="T90" fmla="*/ 1486 w 3098"/>
                  <a:gd name="T91" fmla="*/ 1609 h 1289"/>
                  <a:gd name="T92" fmla="*/ 1832 w 3098"/>
                  <a:gd name="T93" fmla="*/ 1604 h 1289"/>
                  <a:gd name="T94" fmla="*/ 1690 w 3098"/>
                  <a:gd name="T95" fmla="*/ 1596 h 128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098"/>
                  <a:gd name="T145" fmla="*/ 0 h 1289"/>
                  <a:gd name="T146" fmla="*/ 3098 w 3098"/>
                  <a:gd name="T147" fmla="*/ 1289 h 128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098" h="1289">
                    <a:moveTo>
                      <a:pt x="1629" y="0"/>
                    </a:moveTo>
                    <a:lnTo>
                      <a:pt x="1469" y="0"/>
                    </a:lnTo>
                    <a:lnTo>
                      <a:pt x="1407" y="1"/>
                    </a:lnTo>
                    <a:lnTo>
                      <a:pt x="1339" y="4"/>
                    </a:lnTo>
                    <a:lnTo>
                      <a:pt x="1265" y="9"/>
                    </a:lnTo>
                    <a:lnTo>
                      <a:pt x="1186" y="16"/>
                    </a:lnTo>
                    <a:lnTo>
                      <a:pt x="1103" y="26"/>
                    </a:lnTo>
                    <a:lnTo>
                      <a:pt x="1018" y="38"/>
                    </a:lnTo>
                    <a:lnTo>
                      <a:pt x="930" y="53"/>
                    </a:lnTo>
                    <a:lnTo>
                      <a:pt x="841" y="71"/>
                    </a:lnTo>
                    <a:lnTo>
                      <a:pt x="752" y="92"/>
                    </a:lnTo>
                    <a:lnTo>
                      <a:pt x="663" y="115"/>
                    </a:lnTo>
                    <a:lnTo>
                      <a:pt x="576" y="142"/>
                    </a:lnTo>
                    <a:lnTo>
                      <a:pt x="492" y="172"/>
                    </a:lnTo>
                    <a:lnTo>
                      <a:pt x="411" y="205"/>
                    </a:lnTo>
                    <a:lnTo>
                      <a:pt x="335" y="242"/>
                    </a:lnTo>
                    <a:lnTo>
                      <a:pt x="263" y="283"/>
                    </a:lnTo>
                    <a:lnTo>
                      <a:pt x="198" y="327"/>
                    </a:lnTo>
                    <a:lnTo>
                      <a:pt x="140" y="375"/>
                    </a:lnTo>
                    <a:lnTo>
                      <a:pt x="90" y="427"/>
                    </a:lnTo>
                    <a:lnTo>
                      <a:pt x="49" y="484"/>
                    </a:lnTo>
                    <a:lnTo>
                      <a:pt x="18" y="544"/>
                    </a:lnTo>
                    <a:lnTo>
                      <a:pt x="3" y="610"/>
                    </a:lnTo>
                    <a:lnTo>
                      <a:pt x="0" y="644"/>
                    </a:lnTo>
                    <a:lnTo>
                      <a:pt x="3" y="678"/>
                    </a:lnTo>
                    <a:lnTo>
                      <a:pt x="18" y="742"/>
                    </a:lnTo>
                    <a:lnTo>
                      <a:pt x="73" y="836"/>
                    </a:lnTo>
                    <a:lnTo>
                      <a:pt x="123" y="893"/>
                    </a:lnTo>
                    <a:lnTo>
                      <a:pt x="182" y="946"/>
                    </a:lnTo>
                    <a:lnTo>
                      <a:pt x="248" y="993"/>
                    </a:lnTo>
                    <a:lnTo>
                      <a:pt x="321" y="1037"/>
                    </a:lnTo>
                    <a:lnTo>
                      <a:pt x="400" y="1077"/>
                    </a:lnTo>
                    <a:lnTo>
                      <a:pt x="485" y="1112"/>
                    </a:lnTo>
                    <a:lnTo>
                      <a:pt x="573" y="1144"/>
                    </a:lnTo>
                    <a:lnTo>
                      <a:pt x="665" y="1172"/>
                    </a:lnTo>
                    <a:lnTo>
                      <a:pt x="758" y="1197"/>
                    </a:lnTo>
                    <a:lnTo>
                      <a:pt x="854" y="1218"/>
                    </a:lnTo>
                    <a:lnTo>
                      <a:pt x="950" y="1236"/>
                    </a:lnTo>
                    <a:lnTo>
                      <a:pt x="1045" y="1252"/>
                    </a:lnTo>
                    <a:lnTo>
                      <a:pt x="1140" y="1264"/>
                    </a:lnTo>
                    <a:lnTo>
                      <a:pt x="1232" y="1273"/>
                    </a:lnTo>
                    <a:lnTo>
                      <a:pt x="1321" y="1281"/>
                    </a:lnTo>
                    <a:lnTo>
                      <a:pt x="1406" y="1285"/>
                    </a:lnTo>
                    <a:lnTo>
                      <a:pt x="1486" y="1288"/>
                    </a:lnTo>
                    <a:lnTo>
                      <a:pt x="1561" y="1288"/>
                    </a:lnTo>
                    <a:lnTo>
                      <a:pt x="1707" y="1284"/>
                    </a:lnTo>
                    <a:lnTo>
                      <a:pt x="1785" y="1280"/>
                    </a:lnTo>
                    <a:lnTo>
                      <a:pt x="1841" y="1277"/>
                    </a:lnTo>
                    <a:lnTo>
                      <a:pt x="1899" y="1272"/>
                    </a:lnTo>
                    <a:lnTo>
                      <a:pt x="1485" y="1272"/>
                    </a:lnTo>
                    <a:lnTo>
                      <a:pt x="1415" y="1270"/>
                    </a:lnTo>
                    <a:lnTo>
                      <a:pt x="1340" y="1267"/>
                    </a:lnTo>
                    <a:lnTo>
                      <a:pt x="1259" y="1261"/>
                    </a:lnTo>
                    <a:lnTo>
                      <a:pt x="1175" y="1253"/>
                    </a:lnTo>
                    <a:lnTo>
                      <a:pt x="1088" y="1242"/>
                    </a:lnTo>
                    <a:lnTo>
                      <a:pt x="999" y="1229"/>
                    </a:lnTo>
                    <a:lnTo>
                      <a:pt x="909" y="1214"/>
                    </a:lnTo>
                    <a:lnTo>
                      <a:pt x="818" y="1195"/>
                    </a:lnTo>
                    <a:lnTo>
                      <a:pt x="728" y="1173"/>
                    </a:lnTo>
                    <a:lnTo>
                      <a:pt x="640" y="1149"/>
                    </a:lnTo>
                    <a:lnTo>
                      <a:pt x="553" y="1121"/>
                    </a:lnTo>
                    <a:lnTo>
                      <a:pt x="470" y="1090"/>
                    </a:lnTo>
                    <a:lnTo>
                      <a:pt x="390" y="1055"/>
                    </a:lnTo>
                    <a:lnTo>
                      <a:pt x="316" y="1017"/>
                    </a:lnTo>
                    <a:lnTo>
                      <a:pt x="247" y="975"/>
                    </a:lnTo>
                    <a:lnTo>
                      <a:pt x="185" y="930"/>
                    </a:lnTo>
                    <a:lnTo>
                      <a:pt x="130" y="880"/>
                    </a:lnTo>
                    <a:lnTo>
                      <a:pt x="83" y="826"/>
                    </a:lnTo>
                    <a:lnTo>
                      <a:pt x="46" y="768"/>
                    </a:lnTo>
                    <a:lnTo>
                      <a:pt x="23" y="706"/>
                    </a:lnTo>
                    <a:lnTo>
                      <a:pt x="16" y="643"/>
                    </a:lnTo>
                    <a:lnTo>
                      <a:pt x="17" y="610"/>
                    </a:lnTo>
                    <a:lnTo>
                      <a:pt x="33" y="548"/>
                    </a:lnTo>
                    <a:lnTo>
                      <a:pt x="65" y="486"/>
                    </a:lnTo>
                    <a:lnTo>
                      <a:pt x="108" y="429"/>
                    </a:lnTo>
                    <a:lnTo>
                      <a:pt x="161" y="376"/>
                    </a:lnTo>
                    <a:lnTo>
                      <a:pt x="222" y="328"/>
                    </a:lnTo>
                    <a:lnTo>
                      <a:pt x="290" y="283"/>
                    </a:lnTo>
                    <a:lnTo>
                      <a:pt x="366" y="243"/>
                    </a:lnTo>
                    <a:lnTo>
                      <a:pt x="446" y="206"/>
                    </a:lnTo>
                    <a:lnTo>
                      <a:pt x="531" y="173"/>
                    </a:lnTo>
                    <a:lnTo>
                      <a:pt x="620" y="144"/>
                    </a:lnTo>
                    <a:lnTo>
                      <a:pt x="711" y="117"/>
                    </a:lnTo>
                    <a:lnTo>
                      <a:pt x="804" y="95"/>
                    </a:lnTo>
                    <a:lnTo>
                      <a:pt x="897" y="75"/>
                    </a:lnTo>
                    <a:lnTo>
                      <a:pt x="990" y="58"/>
                    </a:lnTo>
                    <a:lnTo>
                      <a:pt x="1082" y="44"/>
                    </a:lnTo>
                    <a:lnTo>
                      <a:pt x="1171" y="33"/>
                    </a:lnTo>
                    <a:lnTo>
                      <a:pt x="1258" y="25"/>
                    </a:lnTo>
                    <a:lnTo>
                      <a:pt x="1339" y="19"/>
                    </a:lnTo>
                    <a:lnTo>
                      <a:pt x="1416" y="15"/>
                    </a:lnTo>
                    <a:lnTo>
                      <a:pt x="1486" y="14"/>
                    </a:lnTo>
                    <a:lnTo>
                      <a:pt x="1883" y="14"/>
                    </a:lnTo>
                    <a:lnTo>
                      <a:pt x="1832" y="9"/>
                    </a:lnTo>
                    <a:lnTo>
                      <a:pt x="1758" y="4"/>
                    </a:lnTo>
                    <a:lnTo>
                      <a:pt x="1690" y="1"/>
                    </a:lnTo>
                    <a:lnTo>
                      <a:pt x="16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15" name="Freeform 73"/>
              <p:cNvSpPr>
                <a:spLocks/>
              </p:cNvSpPr>
              <p:nvPr/>
            </p:nvSpPr>
            <p:spPr bwMode="auto">
              <a:xfrm>
                <a:off x="9458" y="1595"/>
                <a:ext cx="3098" cy="1289"/>
              </a:xfrm>
              <a:custGeom>
                <a:avLst/>
                <a:gdLst>
                  <a:gd name="T0" fmla="*/ 1486 w 3098"/>
                  <a:gd name="T1" fmla="*/ 1609 h 1289"/>
                  <a:gd name="T2" fmla="*/ 1764 w 3098"/>
                  <a:gd name="T3" fmla="*/ 1614 h 1289"/>
                  <a:gd name="T4" fmla="*/ 1898 w 3098"/>
                  <a:gd name="T5" fmla="*/ 1624 h 1289"/>
                  <a:gd name="T6" fmla="*/ 2053 w 3098"/>
                  <a:gd name="T7" fmla="*/ 1644 h 1289"/>
                  <a:gd name="T8" fmla="*/ 2221 w 3098"/>
                  <a:gd name="T9" fmla="*/ 1674 h 1289"/>
                  <a:gd name="T10" fmla="*/ 2394 w 3098"/>
                  <a:gd name="T11" fmla="*/ 1715 h 1289"/>
                  <a:gd name="T12" fmla="*/ 2564 w 3098"/>
                  <a:gd name="T13" fmla="*/ 1768 h 1289"/>
                  <a:gd name="T14" fmla="*/ 2722 w 3098"/>
                  <a:gd name="T15" fmla="*/ 1833 h 1289"/>
                  <a:gd name="T16" fmla="*/ 2862 w 3098"/>
                  <a:gd name="T17" fmla="*/ 1912 h 1289"/>
                  <a:gd name="T18" fmla="*/ 2974 w 3098"/>
                  <a:gd name="T19" fmla="*/ 2006 h 1289"/>
                  <a:gd name="T20" fmla="*/ 3052 w 3098"/>
                  <a:gd name="T21" fmla="*/ 2115 h 1289"/>
                  <a:gd name="T22" fmla="*/ 3083 w 3098"/>
                  <a:gd name="T23" fmla="*/ 2239 h 1289"/>
                  <a:gd name="T24" fmla="*/ 3051 w 3098"/>
                  <a:gd name="T25" fmla="*/ 2362 h 1289"/>
                  <a:gd name="T26" fmla="*/ 2973 w 3098"/>
                  <a:gd name="T27" fmla="*/ 2471 h 1289"/>
                  <a:gd name="T28" fmla="*/ 2860 w 3098"/>
                  <a:gd name="T29" fmla="*/ 2564 h 1289"/>
                  <a:gd name="T30" fmla="*/ 2721 w 3098"/>
                  <a:gd name="T31" fmla="*/ 2644 h 1289"/>
                  <a:gd name="T32" fmla="*/ 2563 w 3098"/>
                  <a:gd name="T33" fmla="*/ 2709 h 1289"/>
                  <a:gd name="T34" fmla="*/ 2394 w 3098"/>
                  <a:gd name="T35" fmla="*/ 2762 h 1289"/>
                  <a:gd name="T36" fmla="*/ 2221 w 3098"/>
                  <a:gd name="T37" fmla="*/ 2802 h 1289"/>
                  <a:gd name="T38" fmla="*/ 2054 w 3098"/>
                  <a:gd name="T39" fmla="*/ 2832 h 1289"/>
                  <a:gd name="T40" fmla="*/ 1899 w 3098"/>
                  <a:gd name="T41" fmla="*/ 2851 h 1289"/>
                  <a:gd name="T42" fmla="*/ 1764 w 3098"/>
                  <a:gd name="T43" fmla="*/ 2861 h 1289"/>
                  <a:gd name="T44" fmla="*/ 1549 w 3098"/>
                  <a:gd name="T45" fmla="*/ 2867 h 1289"/>
                  <a:gd name="T46" fmla="*/ 1899 w 3098"/>
                  <a:gd name="T47" fmla="*/ 2867 h 1289"/>
                  <a:gd name="T48" fmla="*/ 2047 w 3098"/>
                  <a:gd name="T49" fmla="*/ 2849 h 1289"/>
                  <a:gd name="T50" fmla="*/ 2207 w 3098"/>
                  <a:gd name="T51" fmla="*/ 2821 h 1289"/>
                  <a:gd name="T52" fmla="*/ 2376 w 3098"/>
                  <a:gd name="T53" fmla="*/ 2782 h 1289"/>
                  <a:gd name="T54" fmla="*/ 2544 w 3098"/>
                  <a:gd name="T55" fmla="*/ 2731 h 1289"/>
                  <a:gd name="T56" fmla="*/ 2704 w 3098"/>
                  <a:gd name="T57" fmla="*/ 2668 h 1289"/>
                  <a:gd name="T58" fmla="*/ 2847 w 3098"/>
                  <a:gd name="T59" fmla="*/ 2591 h 1289"/>
                  <a:gd name="T60" fmla="*/ 2966 w 3098"/>
                  <a:gd name="T61" fmla="*/ 2500 h 1289"/>
                  <a:gd name="T62" fmla="*/ 3052 w 3098"/>
                  <a:gd name="T63" fmla="*/ 2394 h 1289"/>
                  <a:gd name="T64" fmla="*/ 3096 w 3098"/>
                  <a:gd name="T65" fmla="*/ 2271 h 1289"/>
                  <a:gd name="T66" fmla="*/ 3096 w 3098"/>
                  <a:gd name="T67" fmla="*/ 2204 h 1289"/>
                  <a:gd name="T68" fmla="*/ 3048 w 3098"/>
                  <a:gd name="T69" fmla="*/ 2078 h 1289"/>
                  <a:gd name="T70" fmla="*/ 2957 w 3098"/>
                  <a:gd name="T71" fmla="*/ 1969 h 1289"/>
                  <a:gd name="T72" fmla="*/ 2834 w 3098"/>
                  <a:gd name="T73" fmla="*/ 1877 h 1289"/>
                  <a:gd name="T74" fmla="*/ 2686 w 3098"/>
                  <a:gd name="T75" fmla="*/ 1800 h 1289"/>
                  <a:gd name="T76" fmla="*/ 2521 w 3098"/>
                  <a:gd name="T77" fmla="*/ 1736 h 1289"/>
                  <a:gd name="T78" fmla="*/ 2346 w 3098"/>
                  <a:gd name="T79" fmla="*/ 1686 h 1289"/>
                  <a:gd name="T80" fmla="*/ 2168 w 3098"/>
                  <a:gd name="T81" fmla="*/ 1648 h 1289"/>
                  <a:gd name="T82" fmla="*/ 1994 w 3098"/>
                  <a:gd name="T83" fmla="*/ 1621 h 1289"/>
                  <a:gd name="T84" fmla="*/ 1883 w 3098"/>
                  <a:gd name="T85" fmla="*/ 1609 h 128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098"/>
                  <a:gd name="T130" fmla="*/ 0 h 1289"/>
                  <a:gd name="T131" fmla="*/ 3098 w 3098"/>
                  <a:gd name="T132" fmla="*/ 1289 h 128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098" h="1289">
                    <a:moveTo>
                      <a:pt x="1883" y="14"/>
                    </a:moveTo>
                    <a:lnTo>
                      <a:pt x="1486" y="14"/>
                    </a:lnTo>
                    <a:lnTo>
                      <a:pt x="1629" y="15"/>
                    </a:lnTo>
                    <a:lnTo>
                      <a:pt x="1764" y="19"/>
                    </a:lnTo>
                    <a:lnTo>
                      <a:pt x="1828" y="23"/>
                    </a:lnTo>
                    <a:lnTo>
                      <a:pt x="1898" y="29"/>
                    </a:lnTo>
                    <a:lnTo>
                      <a:pt x="1974" y="38"/>
                    </a:lnTo>
                    <a:lnTo>
                      <a:pt x="2053" y="49"/>
                    </a:lnTo>
                    <a:lnTo>
                      <a:pt x="2136" y="63"/>
                    </a:lnTo>
                    <a:lnTo>
                      <a:pt x="2221" y="79"/>
                    </a:lnTo>
                    <a:lnTo>
                      <a:pt x="2308" y="98"/>
                    </a:lnTo>
                    <a:lnTo>
                      <a:pt x="2394" y="120"/>
                    </a:lnTo>
                    <a:lnTo>
                      <a:pt x="2480" y="145"/>
                    </a:lnTo>
                    <a:lnTo>
                      <a:pt x="2564" y="173"/>
                    </a:lnTo>
                    <a:lnTo>
                      <a:pt x="2645" y="204"/>
                    </a:lnTo>
                    <a:lnTo>
                      <a:pt x="2722" y="238"/>
                    </a:lnTo>
                    <a:lnTo>
                      <a:pt x="2795" y="276"/>
                    </a:lnTo>
                    <a:lnTo>
                      <a:pt x="2862" y="317"/>
                    </a:lnTo>
                    <a:lnTo>
                      <a:pt x="2922" y="362"/>
                    </a:lnTo>
                    <a:lnTo>
                      <a:pt x="2974" y="411"/>
                    </a:lnTo>
                    <a:lnTo>
                      <a:pt x="3018" y="464"/>
                    </a:lnTo>
                    <a:lnTo>
                      <a:pt x="3052" y="520"/>
                    </a:lnTo>
                    <a:lnTo>
                      <a:pt x="3075" y="580"/>
                    </a:lnTo>
                    <a:lnTo>
                      <a:pt x="3083" y="644"/>
                    </a:lnTo>
                    <a:lnTo>
                      <a:pt x="3081" y="675"/>
                    </a:lnTo>
                    <a:lnTo>
                      <a:pt x="3051" y="767"/>
                    </a:lnTo>
                    <a:lnTo>
                      <a:pt x="3017" y="823"/>
                    </a:lnTo>
                    <a:lnTo>
                      <a:pt x="2973" y="876"/>
                    </a:lnTo>
                    <a:lnTo>
                      <a:pt x="2920" y="925"/>
                    </a:lnTo>
                    <a:lnTo>
                      <a:pt x="2860" y="969"/>
                    </a:lnTo>
                    <a:lnTo>
                      <a:pt x="2793" y="1011"/>
                    </a:lnTo>
                    <a:lnTo>
                      <a:pt x="2721" y="1049"/>
                    </a:lnTo>
                    <a:lnTo>
                      <a:pt x="2644" y="1083"/>
                    </a:lnTo>
                    <a:lnTo>
                      <a:pt x="2563" y="1114"/>
                    </a:lnTo>
                    <a:lnTo>
                      <a:pt x="2479" y="1142"/>
                    </a:lnTo>
                    <a:lnTo>
                      <a:pt x="2394" y="1167"/>
                    </a:lnTo>
                    <a:lnTo>
                      <a:pt x="2307" y="1189"/>
                    </a:lnTo>
                    <a:lnTo>
                      <a:pt x="2221" y="1207"/>
                    </a:lnTo>
                    <a:lnTo>
                      <a:pt x="2137" y="1224"/>
                    </a:lnTo>
                    <a:lnTo>
                      <a:pt x="2054" y="1237"/>
                    </a:lnTo>
                    <a:lnTo>
                      <a:pt x="1974" y="1248"/>
                    </a:lnTo>
                    <a:lnTo>
                      <a:pt x="1899" y="1256"/>
                    </a:lnTo>
                    <a:lnTo>
                      <a:pt x="1828" y="1263"/>
                    </a:lnTo>
                    <a:lnTo>
                      <a:pt x="1764" y="1266"/>
                    </a:lnTo>
                    <a:lnTo>
                      <a:pt x="1629" y="1270"/>
                    </a:lnTo>
                    <a:lnTo>
                      <a:pt x="1549" y="1272"/>
                    </a:lnTo>
                    <a:lnTo>
                      <a:pt x="1485" y="1272"/>
                    </a:lnTo>
                    <a:lnTo>
                      <a:pt x="1899" y="1272"/>
                    </a:lnTo>
                    <a:lnTo>
                      <a:pt x="1973" y="1264"/>
                    </a:lnTo>
                    <a:lnTo>
                      <a:pt x="2047" y="1254"/>
                    </a:lnTo>
                    <a:lnTo>
                      <a:pt x="2126" y="1241"/>
                    </a:lnTo>
                    <a:lnTo>
                      <a:pt x="2207" y="1226"/>
                    </a:lnTo>
                    <a:lnTo>
                      <a:pt x="2291" y="1208"/>
                    </a:lnTo>
                    <a:lnTo>
                      <a:pt x="2376" y="1187"/>
                    </a:lnTo>
                    <a:lnTo>
                      <a:pt x="2460" y="1163"/>
                    </a:lnTo>
                    <a:lnTo>
                      <a:pt x="2544" y="1136"/>
                    </a:lnTo>
                    <a:lnTo>
                      <a:pt x="2625" y="1106"/>
                    </a:lnTo>
                    <a:lnTo>
                      <a:pt x="2704" y="1073"/>
                    </a:lnTo>
                    <a:lnTo>
                      <a:pt x="2778" y="1036"/>
                    </a:lnTo>
                    <a:lnTo>
                      <a:pt x="2847" y="996"/>
                    </a:lnTo>
                    <a:lnTo>
                      <a:pt x="2910" y="953"/>
                    </a:lnTo>
                    <a:lnTo>
                      <a:pt x="2966" y="905"/>
                    </a:lnTo>
                    <a:lnTo>
                      <a:pt x="3013" y="854"/>
                    </a:lnTo>
                    <a:lnTo>
                      <a:pt x="3052" y="799"/>
                    </a:lnTo>
                    <a:lnTo>
                      <a:pt x="3080" y="740"/>
                    </a:lnTo>
                    <a:lnTo>
                      <a:pt x="3096" y="676"/>
                    </a:lnTo>
                    <a:lnTo>
                      <a:pt x="3097" y="643"/>
                    </a:lnTo>
                    <a:lnTo>
                      <a:pt x="3096" y="609"/>
                    </a:lnTo>
                    <a:lnTo>
                      <a:pt x="3079" y="543"/>
                    </a:lnTo>
                    <a:lnTo>
                      <a:pt x="3048" y="483"/>
                    </a:lnTo>
                    <a:lnTo>
                      <a:pt x="3007" y="426"/>
                    </a:lnTo>
                    <a:lnTo>
                      <a:pt x="2957" y="374"/>
                    </a:lnTo>
                    <a:lnTo>
                      <a:pt x="2899" y="326"/>
                    </a:lnTo>
                    <a:lnTo>
                      <a:pt x="2834" y="282"/>
                    </a:lnTo>
                    <a:lnTo>
                      <a:pt x="2763" y="241"/>
                    </a:lnTo>
                    <a:lnTo>
                      <a:pt x="2686" y="205"/>
                    </a:lnTo>
                    <a:lnTo>
                      <a:pt x="2605" y="171"/>
                    </a:lnTo>
                    <a:lnTo>
                      <a:pt x="2521" y="141"/>
                    </a:lnTo>
                    <a:lnTo>
                      <a:pt x="2434" y="115"/>
                    </a:lnTo>
                    <a:lnTo>
                      <a:pt x="2346" y="91"/>
                    </a:lnTo>
                    <a:lnTo>
                      <a:pt x="2257" y="71"/>
                    </a:lnTo>
                    <a:lnTo>
                      <a:pt x="2168" y="53"/>
                    </a:lnTo>
                    <a:lnTo>
                      <a:pt x="2080" y="38"/>
                    </a:lnTo>
                    <a:lnTo>
                      <a:pt x="1994" y="26"/>
                    </a:lnTo>
                    <a:lnTo>
                      <a:pt x="1911" y="16"/>
                    </a:lnTo>
                    <a:lnTo>
                      <a:pt x="188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402" name="Group 74"/>
            <p:cNvGrpSpPr>
              <a:grpSpLocks/>
            </p:cNvGrpSpPr>
            <p:nvPr/>
          </p:nvGrpSpPr>
          <p:grpSpPr bwMode="auto">
            <a:xfrm>
              <a:off x="10151" y="4674"/>
              <a:ext cx="2378" cy="756"/>
              <a:chOff x="10151" y="4674"/>
              <a:chExt cx="2378" cy="756"/>
            </a:xfrm>
          </p:grpSpPr>
          <p:sp>
            <p:nvSpPr>
              <p:cNvPr id="16413" name="Freeform 75"/>
              <p:cNvSpPr>
                <a:spLocks/>
              </p:cNvSpPr>
              <p:nvPr/>
            </p:nvSpPr>
            <p:spPr bwMode="auto">
              <a:xfrm>
                <a:off x="10151" y="4674"/>
                <a:ext cx="2378" cy="756"/>
              </a:xfrm>
              <a:custGeom>
                <a:avLst/>
                <a:gdLst>
                  <a:gd name="T0" fmla="*/ 1091 w 2378"/>
                  <a:gd name="T1" fmla="*/ 4675 h 756"/>
                  <a:gd name="T2" fmla="*/ 903 w 2378"/>
                  <a:gd name="T3" fmla="*/ 4685 h 756"/>
                  <a:gd name="T4" fmla="*/ 726 w 2378"/>
                  <a:gd name="T5" fmla="*/ 4704 h 756"/>
                  <a:gd name="T6" fmla="*/ 563 w 2378"/>
                  <a:gd name="T7" fmla="*/ 4730 h 756"/>
                  <a:gd name="T8" fmla="*/ 415 w 2378"/>
                  <a:gd name="T9" fmla="*/ 4765 h 756"/>
                  <a:gd name="T10" fmla="*/ 286 w 2378"/>
                  <a:gd name="T11" fmla="*/ 4806 h 756"/>
                  <a:gd name="T12" fmla="*/ 132 w 2378"/>
                  <a:gd name="T13" fmla="*/ 4878 h 756"/>
                  <a:gd name="T14" fmla="*/ 15 w 2378"/>
                  <a:gd name="T15" fmla="*/ 4991 h 756"/>
                  <a:gd name="T16" fmla="*/ 4 w 2378"/>
                  <a:gd name="T17" fmla="*/ 5083 h 756"/>
                  <a:gd name="T18" fmla="*/ 93 w 2378"/>
                  <a:gd name="T19" fmla="*/ 5199 h 756"/>
                  <a:gd name="T20" fmla="*/ 286 w 2378"/>
                  <a:gd name="T21" fmla="*/ 5298 h 756"/>
                  <a:gd name="T22" fmla="*/ 415 w 2378"/>
                  <a:gd name="T23" fmla="*/ 5339 h 756"/>
                  <a:gd name="T24" fmla="*/ 563 w 2378"/>
                  <a:gd name="T25" fmla="*/ 5373 h 756"/>
                  <a:gd name="T26" fmla="*/ 726 w 2378"/>
                  <a:gd name="T27" fmla="*/ 5400 h 756"/>
                  <a:gd name="T28" fmla="*/ 903 w 2378"/>
                  <a:gd name="T29" fmla="*/ 5419 h 756"/>
                  <a:gd name="T30" fmla="*/ 1091 w 2378"/>
                  <a:gd name="T31" fmla="*/ 5429 h 756"/>
                  <a:gd name="T32" fmla="*/ 1286 w 2378"/>
                  <a:gd name="T33" fmla="*/ 5429 h 756"/>
                  <a:gd name="T34" fmla="*/ 1474 w 2378"/>
                  <a:gd name="T35" fmla="*/ 5419 h 756"/>
                  <a:gd name="T36" fmla="*/ 1651 w 2378"/>
                  <a:gd name="T37" fmla="*/ 5400 h 756"/>
                  <a:gd name="T38" fmla="*/ 1815 w 2378"/>
                  <a:gd name="T39" fmla="*/ 5373 h 756"/>
                  <a:gd name="T40" fmla="*/ 1962 w 2378"/>
                  <a:gd name="T41" fmla="*/ 5339 h 756"/>
                  <a:gd name="T42" fmla="*/ 2091 w 2378"/>
                  <a:gd name="T43" fmla="*/ 5298 h 756"/>
                  <a:gd name="T44" fmla="*/ 2244 w 2378"/>
                  <a:gd name="T45" fmla="*/ 5226 h 756"/>
                  <a:gd name="T46" fmla="*/ 2361 w 2378"/>
                  <a:gd name="T47" fmla="*/ 5113 h 756"/>
                  <a:gd name="T48" fmla="*/ 2373 w 2378"/>
                  <a:gd name="T49" fmla="*/ 5021 h 756"/>
                  <a:gd name="T50" fmla="*/ 2283 w 2378"/>
                  <a:gd name="T51" fmla="*/ 4905 h 756"/>
                  <a:gd name="T52" fmla="*/ 2091 w 2378"/>
                  <a:gd name="T53" fmla="*/ 4806 h 756"/>
                  <a:gd name="T54" fmla="*/ 1962 w 2378"/>
                  <a:gd name="T55" fmla="*/ 4765 h 756"/>
                  <a:gd name="T56" fmla="*/ 1815 w 2378"/>
                  <a:gd name="T57" fmla="*/ 4730 h 756"/>
                  <a:gd name="T58" fmla="*/ 1651 w 2378"/>
                  <a:gd name="T59" fmla="*/ 4704 h 756"/>
                  <a:gd name="T60" fmla="*/ 1474 w 2378"/>
                  <a:gd name="T61" fmla="*/ 4685 h 756"/>
                  <a:gd name="T62" fmla="*/ 1286 w 2378"/>
                  <a:gd name="T63" fmla="*/ 4675 h 7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78"/>
                  <a:gd name="T97" fmla="*/ 0 h 756"/>
                  <a:gd name="T98" fmla="*/ 2378 w 2378"/>
                  <a:gd name="T99" fmla="*/ 756 h 75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78" h="756">
                    <a:moveTo>
                      <a:pt x="1189" y="0"/>
                    </a:moveTo>
                    <a:lnTo>
                      <a:pt x="1091" y="1"/>
                    </a:lnTo>
                    <a:lnTo>
                      <a:pt x="996" y="5"/>
                    </a:lnTo>
                    <a:lnTo>
                      <a:pt x="903" y="11"/>
                    </a:lnTo>
                    <a:lnTo>
                      <a:pt x="813" y="19"/>
                    </a:lnTo>
                    <a:lnTo>
                      <a:pt x="726" y="30"/>
                    </a:lnTo>
                    <a:lnTo>
                      <a:pt x="642" y="42"/>
                    </a:lnTo>
                    <a:lnTo>
                      <a:pt x="563" y="56"/>
                    </a:lnTo>
                    <a:lnTo>
                      <a:pt x="487" y="73"/>
                    </a:lnTo>
                    <a:lnTo>
                      <a:pt x="415" y="91"/>
                    </a:lnTo>
                    <a:lnTo>
                      <a:pt x="348" y="111"/>
                    </a:lnTo>
                    <a:lnTo>
                      <a:pt x="286" y="132"/>
                    </a:lnTo>
                    <a:lnTo>
                      <a:pt x="229" y="155"/>
                    </a:lnTo>
                    <a:lnTo>
                      <a:pt x="132" y="204"/>
                    </a:lnTo>
                    <a:lnTo>
                      <a:pt x="60" y="258"/>
                    </a:lnTo>
                    <a:lnTo>
                      <a:pt x="15" y="317"/>
                    </a:lnTo>
                    <a:lnTo>
                      <a:pt x="0" y="378"/>
                    </a:lnTo>
                    <a:lnTo>
                      <a:pt x="4" y="409"/>
                    </a:lnTo>
                    <a:lnTo>
                      <a:pt x="34" y="469"/>
                    </a:lnTo>
                    <a:lnTo>
                      <a:pt x="93" y="525"/>
                    </a:lnTo>
                    <a:lnTo>
                      <a:pt x="178" y="577"/>
                    </a:lnTo>
                    <a:lnTo>
                      <a:pt x="286" y="624"/>
                    </a:lnTo>
                    <a:lnTo>
                      <a:pt x="348" y="645"/>
                    </a:lnTo>
                    <a:lnTo>
                      <a:pt x="415" y="665"/>
                    </a:lnTo>
                    <a:lnTo>
                      <a:pt x="487" y="683"/>
                    </a:lnTo>
                    <a:lnTo>
                      <a:pt x="563" y="699"/>
                    </a:lnTo>
                    <a:lnTo>
                      <a:pt x="642" y="714"/>
                    </a:lnTo>
                    <a:lnTo>
                      <a:pt x="726" y="726"/>
                    </a:lnTo>
                    <a:lnTo>
                      <a:pt x="813" y="737"/>
                    </a:lnTo>
                    <a:lnTo>
                      <a:pt x="903" y="745"/>
                    </a:lnTo>
                    <a:lnTo>
                      <a:pt x="996" y="751"/>
                    </a:lnTo>
                    <a:lnTo>
                      <a:pt x="1091" y="755"/>
                    </a:lnTo>
                    <a:lnTo>
                      <a:pt x="1189" y="756"/>
                    </a:lnTo>
                    <a:lnTo>
                      <a:pt x="1286" y="755"/>
                    </a:lnTo>
                    <a:lnTo>
                      <a:pt x="1382" y="751"/>
                    </a:lnTo>
                    <a:lnTo>
                      <a:pt x="1474" y="745"/>
                    </a:lnTo>
                    <a:lnTo>
                      <a:pt x="1564" y="737"/>
                    </a:lnTo>
                    <a:lnTo>
                      <a:pt x="1651" y="726"/>
                    </a:lnTo>
                    <a:lnTo>
                      <a:pt x="1735" y="714"/>
                    </a:lnTo>
                    <a:lnTo>
                      <a:pt x="1815" y="699"/>
                    </a:lnTo>
                    <a:lnTo>
                      <a:pt x="1891" y="683"/>
                    </a:lnTo>
                    <a:lnTo>
                      <a:pt x="1962" y="665"/>
                    </a:lnTo>
                    <a:lnTo>
                      <a:pt x="2029" y="645"/>
                    </a:lnTo>
                    <a:lnTo>
                      <a:pt x="2091" y="624"/>
                    </a:lnTo>
                    <a:lnTo>
                      <a:pt x="2148" y="601"/>
                    </a:lnTo>
                    <a:lnTo>
                      <a:pt x="2244" y="552"/>
                    </a:lnTo>
                    <a:lnTo>
                      <a:pt x="2316" y="497"/>
                    </a:lnTo>
                    <a:lnTo>
                      <a:pt x="2361" y="439"/>
                    </a:lnTo>
                    <a:lnTo>
                      <a:pt x="2377" y="378"/>
                    </a:lnTo>
                    <a:lnTo>
                      <a:pt x="2373" y="347"/>
                    </a:lnTo>
                    <a:lnTo>
                      <a:pt x="2342" y="287"/>
                    </a:lnTo>
                    <a:lnTo>
                      <a:pt x="2283" y="231"/>
                    </a:lnTo>
                    <a:lnTo>
                      <a:pt x="2199" y="179"/>
                    </a:lnTo>
                    <a:lnTo>
                      <a:pt x="2091" y="132"/>
                    </a:lnTo>
                    <a:lnTo>
                      <a:pt x="2029" y="111"/>
                    </a:lnTo>
                    <a:lnTo>
                      <a:pt x="1962" y="91"/>
                    </a:lnTo>
                    <a:lnTo>
                      <a:pt x="1891" y="73"/>
                    </a:lnTo>
                    <a:lnTo>
                      <a:pt x="1815" y="56"/>
                    </a:lnTo>
                    <a:lnTo>
                      <a:pt x="1735" y="42"/>
                    </a:lnTo>
                    <a:lnTo>
                      <a:pt x="1651" y="30"/>
                    </a:lnTo>
                    <a:lnTo>
                      <a:pt x="1564" y="19"/>
                    </a:lnTo>
                    <a:lnTo>
                      <a:pt x="1474" y="11"/>
                    </a:lnTo>
                    <a:lnTo>
                      <a:pt x="1382" y="5"/>
                    </a:lnTo>
                    <a:lnTo>
                      <a:pt x="1286" y="1"/>
                    </a:lnTo>
                    <a:lnTo>
                      <a:pt x="1189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403" name="Group 76"/>
            <p:cNvGrpSpPr>
              <a:grpSpLocks/>
            </p:cNvGrpSpPr>
            <p:nvPr/>
          </p:nvGrpSpPr>
          <p:grpSpPr bwMode="auto">
            <a:xfrm>
              <a:off x="10143" y="4667"/>
              <a:ext cx="2393" cy="772"/>
              <a:chOff x="10143" y="4667"/>
              <a:chExt cx="2393" cy="772"/>
            </a:xfrm>
          </p:grpSpPr>
          <p:sp>
            <p:nvSpPr>
              <p:cNvPr id="16409" name="Freeform 77"/>
              <p:cNvSpPr>
                <a:spLocks/>
              </p:cNvSpPr>
              <p:nvPr/>
            </p:nvSpPr>
            <p:spPr bwMode="auto">
              <a:xfrm>
                <a:off x="10143" y="4667"/>
                <a:ext cx="2393" cy="772"/>
              </a:xfrm>
              <a:custGeom>
                <a:avLst/>
                <a:gdLst>
                  <a:gd name="T0" fmla="*/ 1007 w 2393"/>
                  <a:gd name="T1" fmla="*/ 4670 h 772"/>
                  <a:gd name="T2" fmla="*/ 819 w 2393"/>
                  <a:gd name="T3" fmla="*/ 4686 h 772"/>
                  <a:gd name="T4" fmla="*/ 675 w 2393"/>
                  <a:gd name="T5" fmla="*/ 4706 h 772"/>
                  <a:gd name="T6" fmla="*/ 526 w 2393"/>
                  <a:gd name="T7" fmla="*/ 4733 h 772"/>
                  <a:gd name="T8" fmla="*/ 381 w 2393"/>
                  <a:gd name="T9" fmla="*/ 4770 h 772"/>
                  <a:gd name="T10" fmla="*/ 247 w 2393"/>
                  <a:gd name="T11" fmla="*/ 4816 h 772"/>
                  <a:gd name="T12" fmla="*/ 134 w 2393"/>
                  <a:gd name="T13" fmla="*/ 4873 h 772"/>
                  <a:gd name="T14" fmla="*/ 4 w 2393"/>
                  <a:gd name="T15" fmla="*/ 5022 h 772"/>
                  <a:gd name="T16" fmla="*/ 0 w 2393"/>
                  <a:gd name="T17" fmla="*/ 5063 h 772"/>
                  <a:gd name="T18" fmla="*/ 109 w 2393"/>
                  <a:gd name="T19" fmla="*/ 5213 h 772"/>
                  <a:gd name="T20" fmla="*/ 221 w 2393"/>
                  <a:gd name="T21" fmla="*/ 5277 h 772"/>
                  <a:gd name="T22" fmla="*/ 358 w 2393"/>
                  <a:gd name="T23" fmla="*/ 5328 h 772"/>
                  <a:gd name="T24" fmla="*/ 511 w 2393"/>
                  <a:gd name="T25" fmla="*/ 5368 h 772"/>
                  <a:gd name="T26" fmla="*/ 672 w 2393"/>
                  <a:gd name="T27" fmla="*/ 5397 h 772"/>
                  <a:gd name="T28" fmla="*/ 832 w 2393"/>
                  <a:gd name="T29" fmla="*/ 5418 h 772"/>
                  <a:gd name="T30" fmla="*/ 982 w 2393"/>
                  <a:gd name="T31" fmla="*/ 5431 h 772"/>
                  <a:gd name="T32" fmla="*/ 1114 w 2393"/>
                  <a:gd name="T33" fmla="*/ 5437 h 772"/>
                  <a:gd name="T34" fmla="*/ 1218 w 2393"/>
                  <a:gd name="T35" fmla="*/ 5437 h 772"/>
                  <a:gd name="T36" fmla="*/ 1318 w 2393"/>
                  <a:gd name="T37" fmla="*/ 5435 h 772"/>
                  <a:gd name="T38" fmla="*/ 1408 w 2393"/>
                  <a:gd name="T39" fmla="*/ 5432 h 772"/>
                  <a:gd name="T40" fmla="*/ 1494 w 2393"/>
                  <a:gd name="T41" fmla="*/ 5426 h 772"/>
                  <a:gd name="T42" fmla="*/ 1161 w 2393"/>
                  <a:gd name="T43" fmla="*/ 5423 h 772"/>
                  <a:gd name="T44" fmla="*/ 1004 w 2393"/>
                  <a:gd name="T45" fmla="*/ 5418 h 772"/>
                  <a:gd name="T46" fmla="*/ 871 w 2393"/>
                  <a:gd name="T47" fmla="*/ 5407 h 772"/>
                  <a:gd name="T48" fmla="*/ 724 w 2393"/>
                  <a:gd name="T49" fmla="*/ 5390 h 772"/>
                  <a:gd name="T50" fmla="*/ 571 w 2393"/>
                  <a:gd name="T51" fmla="*/ 5364 h 772"/>
                  <a:gd name="T52" fmla="*/ 422 w 2393"/>
                  <a:gd name="T53" fmla="*/ 5330 h 772"/>
                  <a:gd name="T54" fmla="*/ 284 w 2393"/>
                  <a:gd name="T55" fmla="*/ 5286 h 772"/>
                  <a:gd name="T56" fmla="*/ 165 w 2393"/>
                  <a:gd name="T57" fmla="*/ 5232 h 772"/>
                  <a:gd name="T58" fmla="*/ 21 w 2393"/>
                  <a:gd name="T59" fmla="*/ 5088 h 772"/>
                  <a:gd name="T60" fmla="*/ 15 w 2393"/>
                  <a:gd name="T61" fmla="*/ 5052 h 772"/>
                  <a:gd name="T62" fmla="*/ 17 w 2393"/>
                  <a:gd name="T63" fmla="*/ 5034 h 772"/>
                  <a:gd name="T64" fmla="*/ 68 w 2393"/>
                  <a:gd name="T65" fmla="*/ 4944 h 772"/>
                  <a:gd name="T66" fmla="*/ 213 w 2393"/>
                  <a:gd name="T67" fmla="*/ 4847 h 772"/>
                  <a:gd name="T68" fmla="*/ 343 w 2393"/>
                  <a:gd name="T69" fmla="*/ 4797 h 772"/>
                  <a:gd name="T70" fmla="*/ 490 w 2393"/>
                  <a:gd name="T71" fmla="*/ 4757 h 772"/>
                  <a:gd name="T72" fmla="*/ 644 w 2393"/>
                  <a:gd name="T73" fmla="*/ 4726 h 772"/>
                  <a:gd name="T74" fmla="*/ 797 w 2393"/>
                  <a:gd name="T75" fmla="*/ 4704 h 772"/>
                  <a:gd name="T76" fmla="*/ 940 w 2393"/>
                  <a:gd name="T77" fmla="*/ 4690 h 772"/>
                  <a:gd name="T78" fmla="*/ 1117 w 2393"/>
                  <a:gd name="T79" fmla="*/ 4681 h 772"/>
                  <a:gd name="T80" fmla="*/ 1508 w 2393"/>
                  <a:gd name="T81" fmla="*/ 4680 h 772"/>
                  <a:gd name="T82" fmla="*/ 1388 w 2393"/>
                  <a:gd name="T83" fmla="*/ 4671 h 772"/>
                  <a:gd name="T84" fmla="*/ 1309 w 2393"/>
                  <a:gd name="T85" fmla="*/ 4668 h 772"/>
                  <a:gd name="T86" fmla="*/ 1101 w 2393"/>
                  <a:gd name="T87" fmla="*/ 4667 h 7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93"/>
                  <a:gd name="T133" fmla="*/ 0 h 772"/>
                  <a:gd name="T134" fmla="*/ 2393 w 2393"/>
                  <a:gd name="T135" fmla="*/ 772 h 7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93" h="772">
                    <a:moveTo>
                      <a:pt x="1101" y="0"/>
                    </a:moveTo>
                    <a:lnTo>
                      <a:pt x="1007" y="3"/>
                    </a:lnTo>
                    <a:lnTo>
                      <a:pt x="886" y="12"/>
                    </a:lnTo>
                    <a:lnTo>
                      <a:pt x="819" y="19"/>
                    </a:lnTo>
                    <a:lnTo>
                      <a:pt x="748" y="28"/>
                    </a:lnTo>
                    <a:lnTo>
                      <a:pt x="675" y="39"/>
                    </a:lnTo>
                    <a:lnTo>
                      <a:pt x="601" y="51"/>
                    </a:lnTo>
                    <a:lnTo>
                      <a:pt x="526" y="66"/>
                    </a:lnTo>
                    <a:lnTo>
                      <a:pt x="452" y="83"/>
                    </a:lnTo>
                    <a:lnTo>
                      <a:pt x="381" y="103"/>
                    </a:lnTo>
                    <a:lnTo>
                      <a:pt x="312" y="124"/>
                    </a:lnTo>
                    <a:lnTo>
                      <a:pt x="247" y="149"/>
                    </a:lnTo>
                    <a:lnTo>
                      <a:pt x="188" y="176"/>
                    </a:lnTo>
                    <a:lnTo>
                      <a:pt x="134" y="206"/>
                    </a:lnTo>
                    <a:lnTo>
                      <a:pt x="50" y="274"/>
                    </a:lnTo>
                    <a:lnTo>
                      <a:pt x="4" y="355"/>
                    </a:lnTo>
                    <a:lnTo>
                      <a:pt x="0" y="375"/>
                    </a:lnTo>
                    <a:lnTo>
                      <a:pt x="0" y="396"/>
                    </a:lnTo>
                    <a:lnTo>
                      <a:pt x="30" y="470"/>
                    </a:lnTo>
                    <a:lnTo>
                      <a:pt x="109" y="546"/>
                    </a:lnTo>
                    <a:lnTo>
                      <a:pt x="161" y="580"/>
                    </a:lnTo>
                    <a:lnTo>
                      <a:pt x="221" y="610"/>
                    </a:lnTo>
                    <a:lnTo>
                      <a:pt x="287" y="637"/>
                    </a:lnTo>
                    <a:lnTo>
                      <a:pt x="358" y="661"/>
                    </a:lnTo>
                    <a:lnTo>
                      <a:pt x="433" y="682"/>
                    </a:lnTo>
                    <a:lnTo>
                      <a:pt x="511" y="701"/>
                    </a:lnTo>
                    <a:lnTo>
                      <a:pt x="591" y="717"/>
                    </a:lnTo>
                    <a:lnTo>
                      <a:pt x="672" y="730"/>
                    </a:lnTo>
                    <a:lnTo>
                      <a:pt x="753" y="742"/>
                    </a:lnTo>
                    <a:lnTo>
                      <a:pt x="832" y="751"/>
                    </a:lnTo>
                    <a:lnTo>
                      <a:pt x="909" y="758"/>
                    </a:lnTo>
                    <a:lnTo>
                      <a:pt x="982" y="764"/>
                    </a:lnTo>
                    <a:lnTo>
                      <a:pt x="1051" y="768"/>
                    </a:lnTo>
                    <a:lnTo>
                      <a:pt x="1114" y="770"/>
                    </a:lnTo>
                    <a:lnTo>
                      <a:pt x="1170" y="771"/>
                    </a:lnTo>
                    <a:lnTo>
                      <a:pt x="1218" y="770"/>
                    </a:lnTo>
                    <a:lnTo>
                      <a:pt x="1258" y="769"/>
                    </a:lnTo>
                    <a:lnTo>
                      <a:pt x="1318" y="768"/>
                    </a:lnTo>
                    <a:lnTo>
                      <a:pt x="1378" y="765"/>
                    </a:lnTo>
                    <a:lnTo>
                      <a:pt x="1408" y="765"/>
                    </a:lnTo>
                    <a:lnTo>
                      <a:pt x="1447" y="763"/>
                    </a:lnTo>
                    <a:lnTo>
                      <a:pt x="1494" y="759"/>
                    </a:lnTo>
                    <a:lnTo>
                      <a:pt x="1533" y="756"/>
                    </a:lnTo>
                    <a:lnTo>
                      <a:pt x="1161" y="756"/>
                    </a:lnTo>
                    <a:lnTo>
                      <a:pt x="1116" y="755"/>
                    </a:lnTo>
                    <a:lnTo>
                      <a:pt x="1004" y="751"/>
                    </a:lnTo>
                    <a:lnTo>
                      <a:pt x="940" y="747"/>
                    </a:lnTo>
                    <a:lnTo>
                      <a:pt x="871" y="740"/>
                    </a:lnTo>
                    <a:lnTo>
                      <a:pt x="798" y="733"/>
                    </a:lnTo>
                    <a:lnTo>
                      <a:pt x="724" y="723"/>
                    </a:lnTo>
                    <a:lnTo>
                      <a:pt x="648" y="711"/>
                    </a:lnTo>
                    <a:lnTo>
                      <a:pt x="571" y="697"/>
                    </a:lnTo>
                    <a:lnTo>
                      <a:pt x="495" y="681"/>
                    </a:lnTo>
                    <a:lnTo>
                      <a:pt x="422" y="663"/>
                    </a:lnTo>
                    <a:lnTo>
                      <a:pt x="351" y="642"/>
                    </a:lnTo>
                    <a:lnTo>
                      <a:pt x="284" y="619"/>
                    </a:lnTo>
                    <a:lnTo>
                      <a:pt x="221" y="593"/>
                    </a:lnTo>
                    <a:lnTo>
                      <a:pt x="165" y="565"/>
                    </a:lnTo>
                    <a:lnTo>
                      <a:pt x="75" y="499"/>
                    </a:lnTo>
                    <a:lnTo>
                      <a:pt x="21" y="421"/>
                    </a:lnTo>
                    <a:lnTo>
                      <a:pt x="16" y="393"/>
                    </a:lnTo>
                    <a:lnTo>
                      <a:pt x="15" y="385"/>
                    </a:lnTo>
                    <a:lnTo>
                      <a:pt x="16" y="375"/>
                    </a:lnTo>
                    <a:lnTo>
                      <a:pt x="17" y="367"/>
                    </a:lnTo>
                    <a:lnTo>
                      <a:pt x="18" y="357"/>
                    </a:lnTo>
                    <a:lnTo>
                      <a:pt x="68" y="277"/>
                    </a:lnTo>
                    <a:lnTo>
                      <a:pt x="157" y="209"/>
                    </a:lnTo>
                    <a:lnTo>
                      <a:pt x="213" y="180"/>
                    </a:lnTo>
                    <a:lnTo>
                      <a:pt x="276" y="154"/>
                    </a:lnTo>
                    <a:lnTo>
                      <a:pt x="343" y="130"/>
                    </a:lnTo>
                    <a:lnTo>
                      <a:pt x="415" y="108"/>
                    </a:lnTo>
                    <a:lnTo>
                      <a:pt x="490" y="90"/>
                    </a:lnTo>
                    <a:lnTo>
                      <a:pt x="567" y="73"/>
                    </a:lnTo>
                    <a:lnTo>
                      <a:pt x="644" y="59"/>
                    </a:lnTo>
                    <a:lnTo>
                      <a:pt x="721" y="47"/>
                    </a:lnTo>
                    <a:lnTo>
                      <a:pt x="797" y="37"/>
                    </a:lnTo>
                    <a:lnTo>
                      <a:pt x="871" y="29"/>
                    </a:lnTo>
                    <a:lnTo>
                      <a:pt x="940" y="23"/>
                    </a:lnTo>
                    <a:lnTo>
                      <a:pt x="1005" y="18"/>
                    </a:lnTo>
                    <a:lnTo>
                      <a:pt x="1117" y="14"/>
                    </a:lnTo>
                    <a:lnTo>
                      <a:pt x="1522" y="14"/>
                    </a:lnTo>
                    <a:lnTo>
                      <a:pt x="1508" y="13"/>
                    </a:lnTo>
                    <a:lnTo>
                      <a:pt x="1445" y="7"/>
                    </a:lnTo>
                    <a:lnTo>
                      <a:pt x="1388" y="4"/>
                    </a:lnTo>
                    <a:lnTo>
                      <a:pt x="1336" y="1"/>
                    </a:lnTo>
                    <a:lnTo>
                      <a:pt x="1309" y="1"/>
                    </a:lnTo>
                    <a:lnTo>
                      <a:pt x="1136" y="1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10" name="Freeform 78"/>
              <p:cNvSpPr>
                <a:spLocks/>
              </p:cNvSpPr>
              <p:nvPr/>
            </p:nvSpPr>
            <p:spPr bwMode="auto">
              <a:xfrm>
                <a:off x="10143" y="4667"/>
                <a:ext cx="2393" cy="772"/>
              </a:xfrm>
              <a:custGeom>
                <a:avLst/>
                <a:gdLst>
                  <a:gd name="T0" fmla="*/ 1162 w 2393"/>
                  <a:gd name="T1" fmla="*/ 4681 h 772"/>
                  <a:gd name="T2" fmla="*/ 1258 w 2393"/>
                  <a:gd name="T3" fmla="*/ 4682 h 772"/>
                  <a:gd name="T4" fmla="*/ 1453 w 2393"/>
                  <a:gd name="T5" fmla="*/ 4691 h 772"/>
                  <a:gd name="T6" fmla="*/ 1609 w 2393"/>
                  <a:gd name="T7" fmla="*/ 4706 h 772"/>
                  <a:gd name="T8" fmla="*/ 1768 w 2393"/>
                  <a:gd name="T9" fmla="*/ 4728 h 772"/>
                  <a:gd name="T10" fmla="*/ 1924 w 2393"/>
                  <a:gd name="T11" fmla="*/ 4761 h 772"/>
                  <a:gd name="T12" fmla="*/ 2075 w 2393"/>
                  <a:gd name="T13" fmla="*/ 4806 h 772"/>
                  <a:gd name="T14" fmla="*/ 2215 w 2393"/>
                  <a:gd name="T15" fmla="*/ 4865 h 772"/>
                  <a:gd name="T16" fmla="*/ 2322 w 2393"/>
                  <a:gd name="T17" fmla="*/ 4941 h 772"/>
                  <a:gd name="T18" fmla="*/ 2378 w 2393"/>
                  <a:gd name="T19" fmla="*/ 5043 h 772"/>
                  <a:gd name="T20" fmla="*/ 2337 w 2393"/>
                  <a:gd name="T21" fmla="*/ 5147 h 772"/>
                  <a:gd name="T22" fmla="*/ 2154 w 2393"/>
                  <a:gd name="T23" fmla="*/ 5268 h 772"/>
                  <a:gd name="T24" fmla="*/ 2029 w 2393"/>
                  <a:gd name="T25" fmla="*/ 5313 h 772"/>
                  <a:gd name="T26" fmla="*/ 1891 w 2393"/>
                  <a:gd name="T27" fmla="*/ 5350 h 772"/>
                  <a:gd name="T28" fmla="*/ 1750 w 2393"/>
                  <a:gd name="T29" fmla="*/ 5378 h 772"/>
                  <a:gd name="T30" fmla="*/ 1614 w 2393"/>
                  <a:gd name="T31" fmla="*/ 5398 h 772"/>
                  <a:gd name="T32" fmla="*/ 1437 w 2393"/>
                  <a:gd name="T33" fmla="*/ 5416 h 772"/>
                  <a:gd name="T34" fmla="*/ 1318 w 2393"/>
                  <a:gd name="T35" fmla="*/ 5420 h 772"/>
                  <a:gd name="T36" fmla="*/ 1197 w 2393"/>
                  <a:gd name="T37" fmla="*/ 5421 h 772"/>
                  <a:gd name="T38" fmla="*/ 1533 w 2393"/>
                  <a:gd name="T39" fmla="*/ 5423 h 772"/>
                  <a:gd name="T40" fmla="*/ 1667 w 2393"/>
                  <a:gd name="T41" fmla="*/ 5406 h 772"/>
                  <a:gd name="T42" fmla="*/ 1800 w 2393"/>
                  <a:gd name="T43" fmla="*/ 5384 h 772"/>
                  <a:gd name="T44" fmla="*/ 1937 w 2393"/>
                  <a:gd name="T45" fmla="*/ 5354 h 772"/>
                  <a:gd name="T46" fmla="*/ 2070 w 2393"/>
                  <a:gd name="T47" fmla="*/ 5316 h 772"/>
                  <a:gd name="T48" fmla="*/ 2190 w 2393"/>
                  <a:gd name="T49" fmla="*/ 5268 h 772"/>
                  <a:gd name="T50" fmla="*/ 2360 w 2393"/>
                  <a:gd name="T51" fmla="*/ 5141 h 772"/>
                  <a:gd name="T52" fmla="*/ 2393 w 2393"/>
                  <a:gd name="T53" fmla="*/ 5052 h 772"/>
                  <a:gd name="T54" fmla="*/ 2341 w 2393"/>
                  <a:gd name="T55" fmla="*/ 4940 h 772"/>
                  <a:gd name="T56" fmla="*/ 2204 w 2393"/>
                  <a:gd name="T57" fmla="*/ 4842 h 772"/>
                  <a:gd name="T58" fmla="*/ 2080 w 2393"/>
                  <a:gd name="T59" fmla="*/ 4791 h 772"/>
                  <a:gd name="T60" fmla="*/ 1940 w 2393"/>
                  <a:gd name="T61" fmla="*/ 4750 h 772"/>
                  <a:gd name="T62" fmla="*/ 1793 w 2393"/>
                  <a:gd name="T63" fmla="*/ 4718 h 772"/>
                  <a:gd name="T64" fmla="*/ 1646 w 2393"/>
                  <a:gd name="T65" fmla="*/ 4695 h 772"/>
                  <a:gd name="T66" fmla="*/ 1522 w 2393"/>
                  <a:gd name="T67" fmla="*/ 4681 h 7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93"/>
                  <a:gd name="T103" fmla="*/ 0 h 772"/>
                  <a:gd name="T104" fmla="*/ 2393 w 2393"/>
                  <a:gd name="T105" fmla="*/ 772 h 7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93" h="772">
                    <a:moveTo>
                      <a:pt x="1522" y="14"/>
                    </a:moveTo>
                    <a:lnTo>
                      <a:pt x="1162" y="14"/>
                    </a:lnTo>
                    <a:lnTo>
                      <a:pt x="1197" y="15"/>
                    </a:lnTo>
                    <a:lnTo>
                      <a:pt x="1258" y="15"/>
                    </a:lnTo>
                    <a:lnTo>
                      <a:pt x="1318" y="16"/>
                    </a:lnTo>
                    <a:lnTo>
                      <a:pt x="1453" y="24"/>
                    </a:lnTo>
                    <a:lnTo>
                      <a:pt x="1530" y="31"/>
                    </a:lnTo>
                    <a:lnTo>
                      <a:pt x="1609" y="39"/>
                    </a:lnTo>
                    <a:lnTo>
                      <a:pt x="1688" y="49"/>
                    </a:lnTo>
                    <a:lnTo>
                      <a:pt x="1768" y="61"/>
                    </a:lnTo>
                    <a:lnTo>
                      <a:pt x="1846" y="76"/>
                    </a:lnTo>
                    <a:lnTo>
                      <a:pt x="1924" y="94"/>
                    </a:lnTo>
                    <a:lnTo>
                      <a:pt x="2000" y="115"/>
                    </a:lnTo>
                    <a:lnTo>
                      <a:pt x="2075" y="139"/>
                    </a:lnTo>
                    <a:lnTo>
                      <a:pt x="2146" y="166"/>
                    </a:lnTo>
                    <a:lnTo>
                      <a:pt x="2215" y="198"/>
                    </a:lnTo>
                    <a:lnTo>
                      <a:pt x="2270" y="232"/>
                    </a:lnTo>
                    <a:lnTo>
                      <a:pt x="2322" y="274"/>
                    </a:lnTo>
                    <a:lnTo>
                      <a:pt x="2361" y="323"/>
                    </a:lnTo>
                    <a:lnTo>
                      <a:pt x="2378" y="376"/>
                    </a:lnTo>
                    <a:lnTo>
                      <a:pt x="2378" y="394"/>
                    </a:lnTo>
                    <a:lnTo>
                      <a:pt x="2337" y="480"/>
                    </a:lnTo>
                    <a:lnTo>
                      <a:pt x="2260" y="546"/>
                    </a:lnTo>
                    <a:lnTo>
                      <a:pt x="2154" y="601"/>
                    </a:lnTo>
                    <a:lnTo>
                      <a:pt x="2093" y="625"/>
                    </a:lnTo>
                    <a:lnTo>
                      <a:pt x="2029" y="646"/>
                    </a:lnTo>
                    <a:lnTo>
                      <a:pt x="1961" y="666"/>
                    </a:lnTo>
                    <a:lnTo>
                      <a:pt x="1891" y="683"/>
                    </a:lnTo>
                    <a:lnTo>
                      <a:pt x="1820" y="698"/>
                    </a:lnTo>
                    <a:lnTo>
                      <a:pt x="1750" y="711"/>
                    </a:lnTo>
                    <a:lnTo>
                      <a:pt x="1681" y="722"/>
                    </a:lnTo>
                    <a:lnTo>
                      <a:pt x="1614" y="731"/>
                    </a:lnTo>
                    <a:lnTo>
                      <a:pt x="1550" y="738"/>
                    </a:lnTo>
                    <a:lnTo>
                      <a:pt x="1437" y="749"/>
                    </a:lnTo>
                    <a:lnTo>
                      <a:pt x="1349" y="753"/>
                    </a:lnTo>
                    <a:lnTo>
                      <a:pt x="1318" y="753"/>
                    </a:lnTo>
                    <a:lnTo>
                      <a:pt x="1257" y="754"/>
                    </a:lnTo>
                    <a:lnTo>
                      <a:pt x="1197" y="754"/>
                    </a:lnTo>
                    <a:lnTo>
                      <a:pt x="1161" y="756"/>
                    </a:lnTo>
                    <a:lnTo>
                      <a:pt x="1533" y="756"/>
                    </a:lnTo>
                    <a:lnTo>
                      <a:pt x="1604" y="748"/>
                    </a:lnTo>
                    <a:lnTo>
                      <a:pt x="1667" y="739"/>
                    </a:lnTo>
                    <a:lnTo>
                      <a:pt x="1732" y="729"/>
                    </a:lnTo>
                    <a:lnTo>
                      <a:pt x="1800" y="717"/>
                    </a:lnTo>
                    <a:lnTo>
                      <a:pt x="1868" y="703"/>
                    </a:lnTo>
                    <a:lnTo>
                      <a:pt x="1937" y="687"/>
                    </a:lnTo>
                    <a:lnTo>
                      <a:pt x="2004" y="669"/>
                    </a:lnTo>
                    <a:lnTo>
                      <a:pt x="2070" y="649"/>
                    </a:lnTo>
                    <a:lnTo>
                      <a:pt x="2132" y="626"/>
                    </a:lnTo>
                    <a:lnTo>
                      <a:pt x="2190" y="601"/>
                    </a:lnTo>
                    <a:lnTo>
                      <a:pt x="2290" y="543"/>
                    </a:lnTo>
                    <a:lnTo>
                      <a:pt x="2360" y="474"/>
                    </a:lnTo>
                    <a:lnTo>
                      <a:pt x="2392" y="394"/>
                    </a:lnTo>
                    <a:lnTo>
                      <a:pt x="2393" y="385"/>
                    </a:lnTo>
                    <a:lnTo>
                      <a:pt x="2391" y="363"/>
                    </a:lnTo>
                    <a:lnTo>
                      <a:pt x="2341" y="273"/>
                    </a:lnTo>
                    <a:lnTo>
                      <a:pt x="2257" y="205"/>
                    </a:lnTo>
                    <a:lnTo>
                      <a:pt x="2204" y="175"/>
                    </a:lnTo>
                    <a:lnTo>
                      <a:pt x="2144" y="148"/>
                    </a:lnTo>
                    <a:lnTo>
                      <a:pt x="2080" y="124"/>
                    </a:lnTo>
                    <a:lnTo>
                      <a:pt x="2012" y="102"/>
                    </a:lnTo>
                    <a:lnTo>
                      <a:pt x="1940" y="83"/>
                    </a:lnTo>
                    <a:lnTo>
                      <a:pt x="1867" y="66"/>
                    </a:lnTo>
                    <a:lnTo>
                      <a:pt x="1793" y="51"/>
                    </a:lnTo>
                    <a:lnTo>
                      <a:pt x="1718" y="39"/>
                    </a:lnTo>
                    <a:lnTo>
                      <a:pt x="1646" y="28"/>
                    </a:lnTo>
                    <a:lnTo>
                      <a:pt x="1575" y="19"/>
                    </a:lnTo>
                    <a:lnTo>
                      <a:pt x="1522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11" name="Freeform 79"/>
              <p:cNvSpPr>
                <a:spLocks/>
              </p:cNvSpPr>
              <p:nvPr/>
            </p:nvSpPr>
            <p:spPr bwMode="auto">
              <a:xfrm>
                <a:off x="10143" y="4667"/>
                <a:ext cx="2393" cy="772"/>
              </a:xfrm>
              <a:custGeom>
                <a:avLst/>
                <a:gdLst>
                  <a:gd name="T0" fmla="*/ 1197 w 2393"/>
                  <a:gd name="T1" fmla="*/ 4667 h 772"/>
                  <a:gd name="T2" fmla="*/ 1136 w 2393"/>
                  <a:gd name="T3" fmla="*/ 4668 h 772"/>
                  <a:gd name="T4" fmla="*/ 1258 w 2393"/>
                  <a:gd name="T5" fmla="*/ 4668 h 772"/>
                  <a:gd name="T6" fmla="*/ 1197 w 2393"/>
                  <a:gd name="T7" fmla="*/ 4667 h 7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93"/>
                  <a:gd name="T13" fmla="*/ 0 h 772"/>
                  <a:gd name="T14" fmla="*/ 2393 w 2393"/>
                  <a:gd name="T15" fmla="*/ 772 h 7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93" h="772">
                    <a:moveTo>
                      <a:pt x="1197" y="0"/>
                    </a:moveTo>
                    <a:lnTo>
                      <a:pt x="1136" y="1"/>
                    </a:lnTo>
                    <a:lnTo>
                      <a:pt x="1258" y="1"/>
                    </a:lnTo>
                    <a:lnTo>
                      <a:pt x="1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12" name="Freeform 80"/>
              <p:cNvSpPr>
                <a:spLocks/>
              </p:cNvSpPr>
              <p:nvPr/>
            </p:nvSpPr>
            <p:spPr bwMode="auto">
              <a:xfrm>
                <a:off x="10143" y="4667"/>
                <a:ext cx="2393" cy="772"/>
              </a:xfrm>
              <a:custGeom>
                <a:avLst/>
                <a:gdLst>
                  <a:gd name="T0" fmla="*/ 1293 w 2393"/>
                  <a:gd name="T1" fmla="*/ 4668 h 772"/>
                  <a:gd name="T2" fmla="*/ 1258 w 2393"/>
                  <a:gd name="T3" fmla="*/ 4668 h 772"/>
                  <a:gd name="T4" fmla="*/ 1309 w 2393"/>
                  <a:gd name="T5" fmla="*/ 4668 h 772"/>
                  <a:gd name="T6" fmla="*/ 1293 w 2393"/>
                  <a:gd name="T7" fmla="*/ 4668 h 7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93"/>
                  <a:gd name="T13" fmla="*/ 0 h 772"/>
                  <a:gd name="T14" fmla="*/ 2393 w 2393"/>
                  <a:gd name="T15" fmla="*/ 772 h 7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93" h="772">
                    <a:moveTo>
                      <a:pt x="1293" y="1"/>
                    </a:moveTo>
                    <a:lnTo>
                      <a:pt x="1258" y="1"/>
                    </a:lnTo>
                    <a:lnTo>
                      <a:pt x="1309" y="1"/>
                    </a:lnTo>
                    <a:lnTo>
                      <a:pt x="129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404" name="Group 81"/>
            <p:cNvGrpSpPr>
              <a:grpSpLocks/>
            </p:cNvGrpSpPr>
            <p:nvPr/>
          </p:nvGrpSpPr>
          <p:grpSpPr bwMode="auto">
            <a:xfrm>
              <a:off x="3948" y="1094"/>
              <a:ext cx="2793" cy="1270"/>
              <a:chOff x="3948" y="1094"/>
              <a:chExt cx="2793" cy="1270"/>
            </a:xfrm>
          </p:grpSpPr>
          <p:sp>
            <p:nvSpPr>
              <p:cNvPr id="16408" name="Freeform 82"/>
              <p:cNvSpPr>
                <a:spLocks/>
              </p:cNvSpPr>
              <p:nvPr/>
            </p:nvSpPr>
            <p:spPr bwMode="auto">
              <a:xfrm>
                <a:off x="3948" y="1094"/>
                <a:ext cx="2793" cy="1270"/>
              </a:xfrm>
              <a:custGeom>
                <a:avLst/>
                <a:gdLst>
                  <a:gd name="T0" fmla="*/ 1282 w 2793"/>
                  <a:gd name="T1" fmla="*/ 1096 h 1270"/>
                  <a:gd name="T2" fmla="*/ 1061 w 2793"/>
                  <a:gd name="T3" fmla="*/ 1113 h 1270"/>
                  <a:gd name="T4" fmla="*/ 853 w 2793"/>
                  <a:gd name="T5" fmla="*/ 1144 h 1270"/>
                  <a:gd name="T6" fmla="*/ 661 w 2793"/>
                  <a:gd name="T7" fmla="*/ 1189 h 1270"/>
                  <a:gd name="T8" fmla="*/ 488 w 2793"/>
                  <a:gd name="T9" fmla="*/ 1247 h 1270"/>
                  <a:gd name="T10" fmla="*/ 336 w 2793"/>
                  <a:gd name="T11" fmla="*/ 1316 h 1270"/>
                  <a:gd name="T12" fmla="*/ 209 w 2793"/>
                  <a:gd name="T13" fmla="*/ 1395 h 1270"/>
                  <a:gd name="T14" fmla="*/ 110 w 2793"/>
                  <a:gd name="T15" fmla="*/ 1482 h 1270"/>
                  <a:gd name="T16" fmla="*/ 18 w 2793"/>
                  <a:gd name="T17" fmla="*/ 1626 h 1270"/>
                  <a:gd name="T18" fmla="*/ 4 w 2793"/>
                  <a:gd name="T19" fmla="*/ 1781 h 1270"/>
                  <a:gd name="T20" fmla="*/ 110 w 2793"/>
                  <a:gd name="T21" fmla="*/ 1976 h 1270"/>
                  <a:gd name="T22" fmla="*/ 209 w 2793"/>
                  <a:gd name="T23" fmla="*/ 2063 h 1270"/>
                  <a:gd name="T24" fmla="*/ 336 w 2793"/>
                  <a:gd name="T25" fmla="*/ 2142 h 1270"/>
                  <a:gd name="T26" fmla="*/ 488 w 2793"/>
                  <a:gd name="T27" fmla="*/ 2211 h 1270"/>
                  <a:gd name="T28" fmla="*/ 661 w 2793"/>
                  <a:gd name="T29" fmla="*/ 2269 h 1270"/>
                  <a:gd name="T30" fmla="*/ 853 w 2793"/>
                  <a:gd name="T31" fmla="*/ 2314 h 1270"/>
                  <a:gd name="T32" fmla="*/ 1061 w 2793"/>
                  <a:gd name="T33" fmla="*/ 2345 h 1270"/>
                  <a:gd name="T34" fmla="*/ 1282 w 2793"/>
                  <a:gd name="T35" fmla="*/ 2362 h 1270"/>
                  <a:gd name="T36" fmla="*/ 1511 w 2793"/>
                  <a:gd name="T37" fmla="*/ 2362 h 1270"/>
                  <a:gd name="T38" fmla="*/ 1732 w 2793"/>
                  <a:gd name="T39" fmla="*/ 2345 h 1270"/>
                  <a:gd name="T40" fmla="*/ 1940 w 2793"/>
                  <a:gd name="T41" fmla="*/ 2314 h 1270"/>
                  <a:gd name="T42" fmla="*/ 2132 w 2793"/>
                  <a:gd name="T43" fmla="*/ 2269 h 1270"/>
                  <a:gd name="T44" fmla="*/ 2305 w 2793"/>
                  <a:gd name="T45" fmla="*/ 2211 h 1270"/>
                  <a:gd name="T46" fmla="*/ 2457 w 2793"/>
                  <a:gd name="T47" fmla="*/ 2142 h 1270"/>
                  <a:gd name="T48" fmla="*/ 2583 w 2793"/>
                  <a:gd name="T49" fmla="*/ 2063 h 1270"/>
                  <a:gd name="T50" fmla="*/ 2683 w 2793"/>
                  <a:gd name="T51" fmla="*/ 1976 h 1270"/>
                  <a:gd name="T52" fmla="*/ 2774 w 2793"/>
                  <a:gd name="T53" fmla="*/ 1832 h 1270"/>
                  <a:gd name="T54" fmla="*/ 2788 w 2793"/>
                  <a:gd name="T55" fmla="*/ 1677 h 1270"/>
                  <a:gd name="T56" fmla="*/ 2683 w 2793"/>
                  <a:gd name="T57" fmla="*/ 1482 h 1270"/>
                  <a:gd name="T58" fmla="*/ 2583 w 2793"/>
                  <a:gd name="T59" fmla="*/ 1395 h 1270"/>
                  <a:gd name="T60" fmla="*/ 2457 w 2793"/>
                  <a:gd name="T61" fmla="*/ 1316 h 1270"/>
                  <a:gd name="T62" fmla="*/ 2305 w 2793"/>
                  <a:gd name="T63" fmla="*/ 1247 h 1270"/>
                  <a:gd name="T64" fmla="*/ 2132 w 2793"/>
                  <a:gd name="T65" fmla="*/ 1189 h 1270"/>
                  <a:gd name="T66" fmla="*/ 1940 w 2793"/>
                  <a:gd name="T67" fmla="*/ 1144 h 1270"/>
                  <a:gd name="T68" fmla="*/ 1732 w 2793"/>
                  <a:gd name="T69" fmla="*/ 1113 h 1270"/>
                  <a:gd name="T70" fmla="*/ 1511 w 2793"/>
                  <a:gd name="T71" fmla="*/ 1096 h 127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793"/>
                  <a:gd name="T109" fmla="*/ 0 h 1270"/>
                  <a:gd name="T110" fmla="*/ 2793 w 2793"/>
                  <a:gd name="T111" fmla="*/ 1270 h 127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793" h="1270">
                    <a:moveTo>
                      <a:pt x="1397" y="0"/>
                    </a:moveTo>
                    <a:lnTo>
                      <a:pt x="1282" y="2"/>
                    </a:lnTo>
                    <a:lnTo>
                      <a:pt x="1170" y="9"/>
                    </a:lnTo>
                    <a:lnTo>
                      <a:pt x="1061" y="19"/>
                    </a:lnTo>
                    <a:lnTo>
                      <a:pt x="955" y="33"/>
                    </a:lnTo>
                    <a:lnTo>
                      <a:pt x="853" y="50"/>
                    </a:lnTo>
                    <a:lnTo>
                      <a:pt x="755" y="71"/>
                    </a:lnTo>
                    <a:lnTo>
                      <a:pt x="661" y="95"/>
                    </a:lnTo>
                    <a:lnTo>
                      <a:pt x="572" y="123"/>
                    </a:lnTo>
                    <a:lnTo>
                      <a:pt x="488" y="153"/>
                    </a:lnTo>
                    <a:lnTo>
                      <a:pt x="409" y="186"/>
                    </a:lnTo>
                    <a:lnTo>
                      <a:pt x="336" y="222"/>
                    </a:lnTo>
                    <a:lnTo>
                      <a:pt x="269" y="260"/>
                    </a:lnTo>
                    <a:lnTo>
                      <a:pt x="209" y="301"/>
                    </a:lnTo>
                    <a:lnTo>
                      <a:pt x="156" y="343"/>
                    </a:lnTo>
                    <a:lnTo>
                      <a:pt x="110" y="388"/>
                    </a:lnTo>
                    <a:lnTo>
                      <a:pt x="71" y="435"/>
                    </a:lnTo>
                    <a:lnTo>
                      <a:pt x="18" y="532"/>
                    </a:lnTo>
                    <a:lnTo>
                      <a:pt x="0" y="635"/>
                    </a:lnTo>
                    <a:lnTo>
                      <a:pt x="4" y="687"/>
                    </a:lnTo>
                    <a:lnTo>
                      <a:pt x="40" y="788"/>
                    </a:lnTo>
                    <a:lnTo>
                      <a:pt x="110" y="882"/>
                    </a:lnTo>
                    <a:lnTo>
                      <a:pt x="156" y="927"/>
                    </a:lnTo>
                    <a:lnTo>
                      <a:pt x="209" y="969"/>
                    </a:lnTo>
                    <a:lnTo>
                      <a:pt x="269" y="1010"/>
                    </a:lnTo>
                    <a:lnTo>
                      <a:pt x="336" y="1048"/>
                    </a:lnTo>
                    <a:lnTo>
                      <a:pt x="409" y="1084"/>
                    </a:lnTo>
                    <a:lnTo>
                      <a:pt x="488" y="1117"/>
                    </a:lnTo>
                    <a:lnTo>
                      <a:pt x="572" y="1147"/>
                    </a:lnTo>
                    <a:lnTo>
                      <a:pt x="661" y="1175"/>
                    </a:lnTo>
                    <a:lnTo>
                      <a:pt x="755" y="1199"/>
                    </a:lnTo>
                    <a:lnTo>
                      <a:pt x="853" y="1220"/>
                    </a:lnTo>
                    <a:lnTo>
                      <a:pt x="955" y="1237"/>
                    </a:lnTo>
                    <a:lnTo>
                      <a:pt x="1061" y="1251"/>
                    </a:lnTo>
                    <a:lnTo>
                      <a:pt x="1170" y="1262"/>
                    </a:lnTo>
                    <a:lnTo>
                      <a:pt x="1282" y="1268"/>
                    </a:lnTo>
                    <a:lnTo>
                      <a:pt x="1397" y="1270"/>
                    </a:lnTo>
                    <a:lnTo>
                      <a:pt x="1511" y="1268"/>
                    </a:lnTo>
                    <a:lnTo>
                      <a:pt x="1623" y="1262"/>
                    </a:lnTo>
                    <a:lnTo>
                      <a:pt x="1732" y="1251"/>
                    </a:lnTo>
                    <a:lnTo>
                      <a:pt x="1838" y="1237"/>
                    </a:lnTo>
                    <a:lnTo>
                      <a:pt x="1940" y="1220"/>
                    </a:lnTo>
                    <a:lnTo>
                      <a:pt x="2038" y="1199"/>
                    </a:lnTo>
                    <a:lnTo>
                      <a:pt x="2132" y="1175"/>
                    </a:lnTo>
                    <a:lnTo>
                      <a:pt x="2221" y="1147"/>
                    </a:lnTo>
                    <a:lnTo>
                      <a:pt x="2305" y="1117"/>
                    </a:lnTo>
                    <a:lnTo>
                      <a:pt x="2384" y="1084"/>
                    </a:lnTo>
                    <a:lnTo>
                      <a:pt x="2457" y="1048"/>
                    </a:lnTo>
                    <a:lnTo>
                      <a:pt x="2523" y="1010"/>
                    </a:lnTo>
                    <a:lnTo>
                      <a:pt x="2583" y="969"/>
                    </a:lnTo>
                    <a:lnTo>
                      <a:pt x="2637" y="927"/>
                    </a:lnTo>
                    <a:lnTo>
                      <a:pt x="2683" y="882"/>
                    </a:lnTo>
                    <a:lnTo>
                      <a:pt x="2721" y="836"/>
                    </a:lnTo>
                    <a:lnTo>
                      <a:pt x="2774" y="738"/>
                    </a:lnTo>
                    <a:lnTo>
                      <a:pt x="2792" y="635"/>
                    </a:lnTo>
                    <a:lnTo>
                      <a:pt x="2788" y="583"/>
                    </a:lnTo>
                    <a:lnTo>
                      <a:pt x="2752" y="483"/>
                    </a:lnTo>
                    <a:lnTo>
                      <a:pt x="2683" y="388"/>
                    </a:lnTo>
                    <a:lnTo>
                      <a:pt x="2637" y="343"/>
                    </a:lnTo>
                    <a:lnTo>
                      <a:pt x="2583" y="301"/>
                    </a:lnTo>
                    <a:lnTo>
                      <a:pt x="2523" y="260"/>
                    </a:lnTo>
                    <a:lnTo>
                      <a:pt x="2457" y="222"/>
                    </a:lnTo>
                    <a:lnTo>
                      <a:pt x="2384" y="186"/>
                    </a:lnTo>
                    <a:lnTo>
                      <a:pt x="2305" y="153"/>
                    </a:lnTo>
                    <a:lnTo>
                      <a:pt x="2221" y="123"/>
                    </a:lnTo>
                    <a:lnTo>
                      <a:pt x="2132" y="95"/>
                    </a:lnTo>
                    <a:lnTo>
                      <a:pt x="2038" y="71"/>
                    </a:lnTo>
                    <a:lnTo>
                      <a:pt x="1940" y="50"/>
                    </a:lnTo>
                    <a:lnTo>
                      <a:pt x="1838" y="33"/>
                    </a:lnTo>
                    <a:lnTo>
                      <a:pt x="1732" y="19"/>
                    </a:lnTo>
                    <a:lnTo>
                      <a:pt x="1623" y="9"/>
                    </a:lnTo>
                    <a:lnTo>
                      <a:pt x="1511" y="2"/>
                    </a:lnTo>
                    <a:lnTo>
                      <a:pt x="1397" y="0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405" name="Group 83"/>
            <p:cNvGrpSpPr>
              <a:grpSpLocks/>
            </p:cNvGrpSpPr>
            <p:nvPr/>
          </p:nvGrpSpPr>
          <p:grpSpPr bwMode="auto">
            <a:xfrm>
              <a:off x="3941" y="1087"/>
              <a:ext cx="2808" cy="1286"/>
              <a:chOff x="3941" y="1087"/>
              <a:chExt cx="2808" cy="1286"/>
            </a:xfrm>
          </p:grpSpPr>
          <p:sp>
            <p:nvSpPr>
              <p:cNvPr id="16406" name="Freeform 84"/>
              <p:cNvSpPr>
                <a:spLocks/>
              </p:cNvSpPr>
              <p:nvPr/>
            </p:nvSpPr>
            <p:spPr bwMode="auto">
              <a:xfrm>
                <a:off x="3941" y="1087"/>
                <a:ext cx="2808" cy="1286"/>
              </a:xfrm>
              <a:custGeom>
                <a:avLst/>
                <a:gdLst>
                  <a:gd name="T0" fmla="*/ 1273 w 2808"/>
                  <a:gd name="T1" fmla="*/ 1089 h 1286"/>
                  <a:gd name="T2" fmla="*/ 1139 w 2808"/>
                  <a:gd name="T3" fmla="*/ 1098 h 1286"/>
                  <a:gd name="T4" fmla="*/ 990 w 2808"/>
                  <a:gd name="T5" fmla="*/ 1115 h 1286"/>
                  <a:gd name="T6" fmla="*/ 832 w 2808"/>
                  <a:gd name="T7" fmla="*/ 1143 h 1286"/>
                  <a:gd name="T8" fmla="*/ 670 w 2808"/>
                  <a:gd name="T9" fmla="*/ 1182 h 1286"/>
                  <a:gd name="T10" fmla="*/ 512 w 2808"/>
                  <a:gd name="T11" fmla="*/ 1233 h 1286"/>
                  <a:gd name="T12" fmla="*/ 364 w 2808"/>
                  <a:gd name="T13" fmla="*/ 1296 h 1286"/>
                  <a:gd name="T14" fmla="*/ 232 w 2808"/>
                  <a:gd name="T15" fmla="*/ 1373 h 1286"/>
                  <a:gd name="T16" fmla="*/ 123 w 2808"/>
                  <a:gd name="T17" fmla="*/ 1465 h 1286"/>
                  <a:gd name="T18" fmla="*/ 43 w 2808"/>
                  <a:gd name="T19" fmla="*/ 1571 h 1286"/>
                  <a:gd name="T20" fmla="*/ 2 w 2808"/>
                  <a:gd name="T21" fmla="*/ 1697 h 1286"/>
                  <a:gd name="T22" fmla="*/ 2 w 2808"/>
                  <a:gd name="T23" fmla="*/ 1763 h 1286"/>
                  <a:gd name="T24" fmla="*/ 64 w 2808"/>
                  <a:gd name="T25" fmla="*/ 1921 h 1286"/>
                  <a:gd name="T26" fmla="*/ 160 w 2808"/>
                  <a:gd name="T27" fmla="*/ 2028 h 1286"/>
                  <a:gd name="T28" fmla="*/ 285 w 2808"/>
                  <a:gd name="T29" fmla="*/ 2119 h 1286"/>
                  <a:gd name="T30" fmla="*/ 431 w 2808"/>
                  <a:gd name="T31" fmla="*/ 2194 h 1286"/>
                  <a:gd name="T32" fmla="*/ 592 w 2808"/>
                  <a:gd name="T33" fmla="*/ 2254 h 1286"/>
                  <a:gd name="T34" fmla="*/ 763 w 2808"/>
                  <a:gd name="T35" fmla="*/ 2301 h 1286"/>
                  <a:gd name="T36" fmla="*/ 937 w 2808"/>
                  <a:gd name="T37" fmla="*/ 2335 h 1286"/>
                  <a:gd name="T38" fmla="*/ 1107 w 2808"/>
                  <a:gd name="T39" fmla="*/ 2358 h 1286"/>
                  <a:gd name="T40" fmla="*/ 1267 w 2808"/>
                  <a:gd name="T41" fmla="*/ 2370 h 1286"/>
                  <a:gd name="T42" fmla="*/ 1411 w 2808"/>
                  <a:gd name="T43" fmla="*/ 2373 h 1286"/>
                  <a:gd name="T44" fmla="*/ 1617 w 2808"/>
                  <a:gd name="T45" fmla="*/ 2365 h 1286"/>
                  <a:gd name="T46" fmla="*/ 1720 w 2808"/>
                  <a:gd name="T47" fmla="*/ 2357 h 1286"/>
                  <a:gd name="T48" fmla="*/ 1277 w 2808"/>
                  <a:gd name="T49" fmla="*/ 2355 h 1286"/>
                  <a:gd name="T50" fmla="*/ 1133 w 2808"/>
                  <a:gd name="T51" fmla="*/ 2345 h 1286"/>
                  <a:gd name="T52" fmla="*/ 976 w 2808"/>
                  <a:gd name="T53" fmla="*/ 2326 h 1286"/>
                  <a:gd name="T54" fmla="*/ 814 w 2808"/>
                  <a:gd name="T55" fmla="*/ 2297 h 1286"/>
                  <a:gd name="T56" fmla="*/ 651 w 2808"/>
                  <a:gd name="T57" fmla="*/ 2256 h 1286"/>
                  <a:gd name="T58" fmla="*/ 494 w 2808"/>
                  <a:gd name="T59" fmla="*/ 2203 h 1286"/>
                  <a:gd name="T60" fmla="*/ 348 w 2808"/>
                  <a:gd name="T61" fmla="*/ 2138 h 1286"/>
                  <a:gd name="T62" fmla="*/ 221 w 2808"/>
                  <a:gd name="T63" fmla="*/ 2058 h 1286"/>
                  <a:gd name="T64" fmla="*/ 117 w 2808"/>
                  <a:gd name="T65" fmla="*/ 1964 h 1286"/>
                  <a:gd name="T66" fmla="*/ 43 w 2808"/>
                  <a:gd name="T67" fmla="*/ 1854 h 1286"/>
                  <a:gd name="T68" fmla="*/ 15 w 2808"/>
                  <a:gd name="T69" fmla="*/ 1729 h 1286"/>
                  <a:gd name="T70" fmla="*/ 31 w 2808"/>
                  <a:gd name="T71" fmla="*/ 1634 h 1286"/>
                  <a:gd name="T72" fmla="*/ 98 w 2808"/>
                  <a:gd name="T73" fmla="*/ 1518 h 1286"/>
                  <a:gd name="T74" fmla="*/ 198 w 2808"/>
                  <a:gd name="T75" fmla="*/ 1418 h 1286"/>
                  <a:gd name="T76" fmla="*/ 326 w 2808"/>
                  <a:gd name="T77" fmla="*/ 1333 h 1286"/>
                  <a:gd name="T78" fmla="*/ 473 w 2808"/>
                  <a:gd name="T79" fmla="*/ 1264 h 1286"/>
                  <a:gd name="T80" fmla="*/ 634 w 2808"/>
                  <a:gd name="T81" fmla="*/ 1208 h 1286"/>
                  <a:gd name="T82" fmla="*/ 802 w 2808"/>
                  <a:gd name="T83" fmla="*/ 1165 h 1286"/>
                  <a:gd name="T84" fmla="*/ 969 w 2808"/>
                  <a:gd name="T85" fmla="*/ 1134 h 1286"/>
                  <a:gd name="T86" fmla="*/ 1130 w 2808"/>
                  <a:gd name="T87" fmla="*/ 1113 h 1286"/>
                  <a:gd name="T88" fmla="*/ 1277 w 2808"/>
                  <a:gd name="T89" fmla="*/ 1103 h 1286"/>
                  <a:gd name="T90" fmla="*/ 1701 w 2808"/>
                  <a:gd name="T91" fmla="*/ 1101 h 1286"/>
                  <a:gd name="T92" fmla="*/ 1599 w 2808"/>
                  <a:gd name="T93" fmla="*/ 1092 h 1286"/>
                  <a:gd name="T94" fmla="*/ 1404 w 2808"/>
                  <a:gd name="T95" fmla="*/ 1087 h 128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808"/>
                  <a:gd name="T145" fmla="*/ 0 h 1286"/>
                  <a:gd name="T146" fmla="*/ 2808 w 2808"/>
                  <a:gd name="T147" fmla="*/ 1286 h 128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808" h="1286">
                    <a:moveTo>
                      <a:pt x="1404" y="0"/>
                    </a:moveTo>
                    <a:lnTo>
                      <a:pt x="1273" y="2"/>
                    </a:lnTo>
                    <a:lnTo>
                      <a:pt x="1208" y="5"/>
                    </a:lnTo>
                    <a:lnTo>
                      <a:pt x="1139" y="11"/>
                    </a:lnTo>
                    <a:lnTo>
                      <a:pt x="1066" y="18"/>
                    </a:lnTo>
                    <a:lnTo>
                      <a:pt x="990" y="28"/>
                    </a:lnTo>
                    <a:lnTo>
                      <a:pt x="912" y="41"/>
                    </a:lnTo>
                    <a:lnTo>
                      <a:pt x="832" y="56"/>
                    </a:lnTo>
                    <a:lnTo>
                      <a:pt x="751" y="74"/>
                    </a:lnTo>
                    <a:lnTo>
                      <a:pt x="670" y="95"/>
                    </a:lnTo>
                    <a:lnTo>
                      <a:pt x="590" y="119"/>
                    </a:lnTo>
                    <a:lnTo>
                      <a:pt x="512" y="146"/>
                    </a:lnTo>
                    <a:lnTo>
                      <a:pt x="437" y="176"/>
                    </a:lnTo>
                    <a:lnTo>
                      <a:pt x="364" y="209"/>
                    </a:lnTo>
                    <a:lnTo>
                      <a:pt x="296" y="246"/>
                    </a:lnTo>
                    <a:lnTo>
                      <a:pt x="232" y="286"/>
                    </a:lnTo>
                    <a:lnTo>
                      <a:pt x="175" y="330"/>
                    </a:lnTo>
                    <a:lnTo>
                      <a:pt x="123" y="378"/>
                    </a:lnTo>
                    <a:lnTo>
                      <a:pt x="79" y="429"/>
                    </a:lnTo>
                    <a:lnTo>
                      <a:pt x="43" y="484"/>
                    </a:lnTo>
                    <a:lnTo>
                      <a:pt x="16" y="544"/>
                    </a:lnTo>
                    <a:lnTo>
                      <a:pt x="2" y="610"/>
                    </a:lnTo>
                    <a:lnTo>
                      <a:pt x="0" y="643"/>
                    </a:lnTo>
                    <a:lnTo>
                      <a:pt x="2" y="676"/>
                    </a:lnTo>
                    <a:lnTo>
                      <a:pt x="16" y="742"/>
                    </a:lnTo>
                    <a:lnTo>
                      <a:pt x="64" y="834"/>
                    </a:lnTo>
                    <a:lnTo>
                      <a:pt x="108" y="890"/>
                    </a:lnTo>
                    <a:lnTo>
                      <a:pt x="160" y="941"/>
                    </a:lnTo>
                    <a:lnTo>
                      <a:pt x="220" y="989"/>
                    </a:lnTo>
                    <a:lnTo>
                      <a:pt x="285" y="1032"/>
                    </a:lnTo>
                    <a:lnTo>
                      <a:pt x="356" y="1071"/>
                    </a:lnTo>
                    <a:lnTo>
                      <a:pt x="431" y="1107"/>
                    </a:lnTo>
                    <a:lnTo>
                      <a:pt x="510" y="1139"/>
                    </a:lnTo>
                    <a:lnTo>
                      <a:pt x="592" y="1167"/>
                    </a:lnTo>
                    <a:lnTo>
                      <a:pt x="677" y="1192"/>
                    </a:lnTo>
                    <a:lnTo>
                      <a:pt x="763" y="1214"/>
                    </a:lnTo>
                    <a:lnTo>
                      <a:pt x="850" y="1232"/>
                    </a:lnTo>
                    <a:lnTo>
                      <a:pt x="937" y="1248"/>
                    </a:lnTo>
                    <a:lnTo>
                      <a:pt x="1023" y="1261"/>
                    </a:lnTo>
                    <a:lnTo>
                      <a:pt x="1107" y="1271"/>
                    </a:lnTo>
                    <a:lnTo>
                      <a:pt x="1189" y="1278"/>
                    </a:lnTo>
                    <a:lnTo>
                      <a:pt x="1267" y="1283"/>
                    </a:lnTo>
                    <a:lnTo>
                      <a:pt x="1342" y="1286"/>
                    </a:lnTo>
                    <a:lnTo>
                      <a:pt x="1411" y="1286"/>
                    </a:lnTo>
                    <a:lnTo>
                      <a:pt x="1546" y="1282"/>
                    </a:lnTo>
                    <a:lnTo>
                      <a:pt x="1617" y="1278"/>
                    </a:lnTo>
                    <a:lnTo>
                      <a:pt x="1672" y="1275"/>
                    </a:lnTo>
                    <a:lnTo>
                      <a:pt x="1720" y="1270"/>
                    </a:lnTo>
                    <a:lnTo>
                      <a:pt x="1343" y="1270"/>
                    </a:lnTo>
                    <a:lnTo>
                      <a:pt x="1277" y="1268"/>
                    </a:lnTo>
                    <a:lnTo>
                      <a:pt x="1207" y="1264"/>
                    </a:lnTo>
                    <a:lnTo>
                      <a:pt x="1133" y="1258"/>
                    </a:lnTo>
                    <a:lnTo>
                      <a:pt x="1056" y="1250"/>
                    </a:lnTo>
                    <a:lnTo>
                      <a:pt x="976" y="1239"/>
                    </a:lnTo>
                    <a:lnTo>
                      <a:pt x="895" y="1226"/>
                    </a:lnTo>
                    <a:lnTo>
                      <a:pt x="814" y="1210"/>
                    </a:lnTo>
                    <a:lnTo>
                      <a:pt x="732" y="1191"/>
                    </a:lnTo>
                    <a:lnTo>
                      <a:pt x="651" y="1169"/>
                    </a:lnTo>
                    <a:lnTo>
                      <a:pt x="571" y="1144"/>
                    </a:lnTo>
                    <a:lnTo>
                      <a:pt x="494" y="1116"/>
                    </a:lnTo>
                    <a:lnTo>
                      <a:pt x="419" y="1085"/>
                    </a:lnTo>
                    <a:lnTo>
                      <a:pt x="348" y="1051"/>
                    </a:lnTo>
                    <a:lnTo>
                      <a:pt x="282" y="1013"/>
                    </a:lnTo>
                    <a:lnTo>
                      <a:pt x="221" y="971"/>
                    </a:lnTo>
                    <a:lnTo>
                      <a:pt x="165" y="926"/>
                    </a:lnTo>
                    <a:lnTo>
                      <a:pt x="117" y="877"/>
                    </a:lnTo>
                    <a:lnTo>
                      <a:pt x="76" y="824"/>
                    </a:lnTo>
                    <a:lnTo>
                      <a:pt x="43" y="767"/>
                    </a:lnTo>
                    <a:lnTo>
                      <a:pt x="21" y="706"/>
                    </a:lnTo>
                    <a:lnTo>
                      <a:pt x="15" y="642"/>
                    </a:lnTo>
                    <a:lnTo>
                      <a:pt x="16" y="610"/>
                    </a:lnTo>
                    <a:lnTo>
                      <a:pt x="31" y="547"/>
                    </a:lnTo>
                    <a:lnTo>
                      <a:pt x="60" y="487"/>
                    </a:lnTo>
                    <a:lnTo>
                      <a:pt x="98" y="431"/>
                    </a:lnTo>
                    <a:lnTo>
                      <a:pt x="144" y="379"/>
                    </a:lnTo>
                    <a:lnTo>
                      <a:pt x="198" y="331"/>
                    </a:lnTo>
                    <a:lnTo>
                      <a:pt x="259" y="287"/>
                    </a:lnTo>
                    <a:lnTo>
                      <a:pt x="326" y="246"/>
                    </a:lnTo>
                    <a:lnTo>
                      <a:pt x="398" y="210"/>
                    </a:lnTo>
                    <a:lnTo>
                      <a:pt x="473" y="177"/>
                    </a:lnTo>
                    <a:lnTo>
                      <a:pt x="553" y="147"/>
                    </a:lnTo>
                    <a:lnTo>
                      <a:pt x="634" y="121"/>
                    </a:lnTo>
                    <a:lnTo>
                      <a:pt x="718" y="98"/>
                    </a:lnTo>
                    <a:lnTo>
                      <a:pt x="802" y="78"/>
                    </a:lnTo>
                    <a:lnTo>
                      <a:pt x="886" y="61"/>
                    </a:lnTo>
                    <a:lnTo>
                      <a:pt x="969" y="47"/>
                    </a:lnTo>
                    <a:lnTo>
                      <a:pt x="1051" y="35"/>
                    </a:lnTo>
                    <a:lnTo>
                      <a:pt x="1130" y="26"/>
                    </a:lnTo>
                    <a:lnTo>
                      <a:pt x="1205" y="20"/>
                    </a:lnTo>
                    <a:lnTo>
                      <a:pt x="1277" y="16"/>
                    </a:lnTo>
                    <a:lnTo>
                      <a:pt x="1343" y="14"/>
                    </a:lnTo>
                    <a:lnTo>
                      <a:pt x="1701" y="14"/>
                    </a:lnTo>
                    <a:lnTo>
                      <a:pt x="1669" y="11"/>
                    </a:lnTo>
                    <a:lnTo>
                      <a:pt x="1599" y="5"/>
                    </a:lnTo>
                    <a:lnTo>
                      <a:pt x="1535" y="2"/>
                    </a:lnTo>
                    <a:lnTo>
                      <a:pt x="140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07" name="Freeform 85"/>
              <p:cNvSpPr>
                <a:spLocks/>
              </p:cNvSpPr>
              <p:nvPr/>
            </p:nvSpPr>
            <p:spPr bwMode="auto">
              <a:xfrm>
                <a:off x="3941" y="1087"/>
                <a:ext cx="2808" cy="1286"/>
              </a:xfrm>
              <a:custGeom>
                <a:avLst/>
                <a:gdLst>
                  <a:gd name="T0" fmla="*/ 1343 w 2808"/>
                  <a:gd name="T1" fmla="*/ 1101 h 1286"/>
                  <a:gd name="T2" fmla="*/ 1476 w 2808"/>
                  <a:gd name="T3" fmla="*/ 1103 h 1286"/>
                  <a:gd name="T4" fmla="*/ 1663 w 2808"/>
                  <a:gd name="T5" fmla="*/ 1112 h 1286"/>
                  <a:gd name="T6" fmla="*/ 1799 w 2808"/>
                  <a:gd name="T7" fmla="*/ 1127 h 1286"/>
                  <a:gd name="T8" fmla="*/ 1948 w 2808"/>
                  <a:gd name="T9" fmla="*/ 1152 h 1286"/>
                  <a:gd name="T10" fmla="*/ 2103 w 2808"/>
                  <a:gd name="T11" fmla="*/ 1188 h 1286"/>
                  <a:gd name="T12" fmla="*/ 2257 w 2808"/>
                  <a:gd name="T13" fmla="*/ 1235 h 1286"/>
                  <a:gd name="T14" fmla="*/ 2404 w 2808"/>
                  <a:gd name="T15" fmla="*/ 1294 h 1286"/>
                  <a:gd name="T16" fmla="*/ 2537 w 2808"/>
                  <a:gd name="T17" fmla="*/ 1366 h 1286"/>
                  <a:gd name="T18" fmla="*/ 2649 w 2808"/>
                  <a:gd name="T19" fmla="*/ 1452 h 1286"/>
                  <a:gd name="T20" fmla="*/ 2734 w 2808"/>
                  <a:gd name="T21" fmla="*/ 1552 h 1286"/>
                  <a:gd name="T22" fmla="*/ 2785 w 2808"/>
                  <a:gd name="T23" fmla="*/ 1667 h 1286"/>
                  <a:gd name="T24" fmla="*/ 2791 w 2808"/>
                  <a:gd name="T25" fmla="*/ 1761 h 1286"/>
                  <a:gd name="T26" fmla="*/ 2734 w 2808"/>
                  <a:gd name="T27" fmla="*/ 1907 h 1286"/>
                  <a:gd name="T28" fmla="*/ 2649 w 2808"/>
                  <a:gd name="T29" fmla="*/ 2007 h 1286"/>
                  <a:gd name="T30" fmla="*/ 2537 w 2808"/>
                  <a:gd name="T31" fmla="*/ 2092 h 1286"/>
                  <a:gd name="T32" fmla="*/ 2404 w 2808"/>
                  <a:gd name="T33" fmla="*/ 2164 h 1286"/>
                  <a:gd name="T34" fmla="*/ 2257 w 2808"/>
                  <a:gd name="T35" fmla="*/ 2223 h 1286"/>
                  <a:gd name="T36" fmla="*/ 2102 w 2808"/>
                  <a:gd name="T37" fmla="*/ 2271 h 1286"/>
                  <a:gd name="T38" fmla="*/ 1947 w 2808"/>
                  <a:gd name="T39" fmla="*/ 2306 h 1286"/>
                  <a:gd name="T40" fmla="*/ 1799 w 2808"/>
                  <a:gd name="T41" fmla="*/ 2332 h 1286"/>
                  <a:gd name="T42" fmla="*/ 1663 w 2808"/>
                  <a:gd name="T43" fmla="*/ 2347 h 1286"/>
                  <a:gd name="T44" fmla="*/ 1476 w 2808"/>
                  <a:gd name="T45" fmla="*/ 2355 h 1286"/>
                  <a:gd name="T46" fmla="*/ 1343 w 2808"/>
                  <a:gd name="T47" fmla="*/ 2357 h 1286"/>
                  <a:gd name="T48" fmla="*/ 1797 w 2808"/>
                  <a:gd name="T49" fmla="*/ 2348 h 1286"/>
                  <a:gd name="T50" fmla="*/ 1939 w 2808"/>
                  <a:gd name="T51" fmla="*/ 2324 h 1286"/>
                  <a:gd name="T52" fmla="*/ 2089 w 2808"/>
                  <a:gd name="T53" fmla="*/ 2290 h 1286"/>
                  <a:gd name="T54" fmla="*/ 2242 w 2808"/>
                  <a:gd name="T55" fmla="*/ 2244 h 1286"/>
                  <a:gd name="T56" fmla="*/ 2389 w 2808"/>
                  <a:gd name="T57" fmla="*/ 2187 h 1286"/>
                  <a:gd name="T58" fmla="*/ 2525 w 2808"/>
                  <a:gd name="T59" fmla="*/ 2117 h 1286"/>
                  <a:gd name="T60" fmla="*/ 2642 w 2808"/>
                  <a:gd name="T61" fmla="*/ 2034 h 1286"/>
                  <a:gd name="T62" fmla="*/ 2733 w 2808"/>
                  <a:gd name="T63" fmla="*/ 1936 h 1286"/>
                  <a:gd name="T64" fmla="*/ 2791 w 2808"/>
                  <a:gd name="T65" fmla="*/ 1824 h 1286"/>
                  <a:gd name="T66" fmla="*/ 2808 w 2808"/>
                  <a:gd name="T67" fmla="*/ 1729 h 1286"/>
                  <a:gd name="T68" fmla="*/ 2791 w 2808"/>
                  <a:gd name="T69" fmla="*/ 1629 h 1286"/>
                  <a:gd name="T70" fmla="*/ 2726 w 2808"/>
                  <a:gd name="T71" fmla="*/ 1515 h 1286"/>
                  <a:gd name="T72" fmla="*/ 2631 w 2808"/>
                  <a:gd name="T73" fmla="*/ 1416 h 1286"/>
                  <a:gd name="T74" fmla="*/ 2509 w 2808"/>
                  <a:gd name="T75" fmla="*/ 1332 h 1286"/>
                  <a:gd name="T76" fmla="*/ 2369 w 2808"/>
                  <a:gd name="T77" fmla="*/ 1262 h 1286"/>
                  <a:gd name="T78" fmla="*/ 2216 w 2808"/>
                  <a:gd name="T79" fmla="*/ 1205 h 1286"/>
                  <a:gd name="T80" fmla="*/ 2056 w 2808"/>
                  <a:gd name="T81" fmla="*/ 1161 h 1286"/>
                  <a:gd name="T82" fmla="*/ 1896 w 2808"/>
                  <a:gd name="T83" fmla="*/ 1128 h 1286"/>
                  <a:gd name="T84" fmla="*/ 1742 w 2808"/>
                  <a:gd name="T85" fmla="*/ 1105 h 128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08"/>
                  <a:gd name="T130" fmla="*/ 0 h 1286"/>
                  <a:gd name="T131" fmla="*/ 2808 w 2808"/>
                  <a:gd name="T132" fmla="*/ 1286 h 128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08" h="1286">
                    <a:moveTo>
                      <a:pt x="1701" y="14"/>
                    </a:moveTo>
                    <a:lnTo>
                      <a:pt x="1343" y="14"/>
                    </a:lnTo>
                    <a:lnTo>
                      <a:pt x="1404" y="14"/>
                    </a:lnTo>
                    <a:lnTo>
                      <a:pt x="1476" y="16"/>
                    </a:lnTo>
                    <a:lnTo>
                      <a:pt x="1602" y="20"/>
                    </a:lnTo>
                    <a:lnTo>
                      <a:pt x="1663" y="25"/>
                    </a:lnTo>
                    <a:lnTo>
                      <a:pt x="1729" y="31"/>
                    </a:lnTo>
                    <a:lnTo>
                      <a:pt x="1799" y="40"/>
                    </a:lnTo>
                    <a:lnTo>
                      <a:pt x="1872" y="51"/>
                    </a:lnTo>
                    <a:lnTo>
                      <a:pt x="1948" y="65"/>
                    </a:lnTo>
                    <a:lnTo>
                      <a:pt x="2025" y="82"/>
                    </a:lnTo>
                    <a:lnTo>
                      <a:pt x="2103" y="101"/>
                    </a:lnTo>
                    <a:lnTo>
                      <a:pt x="2180" y="123"/>
                    </a:lnTo>
                    <a:lnTo>
                      <a:pt x="2257" y="148"/>
                    </a:lnTo>
                    <a:lnTo>
                      <a:pt x="2332" y="176"/>
                    </a:lnTo>
                    <a:lnTo>
                      <a:pt x="2404" y="207"/>
                    </a:lnTo>
                    <a:lnTo>
                      <a:pt x="2473" y="242"/>
                    </a:lnTo>
                    <a:lnTo>
                      <a:pt x="2537" y="279"/>
                    </a:lnTo>
                    <a:lnTo>
                      <a:pt x="2596" y="320"/>
                    </a:lnTo>
                    <a:lnTo>
                      <a:pt x="2649" y="365"/>
                    </a:lnTo>
                    <a:lnTo>
                      <a:pt x="2696" y="413"/>
                    </a:lnTo>
                    <a:lnTo>
                      <a:pt x="2734" y="465"/>
                    </a:lnTo>
                    <a:lnTo>
                      <a:pt x="2764" y="520"/>
                    </a:lnTo>
                    <a:lnTo>
                      <a:pt x="2785" y="580"/>
                    </a:lnTo>
                    <a:lnTo>
                      <a:pt x="2792" y="643"/>
                    </a:lnTo>
                    <a:lnTo>
                      <a:pt x="2791" y="674"/>
                    </a:lnTo>
                    <a:lnTo>
                      <a:pt x="2764" y="765"/>
                    </a:lnTo>
                    <a:lnTo>
                      <a:pt x="2734" y="820"/>
                    </a:lnTo>
                    <a:lnTo>
                      <a:pt x="2696" y="872"/>
                    </a:lnTo>
                    <a:lnTo>
                      <a:pt x="2649" y="920"/>
                    </a:lnTo>
                    <a:lnTo>
                      <a:pt x="2596" y="964"/>
                    </a:lnTo>
                    <a:lnTo>
                      <a:pt x="2537" y="1005"/>
                    </a:lnTo>
                    <a:lnTo>
                      <a:pt x="2473" y="1043"/>
                    </a:lnTo>
                    <a:lnTo>
                      <a:pt x="2404" y="1077"/>
                    </a:lnTo>
                    <a:lnTo>
                      <a:pt x="2332" y="1108"/>
                    </a:lnTo>
                    <a:lnTo>
                      <a:pt x="2257" y="1136"/>
                    </a:lnTo>
                    <a:lnTo>
                      <a:pt x="2180" y="1162"/>
                    </a:lnTo>
                    <a:lnTo>
                      <a:pt x="2102" y="1184"/>
                    </a:lnTo>
                    <a:lnTo>
                      <a:pt x="2025" y="1203"/>
                    </a:lnTo>
                    <a:lnTo>
                      <a:pt x="1947" y="1219"/>
                    </a:lnTo>
                    <a:lnTo>
                      <a:pt x="1872" y="1233"/>
                    </a:lnTo>
                    <a:lnTo>
                      <a:pt x="1799" y="1245"/>
                    </a:lnTo>
                    <a:lnTo>
                      <a:pt x="1729" y="1254"/>
                    </a:lnTo>
                    <a:lnTo>
                      <a:pt x="1663" y="1260"/>
                    </a:lnTo>
                    <a:lnTo>
                      <a:pt x="1602" y="1264"/>
                    </a:lnTo>
                    <a:lnTo>
                      <a:pt x="1476" y="1268"/>
                    </a:lnTo>
                    <a:lnTo>
                      <a:pt x="1404" y="1270"/>
                    </a:lnTo>
                    <a:lnTo>
                      <a:pt x="1343" y="1270"/>
                    </a:lnTo>
                    <a:lnTo>
                      <a:pt x="1720" y="1270"/>
                    </a:lnTo>
                    <a:lnTo>
                      <a:pt x="1797" y="1261"/>
                    </a:lnTo>
                    <a:lnTo>
                      <a:pt x="1866" y="1250"/>
                    </a:lnTo>
                    <a:lnTo>
                      <a:pt x="1939" y="1237"/>
                    </a:lnTo>
                    <a:lnTo>
                      <a:pt x="2013" y="1221"/>
                    </a:lnTo>
                    <a:lnTo>
                      <a:pt x="2089" y="1203"/>
                    </a:lnTo>
                    <a:lnTo>
                      <a:pt x="2166" y="1181"/>
                    </a:lnTo>
                    <a:lnTo>
                      <a:pt x="2242" y="1157"/>
                    </a:lnTo>
                    <a:lnTo>
                      <a:pt x="2317" y="1130"/>
                    </a:lnTo>
                    <a:lnTo>
                      <a:pt x="2389" y="1100"/>
                    </a:lnTo>
                    <a:lnTo>
                      <a:pt x="2459" y="1067"/>
                    </a:lnTo>
                    <a:lnTo>
                      <a:pt x="2525" y="1030"/>
                    </a:lnTo>
                    <a:lnTo>
                      <a:pt x="2586" y="990"/>
                    </a:lnTo>
                    <a:lnTo>
                      <a:pt x="2642" y="947"/>
                    </a:lnTo>
                    <a:lnTo>
                      <a:pt x="2691" y="900"/>
                    </a:lnTo>
                    <a:lnTo>
                      <a:pt x="2733" y="849"/>
                    </a:lnTo>
                    <a:lnTo>
                      <a:pt x="2766" y="795"/>
                    </a:lnTo>
                    <a:lnTo>
                      <a:pt x="2791" y="737"/>
                    </a:lnTo>
                    <a:lnTo>
                      <a:pt x="2805" y="676"/>
                    </a:lnTo>
                    <a:lnTo>
                      <a:pt x="2808" y="642"/>
                    </a:lnTo>
                    <a:lnTo>
                      <a:pt x="2805" y="608"/>
                    </a:lnTo>
                    <a:lnTo>
                      <a:pt x="2791" y="542"/>
                    </a:lnTo>
                    <a:lnTo>
                      <a:pt x="2763" y="483"/>
                    </a:lnTo>
                    <a:lnTo>
                      <a:pt x="2726" y="428"/>
                    </a:lnTo>
                    <a:lnTo>
                      <a:pt x="2682" y="376"/>
                    </a:lnTo>
                    <a:lnTo>
                      <a:pt x="2631" y="329"/>
                    </a:lnTo>
                    <a:lnTo>
                      <a:pt x="2573" y="285"/>
                    </a:lnTo>
                    <a:lnTo>
                      <a:pt x="2509" y="245"/>
                    </a:lnTo>
                    <a:lnTo>
                      <a:pt x="2441" y="208"/>
                    </a:lnTo>
                    <a:lnTo>
                      <a:pt x="2369" y="175"/>
                    </a:lnTo>
                    <a:lnTo>
                      <a:pt x="2294" y="145"/>
                    </a:lnTo>
                    <a:lnTo>
                      <a:pt x="2216" y="118"/>
                    </a:lnTo>
                    <a:lnTo>
                      <a:pt x="2136" y="95"/>
                    </a:lnTo>
                    <a:lnTo>
                      <a:pt x="2056" y="74"/>
                    </a:lnTo>
                    <a:lnTo>
                      <a:pt x="1976" y="56"/>
                    </a:lnTo>
                    <a:lnTo>
                      <a:pt x="1896" y="41"/>
                    </a:lnTo>
                    <a:lnTo>
                      <a:pt x="1818" y="28"/>
                    </a:lnTo>
                    <a:lnTo>
                      <a:pt x="1742" y="18"/>
                    </a:lnTo>
                    <a:lnTo>
                      <a:pt x="170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6386" name="Rechteck 6381"/>
          <p:cNvSpPr>
            <a:spLocks noChangeArrowheads="1"/>
          </p:cNvSpPr>
          <p:nvPr/>
        </p:nvSpPr>
        <p:spPr bwMode="auto">
          <a:xfrm>
            <a:off x="2051050" y="1700213"/>
            <a:ext cx="56007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de-DE" sz="1400" b="1">
                <a:solidFill>
                  <a:schemeClr val="bg1"/>
                </a:solidFill>
                <a:latin typeface="Arial" charset="0"/>
              </a:rPr>
              <a:t>Bewegungs-			Kopf und</a:t>
            </a:r>
            <a:endParaRPr lang="de-DE" altLang="de-DE" sz="1400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 sz="1400" b="1">
                <a:solidFill>
                  <a:schemeClr val="bg1"/>
                </a:solidFill>
                <a:latin typeface="Arial" charset="0"/>
              </a:rPr>
              <a:t>apparat:				Körperhöhlen</a:t>
            </a:r>
            <a:endParaRPr lang="de-DE" altLang="de-DE" sz="1400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endParaRPr lang="de-DE" altLang="de-DE" sz="1400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 sz="1400" b="1">
                <a:solidFill>
                  <a:schemeClr val="bg1"/>
                </a:solidFill>
                <a:latin typeface="Arial" charset="0"/>
              </a:rPr>
              <a:t>14% Wirbel- 			</a:t>
            </a:r>
          </a:p>
          <a:p>
            <a:pPr eaLnBrk="0" hangingPunct="0">
              <a:buFont typeface="Arial" charset="0"/>
              <a:buNone/>
            </a:pPr>
            <a:r>
              <a:rPr lang="en-US" altLang="de-DE" sz="1400" b="1">
                <a:solidFill>
                  <a:schemeClr val="bg1"/>
                </a:solidFill>
                <a:latin typeface="Arial" charset="0"/>
              </a:rPr>
              <a:t>Säule		                     	69% Kopf,</a:t>
            </a:r>
            <a:endParaRPr lang="de-DE" altLang="de-DE" sz="1400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 sz="1400" b="1">
                <a:solidFill>
                  <a:schemeClr val="bg1"/>
                </a:solidFill>
                <a:latin typeface="Arial" charset="0"/>
              </a:rPr>
              <a:t>			            	Gesicht</a:t>
            </a:r>
            <a:endParaRPr lang="de-DE" altLang="de-DE" sz="1400" b="1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endParaRPr lang="en-US" altLang="de-DE" sz="1400" b="1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 sz="1400" b="1">
                <a:solidFill>
                  <a:schemeClr val="bg1"/>
                </a:solidFill>
                <a:latin typeface="Arial" charset="0"/>
              </a:rPr>
              <a:t>28%</a:t>
            </a:r>
            <a:endParaRPr lang="de-DE" altLang="de-DE" sz="1400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 sz="1400" b="1">
                <a:solidFill>
                  <a:schemeClr val="bg1"/>
                </a:solidFill>
                <a:latin typeface="Arial" charset="0"/>
              </a:rPr>
              <a:t>Becken</a:t>
            </a:r>
            <a:endParaRPr lang="de-DE" altLang="de-DE" sz="1400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 sz="1400">
                <a:solidFill>
                  <a:schemeClr val="bg1"/>
                </a:solidFill>
                <a:latin typeface="Arial" charset="0"/>
              </a:rPr>
              <a:t>                                             		  </a:t>
            </a:r>
            <a:r>
              <a:rPr lang="en-US" altLang="de-DE" sz="1400" b="1">
                <a:solidFill>
                  <a:schemeClr val="bg1"/>
                </a:solidFill>
                <a:latin typeface="Arial" charset="0"/>
              </a:rPr>
              <a:t>62% Thorax</a:t>
            </a:r>
            <a:endParaRPr lang="de-DE" altLang="de-DE" sz="1400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 sz="160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altLang="de-DE" sz="1600">
                <a:solidFill>
                  <a:schemeClr val="bg1"/>
                </a:solidFill>
                <a:latin typeface="Calibri" pitchFamily="34" charset="0"/>
              </a:rPr>
            </a:br>
            <a:r>
              <a:rPr lang="en-US" altLang="de-DE" sz="1600" b="1">
                <a:solidFill>
                  <a:schemeClr val="bg1"/>
                </a:solidFill>
                <a:latin typeface="Calibri" pitchFamily="34" charset="0"/>
              </a:rPr>
              <a:t> </a:t>
            </a:r>
            <a:endParaRPr lang="de-DE" altLang="de-DE" sz="1600">
              <a:solidFill>
                <a:schemeClr val="bg1"/>
              </a:solidFill>
              <a:latin typeface="Calibri" pitchFamily="34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 sz="1600" b="1">
                <a:solidFill>
                  <a:schemeClr val="bg1"/>
                </a:solidFill>
                <a:latin typeface="Calibri" pitchFamily="34" charset="0"/>
              </a:rPr>
              <a:t>     </a:t>
            </a:r>
          </a:p>
          <a:p>
            <a:pPr eaLnBrk="0" hangingPunct="0">
              <a:buFont typeface="Arial" charset="0"/>
              <a:buNone/>
            </a:pPr>
            <a:r>
              <a:rPr lang="de-DE" altLang="de-DE" sz="1400" b="1">
                <a:solidFill>
                  <a:schemeClr val="bg1"/>
                </a:solidFill>
                <a:latin typeface="Arial" charset="0"/>
              </a:rPr>
              <a:t>     </a:t>
            </a:r>
            <a:r>
              <a:rPr lang="en-US" altLang="de-DE" sz="1400" b="1">
                <a:solidFill>
                  <a:schemeClr val="bg1"/>
                </a:solidFill>
                <a:latin typeface="Arial" charset="0"/>
              </a:rPr>
              <a:t>86% Arme                    		36% Abdomen</a:t>
            </a:r>
          </a:p>
          <a:p>
            <a:pPr eaLnBrk="0" hangingPunct="0">
              <a:buFont typeface="Arial" charset="0"/>
              <a:buNone/>
            </a:pPr>
            <a:r>
              <a:rPr lang="en-US" altLang="de-DE" sz="1400" b="1">
                <a:solidFill>
                  <a:schemeClr val="bg1"/>
                </a:solidFill>
                <a:latin typeface="Arial" charset="0"/>
              </a:rPr>
              <a:t>     und Beine</a:t>
            </a:r>
            <a:endParaRPr lang="de-DE" altLang="de-DE" sz="1400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 sz="140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altLang="de-DE" sz="1400">
                <a:solidFill>
                  <a:schemeClr val="bg1"/>
                </a:solidFill>
                <a:latin typeface="Arial" charset="0"/>
              </a:rPr>
            </a:br>
            <a:endParaRPr lang="de-DE" altLang="de-DE" sz="14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457200" y="35052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de-DE" altLang="de-DE" sz="2400" u="sng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741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charset="0"/>
              <a:buNone/>
            </a:pPr>
            <a:endParaRPr lang="de-DE" altLang="de-DE" sz="3600">
              <a:latin typeface="Calibri" pitchFamily="34" charset="0"/>
            </a:endParaRPr>
          </a:p>
        </p:txBody>
      </p:sp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2417763" y="2414588"/>
            <a:ext cx="4124325" cy="3967162"/>
            <a:chOff x="5214" y="1612"/>
            <a:chExt cx="6495" cy="6248"/>
          </a:xfrm>
        </p:grpSpPr>
        <p:grpSp>
          <p:nvGrpSpPr>
            <p:cNvPr id="17413" name="Group 24"/>
            <p:cNvGrpSpPr>
              <a:grpSpLocks/>
            </p:cNvGrpSpPr>
            <p:nvPr/>
          </p:nvGrpSpPr>
          <p:grpSpPr bwMode="auto">
            <a:xfrm>
              <a:off x="5214" y="1654"/>
              <a:ext cx="6495" cy="6206"/>
              <a:chOff x="5214" y="1654"/>
              <a:chExt cx="6495" cy="6206"/>
            </a:xfrm>
          </p:grpSpPr>
          <p:sp>
            <p:nvSpPr>
              <p:cNvPr id="17433" name="Freeform 25"/>
              <p:cNvSpPr>
                <a:spLocks/>
              </p:cNvSpPr>
              <p:nvPr/>
            </p:nvSpPr>
            <p:spPr bwMode="auto">
              <a:xfrm>
                <a:off x="5214" y="1654"/>
                <a:ext cx="6495" cy="6206"/>
              </a:xfrm>
              <a:custGeom>
                <a:avLst/>
                <a:gdLst>
                  <a:gd name="T0" fmla="*/ 2981 w 6495"/>
                  <a:gd name="T1" fmla="*/ 1665 h 6206"/>
                  <a:gd name="T2" fmla="*/ 2466 w 6495"/>
                  <a:gd name="T3" fmla="*/ 1745 h 6206"/>
                  <a:gd name="T4" fmla="*/ 1983 w 6495"/>
                  <a:gd name="T5" fmla="*/ 1898 h 6206"/>
                  <a:gd name="T6" fmla="*/ 1536 w 6495"/>
                  <a:gd name="T7" fmla="*/ 2119 h 6206"/>
                  <a:gd name="T8" fmla="*/ 1134 w 6495"/>
                  <a:gd name="T9" fmla="*/ 2402 h 6206"/>
                  <a:gd name="T10" fmla="*/ 781 w 6495"/>
                  <a:gd name="T11" fmla="*/ 2738 h 6206"/>
                  <a:gd name="T12" fmla="*/ 486 w 6495"/>
                  <a:gd name="T13" fmla="*/ 3123 h 6206"/>
                  <a:gd name="T14" fmla="*/ 255 w 6495"/>
                  <a:gd name="T15" fmla="*/ 3550 h 6206"/>
                  <a:gd name="T16" fmla="*/ 94 w 6495"/>
                  <a:gd name="T17" fmla="*/ 4012 h 6206"/>
                  <a:gd name="T18" fmla="*/ 11 w 6495"/>
                  <a:gd name="T19" fmla="*/ 4503 h 6206"/>
                  <a:gd name="T20" fmla="*/ 11 w 6495"/>
                  <a:gd name="T21" fmla="*/ 5012 h 6206"/>
                  <a:gd name="T22" fmla="*/ 94 w 6495"/>
                  <a:gd name="T23" fmla="*/ 5503 h 6206"/>
                  <a:gd name="T24" fmla="*/ 255 w 6495"/>
                  <a:gd name="T25" fmla="*/ 5965 h 6206"/>
                  <a:gd name="T26" fmla="*/ 486 w 6495"/>
                  <a:gd name="T27" fmla="*/ 6392 h 6206"/>
                  <a:gd name="T28" fmla="*/ 781 w 6495"/>
                  <a:gd name="T29" fmla="*/ 6777 h 6206"/>
                  <a:gd name="T30" fmla="*/ 1134 w 6495"/>
                  <a:gd name="T31" fmla="*/ 7113 h 6206"/>
                  <a:gd name="T32" fmla="*/ 1536 w 6495"/>
                  <a:gd name="T33" fmla="*/ 7395 h 6206"/>
                  <a:gd name="T34" fmla="*/ 1983 w 6495"/>
                  <a:gd name="T35" fmla="*/ 7616 h 6206"/>
                  <a:gd name="T36" fmla="*/ 2466 w 6495"/>
                  <a:gd name="T37" fmla="*/ 7770 h 6206"/>
                  <a:gd name="T38" fmla="*/ 2981 w 6495"/>
                  <a:gd name="T39" fmla="*/ 7849 h 6206"/>
                  <a:gd name="T40" fmla="*/ 3513 w 6495"/>
                  <a:gd name="T41" fmla="*/ 7849 h 6206"/>
                  <a:gd name="T42" fmla="*/ 4027 w 6495"/>
                  <a:gd name="T43" fmla="*/ 7770 h 6206"/>
                  <a:gd name="T44" fmla="*/ 4511 w 6495"/>
                  <a:gd name="T45" fmla="*/ 7616 h 6206"/>
                  <a:gd name="T46" fmla="*/ 4957 w 6495"/>
                  <a:gd name="T47" fmla="*/ 7395 h 6206"/>
                  <a:gd name="T48" fmla="*/ 5360 w 6495"/>
                  <a:gd name="T49" fmla="*/ 7113 h 6206"/>
                  <a:gd name="T50" fmla="*/ 5712 w 6495"/>
                  <a:gd name="T51" fmla="*/ 6777 h 6206"/>
                  <a:gd name="T52" fmla="*/ 6008 w 6495"/>
                  <a:gd name="T53" fmla="*/ 6392 h 6206"/>
                  <a:gd name="T54" fmla="*/ 6239 w 6495"/>
                  <a:gd name="T55" fmla="*/ 5965 h 6206"/>
                  <a:gd name="T56" fmla="*/ 6400 w 6495"/>
                  <a:gd name="T57" fmla="*/ 5503 h 6206"/>
                  <a:gd name="T58" fmla="*/ 6483 w 6495"/>
                  <a:gd name="T59" fmla="*/ 5012 h 6206"/>
                  <a:gd name="T60" fmla="*/ 6483 w 6495"/>
                  <a:gd name="T61" fmla="*/ 4503 h 6206"/>
                  <a:gd name="T62" fmla="*/ 6400 w 6495"/>
                  <a:gd name="T63" fmla="*/ 4012 h 6206"/>
                  <a:gd name="T64" fmla="*/ 6239 w 6495"/>
                  <a:gd name="T65" fmla="*/ 3550 h 6206"/>
                  <a:gd name="T66" fmla="*/ 6008 w 6495"/>
                  <a:gd name="T67" fmla="*/ 3123 h 6206"/>
                  <a:gd name="T68" fmla="*/ 5712 w 6495"/>
                  <a:gd name="T69" fmla="*/ 2738 h 6206"/>
                  <a:gd name="T70" fmla="*/ 5360 w 6495"/>
                  <a:gd name="T71" fmla="*/ 2402 h 6206"/>
                  <a:gd name="T72" fmla="*/ 4957 w 6495"/>
                  <a:gd name="T73" fmla="*/ 2119 h 6206"/>
                  <a:gd name="T74" fmla="*/ 4511 w 6495"/>
                  <a:gd name="T75" fmla="*/ 1898 h 6206"/>
                  <a:gd name="T76" fmla="*/ 4027 w 6495"/>
                  <a:gd name="T77" fmla="*/ 1745 h 6206"/>
                  <a:gd name="T78" fmla="*/ 3513 w 6495"/>
                  <a:gd name="T79" fmla="*/ 1665 h 6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495"/>
                  <a:gd name="T121" fmla="*/ 0 h 6206"/>
                  <a:gd name="T122" fmla="*/ 6495 w 6495"/>
                  <a:gd name="T123" fmla="*/ 6206 h 6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495" h="6206">
                    <a:moveTo>
                      <a:pt x="3247" y="0"/>
                    </a:moveTo>
                    <a:lnTo>
                      <a:pt x="2981" y="11"/>
                    </a:lnTo>
                    <a:lnTo>
                      <a:pt x="2720" y="41"/>
                    </a:lnTo>
                    <a:lnTo>
                      <a:pt x="2466" y="91"/>
                    </a:lnTo>
                    <a:lnTo>
                      <a:pt x="2220" y="159"/>
                    </a:lnTo>
                    <a:lnTo>
                      <a:pt x="1983" y="244"/>
                    </a:lnTo>
                    <a:lnTo>
                      <a:pt x="1754" y="347"/>
                    </a:lnTo>
                    <a:lnTo>
                      <a:pt x="1536" y="465"/>
                    </a:lnTo>
                    <a:lnTo>
                      <a:pt x="1329" y="599"/>
                    </a:lnTo>
                    <a:lnTo>
                      <a:pt x="1134" y="748"/>
                    </a:lnTo>
                    <a:lnTo>
                      <a:pt x="951" y="909"/>
                    </a:lnTo>
                    <a:lnTo>
                      <a:pt x="781" y="1084"/>
                    </a:lnTo>
                    <a:lnTo>
                      <a:pt x="626" y="1271"/>
                    </a:lnTo>
                    <a:lnTo>
                      <a:pt x="486" y="1469"/>
                    </a:lnTo>
                    <a:lnTo>
                      <a:pt x="362" y="1678"/>
                    </a:lnTo>
                    <a:lnTo>
                      <a:pt x="255" y="1896"/>
                    </a:lnTo>
                    <a:lnTo>
                      <a:pt x="165" y="2123"/>
                    </a:lnTo>
                    <a:lnTo>
                      <a:pt x="94" y="2358"/>
                    </a:lnTo>
                    <a:lnTo>
                      <a:pt x="42" y="2600"/>
                    </a:lnTo>
                    <a:lnTo>
                      <a:pt x="11" y="2849"/>
                    </a:lnTo>
                    <a:lnTo>
                      <a:pt x="0" y="3104"/>
                    </a:lnTo>
                    <a:lnTo>
                      <a:pt x="11" y="3358"/>
                    </a:lnTo>
                    <a:lnTo>
                      <a:pt x="42" y="3607"/>
                    </a:lnTo>
                    <a:lnTo>
                      <a:pt x="94" y="3849"/>
                    </a:lnTo>
                    <a:lnTo>
                      <a:pt x="165" y="4084"/>
                    </a:lnTo>
                    <a:lnTo>
                      <a:pt x="255" y="4311"/>
                    </a:lnTo>
                    <a:lnTo>
                      <a:pt x="362" y="4529"/>
                    </a:lnTo>
                    <a:lnTo>
                      <a:pt x="486" y="4738"/>
                    </a:lnTo>
                    <a:lnTo>
                      <a:pt x="626" y="4936"/>
                    </a:lnTo>
                    <a:lnTo>
                      <a:pt x="781" y="5123"/>
                    </a:lnTo>
                    <a:lnTo>
                      <a:pt x="951" y="5297"/>
                    </a:lnTo>
                    <a:lnTo>
                      <a:pt x="1134" y="5459"/>
                    </a:lnTo>
                    <a:lnTo>
                      <a:pt x="1329" y="5607"/>
                    </a:lnTo>
                    <a:lnTo>
                      <a:pt x="1536" y="5741"/>
                    </a:lnTo>
                    <a:lnTo>
                      <a:pt x="1754" y="5859"/>
                    </a:lnTo>
                    <a:lnTo>
                      <a:pt x="1983" y="5962"/>
                    </a:lnTo>
                    <a:lnTo>
                      <a:pt x="2220" y="6048"/>
                    </a:lnTo>
                    <a:lnTo>
                      <a:pt x="2466" y="6116"/>
                    </a:lnTo>
                    <a:lnTo>
                      <a:pt x="2720" y="6165"/>
                    </a:lnTo>
                    <a:lnTo>
                      <a:pt x="2981" y="6195"/>
                    </a:lnTo>
                    <a:lnTo>
                      <a:pt x="3247" y="6206"/>
                    </a:lnTo>
                    <a:lnTo>
                      <a:pt x="3513" y="6195"/>
                    </a:lnTo>
                    <a:lnTo>
                      <a:pt x="3774" y="6165"/>
                    </a:lnTo>
                    <a:lnTo>
                      <a:pt x="4027" y="6116"/>
                    </a:lnTo>
                    <a:lnTo>
                      <a:pt x="4273" y="6048"/>
                    </a:lnTo>
                    <a:lnTo>
                      <a:pt x="4511" y="5962"/>
                    </a:lnTo>
                    <a:lnTo>
                      <a:pt x="4739" y="5859"/>
                    </a:lnTo>
                    <a:lnTo>
                      <a:pt x="4957" y="5741"/>
                    </a:lnTo>
                    <a:lnTo>
                      <a:pt x="5165" y="5607"/>
                    </a:lnTo>
                    <a:lnTo>
                      <a:pt x="5360" y="5459"/>
                    </a:lnTo>
                    <a:lnTo>
                      <a:pt x="5543" y="5297"/>
                    </a:lnTo>
                    <a:lnTo>
                      <a:pt x="5712" y="5123"/>
                    </a:lnTo>
                    <a:lnTo>
                      <a:pt x="5868" y="4936"/>
                    </a:lnTo>
                    <a:lnTo>
                      <a:pt x="6008" y="4738"/>
                    </a:lnTo>
                    <a:lnTo>
                      <a:pt x="6132" y="4529"/>
                    </a:lnTo>
                    <a:lnTo>
                      <a:pt x="6239" y="4311"/>
                    </a:lnTo>
                    <a:lnTo>
                      <a:pt x="6329" y="4084"/>
                    </a:lnTo>
                    <a:lnTo>
                      <a:pt x="6400" y="3849"/>
                    </a:lnTo>
                    <a:lnTo>
                      <a:pt x="6452" y="3607"/>
                    </a:lnTo>
                    <a:lnTo>
                      <a:pt x="6483" y="3358"/>
                    </a:lnTo>
                    <a:lnTo>
                      <a:pt x="6494" y="3104"/>
                    </a:lnTo>
                    <a:lnTo>
                      <a:pt x="6483" y="2849"/>
                    </a:lnTo>
                    <a:lnTo>
                      <a:pt x="6452" y="2600"/>
                    </a:lnTo>
                    <a:lnTo>
                      <a:pt x="6400" y="2358"/>
                    </a:lnTo>
                    <a:lnTo>
                      <a:pt x="6329" y="2123"/>
                    </a:lnTo>
                    <a:lnTo>
                      <a:pt x="6239" y="1896"/>
                    </a:lnTo>
                    <a:lnTo>
                      <a:pt x="6132" y="1678"/>
                    </a:lnTo>
                    <a:lnTo>
                      <a:pt x="6008" y="1469"/>
                    </a:lnTo>
                    <a:lnTo>
                      <a:pt x="5868" y="1271"/>
                    </a:lnTo>
                    <a:lnTo>
                      <a:pt x="5712" y="1084"/>
                    </a:lnTo>
                    <a:lnTo>
                      <a:pt x="5543" y="909"/>
                    </a:lnTo>
                    <a:lnTo>
                      <a:pt x="5360" y="748"/>
                    </a:lnTo>
                    <a:lnTo>
                      <a:pt x="5165" y="599"/>
                    </a:lnTo>
                    <a:lnTo>
                      <a:pt x="4957" y="465"/>
                    </a:lnTo>
                    <a:lnTo>
                      <a:pt x="4739" y="347"/>
                    </a:lnTo>
                    <a:lnTo>
                      <a:pt x="4511" y="244"/>
                    </a:lnTo>
                    <a:lnTo>
                      <a:pt x="4273" y="159"/>
                    </a:lnTo>
                    <a:lnTo>
                      <a:pt x="4027" y="91"/>
                    </a:lnTo>
                    <a:lnTo>
                      <a:pt x="3774" y="41"/>
                    </a:lnTo>
                    <a:lnTo>
                      <a:pt x="3513" y="11"/>
                    </a:lnTo>
                    <a:lnTo>
                      <a:pt x="3247" y="0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7414" name="Group 22"/>
            <p:cNvGrpSpPr>
              <a:grpSpLocks/>
            </p:cNvGrpSpPr>
            <p:nvPr/>
          </p:nvGrpSpPr>
          <p:grpSpPr bwMode="auto">
            <a:xfrm>
              <a:off x="5441" y="1797"/>
              <a:ext cx="5798" cy="5493"/>
              <a:chOff x="5441" y="1797"/>
              <a:chExt cx="5798" cy="5493"/>
            </a:xfrm>
          </p:grpSpPr>
          <p:sp>
            <p:nvSpPr>
              <p:cNvPr id="17432" name="Freeform 23"/>
              <p:cNvSpPr>
                <a:spLocks/>
              </p:cNvSpPr>
              <p:nvPr/>
            </p:nvSpPr>
            <p:spPr bwMode="auto">
              <a:xfrm>
                <a:off x="5441" y="1797"/>
                <a:ext cx="5798" cy="5493"/>
              </a:xfrm>
              <a:custGeom>
                <a:avLst/>
                <a:gdLst>
                  <a:gd name="T0" fmla="*/ 2661 w 5798"/>
                  <a:gd name="T1" fmla="*/ 1806 h 5493"/>
                  <a:gd name="T2" fmla="*/ 2202 w 5798"/>
                  <a:gd name="T3" fmla="*/ 1877 h 5493"/>
                  <a:gd name="T4" fmla="*/ 1770 w 5798"/>
                  <a:gd name="T5" fmla="*/ 2013 h 5493"/>
                  <a:gd name="T6" fmla="*/ 1372 w 5798"/>
                  <a:gd name="T7" fmla="*/ 2209 h 5493"/>
                  <a:gd name="T8" fmla="*/ 1012 w 5798"/>
                  <a:gd name="T9" fmla="*/ 2459 h 5493"/>
                  <a:gd name="T10" fmla="*/ 698 w 5798"/>
                  <a:gd name="T11" fmla="*/ 2757 h 5493"/>
                  <a:gd name="T12" fmla="*/ 434 w 5798"/>
                  <a:gd name="T13" fmla="*/ 3097 h 5493"/>
                  <a:gd name="T14" fmla="*/ 227 w 5798"/>
                  <a:gd name="T15" fmla="*/ 3475 h 5493"/>
                  <a:gd name="T16" fmla="*/ 84 w 5798"/>
                  <a:gd name="T17" fmla="*/ 3884 h 5493"/>
                  <a:gd name="T18" fmla="*/ 9 w 5798"/>
                  <a:gd name="T19" fmla="*/ 4319 h 5493"/>
                  <a:gd name="T20" fmla="*/ 9 w 5798"/>
                  <a:gd name="T21" fmla="*/ 4769 h 5493"/>
                  <a:gd name="T22" fmla="*/ 84 w 5798"/>
                  <a:gd name="T23" fmla="*/ 5204 h 5493"/>
                  <a:gd name="T24" fmla="*/ 227 w 5798"/>
                  <a:gd name="T25" fmla="*/ 5613 h 5493"/>
                  <a:gd name="T26" fmla="*/ 434 w 5798"/>
                  <a:gd name="T27" fmla="*/ 5991 h 5493"/>
                  <a:gd name="T28" fmla="*/ 698 w 5798"/>
                  <a:gd name="T29" fmla="*/ 6331 h 5493"/>
                  <a:gd name="T30" fmla="*/ 1012 w 5798"/>
                  <a:gd name="T31" fmla="*/ 6629 h 5493"/>
                  <a:gd name="T32" fmla="*/ 1372 w 5798"/>
                  <a:gd name="T33" fmla="*/ 6878 h 5493"/>
                  <a:gd name="T34" fmla="*/ 1770 w 5798"/>
                  <a:gd name="T35" fmla="*/ 7074 h 5493"/>
                  <a:gd name="T36" fmla="*/ 2202 w 5798"/>
                  <a:gd name="T37" fmla="*/ 7210 h 5493"/>
                  <a:gd name="T38" fmla="*/ 2661 w 5798"/>
                  <a:gd name="T39" fmla="*/ 7281 h 5493"/>
                  <a:gd name="T40" fmla="*/ 3137 w 5798"/>
                  <a:gd name="T41" fmla="*/ 7281 h 5493"/>
                  <a:gd name="T42" fmla="*/ 3595 w 5798"/>
                  <a:gd name="T43" fmla="*/ 7210 h 5493"/>
                  <a:gd name="T44" fmla="*/ 4027 w 5798"/>
                  <a:gd name="T45" fmla="*/ 7074 h 5493"/>
                  <a:gd name="T46" fmla="*/ 4425 w 5798"/>
                  <a:gd name="T47" fmla="*/ 6878 h 5493"/>
                  <a:gd name="T48" fmla="*/ 4785 w 5798"/>
                  <a:gd name="T49" fmla="*/ 6629 h 5493"/>
                  <a:gd name="T50" fmla="*/ 5099 w 5798"/>
                  <a:gd name="T51" fmla="*/ 6331 h 5493"/>
                  <a:gd name="T52" fmla="*/ 5363 w 5798"/>
                  <a:gd name="T53" fmla="*/ 5991 h 5493"/>
                  <a:gd name="T54" fmla="*/ 5569 w 5798"/>
                  <a:gd name="T55" fmla="*/ 5613 h 5493"/>
                  <a:gd name="T56" fmla="*/ 5713 w 5798"/>
                  <a:gd name="T57" fmla="*/ 5204 h 5493"/>
                  <a:gd name="T58" fmla="*/ 5787 w 5798"/>
                  <a:gd name="T59" fmla="*/ 4769 h 5493"/>
                  <a:gd name="T60" fmla="*/ 5787 w 5798"/>
                  <a:gd name="T61" fmla="*/ 4319 h 5493"/>
                  <a:gd name="T62" fmla="*/ 5713 w 5798"/>
                  <a:gd name="T63" fmla="*/ 3884 h 5493"/>
                  <a:gd name="T64" fmla="*/ 5569 w 5798"/>
                  <a:gd name="T65" fmla="*/ 3475 h 5493"/>
                  <a:gd name="T66" fmla="*/ 5363 w 5798"/>
                  <a:gd name="T67" fmla="*/ 3097 h 5493"/>
                  <a:gd name="T68" fmla="*/ 5099 w 5798"/>
                  <a:gd name="T69" fmla="*/ 2757 h 5493"/>
                  <a:gd name="T70" fmla="*/ 4785 w 5798"/>
                  <a:gd name="T71" fmla="*/ 2459 h 5493"/>
                  <a:gd name="T72" fmla="*/ 4425 w 5798"/>
                  <a:gd name="T73" fmla="*/ 2209 h 5493"/>
                  <a:gd name="T74" fmla="*/ 4027 w 5798"/>
                  <a:gd name="T75" fmla="*/ 2013 h 5493"/>
                  <a:gd name="T76" fmla="*/ 3595 w 5798"/>
                  <a:gd name="T77" fmla="*/ 1877 h 5493"/>
                  <a:gd name="T78" fmla="*/ 3137 w 5798"/>
                  <a:gd name="T79" fmla="*/ 1806 h 549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798"/>
                  <a:gd name="T121" fmla="*/ 0 h 5493"/>
                  <a:gd name="T122" fmla="*/ 5798 w 5798"/>
                  <a:gd name="T123" fmla="*/ 5493 h 549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798" h="5493">
                    <a:moveTo>
                      <a:pt x="2899" y="0"/>
                    </a:moveTo>
                    <a:lnTo>
                      <a:pt x="2661" y="9"/>
                    </a:lnTo>
                    <a:lnTo>
                      <a:pt x="2429" y="36"/>
                    </a:lnTo>
                    <a:lnTo>
                      <a:pt x="2202" y="80"/>
                    </a:lnTo>
                    <a:lnTo>
                      <a:pt x="1983" y="140"/>
                    </a:lnTo>
                    <a:lnTo>
                      <a:pt x="1770" y="216"/>
                    </a:lnTo>
                    <a:lnTo>
                      <a:pt x="1567" y="307"/>
                    </a:lnTo>
                    <a:lnTo>
                      <a:pt x="1372" y="412"/>
                    </a:lnTo>
                    <a:lnTo>
                      <a:pt x="1187" y="530"/>
                    </a:lnTo>
                    <a:lnTo>
                      <a:pt x="1012" y="662"/>
                    </a:lnTo>
                    <a:lnTo>
                      <a:pt x="849" y="805"/>
                    </a:lnTo>
                    <a:lnTo>
                      <a:pt x="698" y="960"/>
                    </a:lnTo>
                    <a:lnTo>
                      <a:pt x="559" y="1125"/>
                    </a:lnTo>
                    <a:lnTo>
                      <a:pt x="434" y="1300"/>
                    </a:lnTo>
                    <a:lnTo>
                      <a:pt x="323" y="1485"/>
                    </a:lnTo>
                    <a:lnTo>
                      <a:pt x="227" y="1678"/>
                    </a:lnTo>
                    <a:lnTo>
                      <a:pt x="147" y="1879"/>
                    </a:lnTo>
                    <a:lnTo>
                      <a:pt x="84" y="2087"/>
                    </a:lnTo>
                    <a:lnTo>
                      <a:pt x="38" y="2302"/>
                    </a:lnTo>
                    <a:lnTo>
                      <a:pt x="9" y="2522"/>
                    </a:lnTo>
                    <a:lnTo>
                      <a:pt x="0" y="2747"/>
                    </a:lnTo>
                    <a:lnTo>
                      <a:pt x="9" y="2972"/>
                    </a:lnTo>
                    <a:lnTo>
                      <a:pt x="38" y="3193"/>
                    </a:lnTo>
                    <a:lnTo>
                      <a:pt x="84" y="3407"/>
                    </a:lnTo>
                    <a:lnTo>
                      <a:pt x="147" y="3615"/>
                    </a:lnTo>
                    <a:lnTo>
                      <a:pt x="227" y="3816"/>
                    </a:lnTo>
                    <a:lnTo>
                      <a:pt x="323" y="4009"/>
                    </a:lnTo>
                    <a:lnTo>
                      <a:pt x="434" y="4194"/>
                    </a:lnTo>
                    <a:lnTo>
                      <a:pt x="559" y="4369"/>
                    </a:lnTo>
                    <a:lnTo>
                      <a:pt x="698" y="4534"/>
                    </a:lnTo>
                    <a:lnTo>
                      <a:pt x="849" y="4689"/>
                    </a:lnTo>
                    <a:lnTo>
                      <a:pt x="1012" y="4832"/>
                    </a:lnTo>
                    <a:lnTo>
                      <a:pt x="1187" y="4963"/>
                    </a:lnTo>
                    <a:lnTo>
                      <a:pt x="1372" y="5081"/>
                    </a:lnTo>
                    <a:lnTo>
                      <a:pt x="1567" y="5186"/>
                    </a:lnTo>
                    <a:lnTo>
                      <a:pt x="1770" y="5277"/>
                    </a:lnTo>
                    <a:lnTo>
                      <a:pt x="1983" y="5353"/>
                    </a:lnTo>
                    <a:lnTo>
                      <a:pt x="2202" y="5413"/>
                    </a:lnTo>
                    <a:lnTo>
                      <a:pt x="2429" y="5457"/>
                    </a:lnTo>
                    <a:lnTo>
                      <a:pt x="2661" y="5484"/>
                    </a:lnTo>
                    <a:lnTo>
                      <a:pt x="2899" y="5493"/>
                    </a:lnTo>
                    <a:lnTo>
                      <a:pt x="3137" y="5484"/>
                    </a:lnTo>
                    <a:lnTo>
                      <a:pt x="3369" y="5457"/>
                    </a:lnTo>
                    <a:lnTo>
                      <a:pt x="3595" y="5413"/>
                    </a:lnTo>
                    <a:lnTo>
                      <a:pt x="3815" y="5353"/>
                    </a:lnTo>
                    <a:lnTo>
                      <a:pt x="4027" y="5277"/>
                    </a:lnTo>
                    <a:lnTo>
                      <a:pt x="4231" y="5186"/>
                    </a:lnTo>
                    <a:lnTo>
                      <a:pt x="4425" y="5081"/>
                    </a:lnTo>
                    <a:lnTo>
                      <a:pt x="4610" y="4963"/>
                    </a:lnTo>
                    <a:lnTo>
                      <a:pt x="4785" y="4832"/>
                    </a:lnTo>
                    <a:lnTo>
                      <a:pt x="4948" y="4689"/>
                    </a:lnTo>
                    <a:lnTo>
                      <a:pt x="5099" y="4534"/>
                    </a:lnTo>
                    <a:lnTo>
                      <a:pt x="5238" y="4369"/>
                    </a:lnTo>
                    <a:lnTo>
                      <a:pt x="5363" y="4194"/>
                    </a:lnTo>
                    <a:lnTo>
                      <a:pt x="5473" y="4009"/>
                    </a:lnTo>
                    <a:lnTo>
                      <a:pt x="5569" y="3816"/>
                    </a:lnTo>
                    <a:lnTo>
                      <a:pt x="5649" y="3615"/>
                    </a:lnTo>
                    <a:lnTo>
                      <a:pt x="5713" y="3407"/>
                    </a:lnTo>
                    <a:lnTo>
                      <a:pt x="5759" y="3193"/>
                    </a:lnTo>
                    <a:lnTo>
                      <a:pt x="5787" y="2972"/>
                    </a:lnTo>
                    <a:lnTo>
                      <a:pt x="5797" y="2747"/>
                    </a:lnTo>
                    <a:lnTo>
                      <a:pt x="5787" y="2522"/>
                    </a:lnTo>
                    <a:lnTo>
                      <a:pt x="5759" y="2302"/>
                    </a:lnTo>
                    <a:lnTo>
                      <a:pt x="5713" y="2087"/>
                    </a:lnTo>
                    <a:lnTo>
                      <a:pt x="5649" y="1879"/>
                    </a:lnTo>
                    <a:lnTo>
                      <a:pt x="5569" y="1678"/>
                    </a:lnTo>
                    <a:lnTo>
                      <a:pt x="5473" y="1485"/>
                    </a:lnTo>
                    <a:lnTo>
                      <a:pt x="5363" y="1300"/>
                    </a:lnTo>
                    <a:lnTo>
                      <a:pt x="5238" y="1125"/>
                    </a:lnTo>
                    <a:lnTo>
                      <a:pt x="5099" y="960"/>
                    </a:lnTo>
                    <a:lnTo>
                      <a:pt x="4948" y="805"/>
                    </a:lnTo>
                    <a:lnTo>
                      <a:pt x="4785" y="662"/>
                    </a:lnTo>
                    <a:lnTo>
                      <a:pt x="4610" y="530"/>
                    </a:lnTo>
                    <a:lnTo>
                      <a:pt x="4425" y="412"/>
                    </a:lnTo>
                    <a:lnTo>
                      <a:pt x="4231" y="307"/>
                    </a:lnTo>
                    <a:lnTo>
                      <a:pt x="4027" y="216"/>
                    </a:lnTo>
                    <a:lnTo>
                      <a:pt x="3815" y="140"/>
                    </a:lnTo>
                    <a:lnTo>
                      <a:pt x="3595" y="80"/>
                    </a:lnTo>
                    <a:lnTo>
                      <a:pt x="3369" y="36"/>
                    </a:lnTo>
                    <a:lnTo>
                      <a:pt x="3137" y="9"/>
                    </a:lnTo>
                    <a:lnTo>
                      <a:pt x="2899" y="0"/>
                    </a:lnTo>
                    <a:close/>
                  </a:path>
                </a:pathLst>
              </a:custGeom>
              <a:solidFill>
                <a:srgbClr val="002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7415" name="Group 20"/>
            <p:cNvGrpSpPr>
              <a:grpSpLocks/>
            </p:cNvGrpSpPr>
            <p:nvPr/>
          </p:nvGrpSpPr>
          <p:grpSpPr bwMode="auto">
            <a:xfrm>
              <a:off x="5528" y="1860"/>
              <a:ext cx="5550" cy="5259"/>
              <a:chOff x="5528" y="1860"/>
              <a:chExt cx="5550" cy="5259"/>
            </a:xfrm>
          </p:grpSpPr>
          <p:sp>
            <p:nvSpPr>
              <p:cNvPr id="17431" name="Freeform 21"/>
              <p:cNvSpPr>
                <a:spLocks/>
              </p:cNvSpPr>
              <p:nvPr/>
            </p:nvSpPr>
            <p:spPr bwMode="auto">
              <a:xfrm>
                <a:off x="5528" y="1860"/>
                <a:ext cx="5550" cy="5259"/>
              </a:xfrm>
              <a:custGeom>
                <a:avLst/>
                <a:gdLst>
                  <a:gd name="T0" fmla="*/ 2548 w 5550"/>
                  <a:gd name="T1" fmla="*/ 1868 h 5259"/>
                  <a:gd name="T2" fmla="*/ 2109 w 5550"/>
                  <a:gd name="T3" fmla="*/ 1936 h 5259"/>
                  <a:gd name="T4" fmla="*/ 1695 w 5550"/>
                  <a:gd name="T5" fmla="*/ 2066 h 5259"/>
                  <a:gd name="T6" fmla="*/ 1313 w 5550"/>
                  <a:gd name="T7" fmla="*/ 2254 h 5259"/>
                  <a:gd name="T8" fmla="*/ 969 w 5550"/>
                  <a:gd name="T9" fmla="*/ 2493 h 5259"/>
                  <a:gd name="T10" fmla="*/ 668 w 5550"/>
                  <a:gd name="T11" fmla="*/ 2778 h 5259"/>
                  <a:gd name="T12" fmla="*/ 416 w 5550"/>
                  <a:gd name="T13" fmla="*/ 3104 h 5259"/>
                  <a:gd name="T14" fmla="*/ 218 w 5550"/>
                  <a:gd name="T15" fmla="*/ 3465 h 5259"/>
                  <a:gd name="T16" fmla="*/ 81 w 5550"/>
                  <a:gd name="T17" fmla="*/ 3857 h 5259"/>
                  <a:gd name="T18" fmla="*/ 9 w 5550"/>
                  <a:gd name="T19" fmla="*/ 4273 h 5259"/>
                  <a:gd name="T20" fmla="*/ 9 w 5550"/>
                  <a:gd name="T21" fmla="*/ 4704 h 5259"/>
                  <a:gd name="T22" fmla="*/ 81 w 5550"/>
                  <a:gd name="T23" fmla="*/ 5121 h 5259"/>
                  <a:gd name="T24" fmla="*/ 218 w 5550"/>
                  <a:gd name="T25" fmla="*/ 5512 h 5259"/>
                  <a:gd name="T26" fmla="*/ 416 w 5550"/>
                  <a:gd name="T27" fmla="*/ 5874 h 5259"/>
                  <a:gd name="T28" fmla="*/ 668 w 5550"/>
                  <a:gd name="T29" fmla="*/ 6200 h 5259"/>
                  <a:gd name="T30" fmla="*/ 969 w 5550"/>
                  <a:gd name="T31" fmla="*/ 6485 h 5259"/>
                  <a:gd name="T32" fmla="*/ 1313 w 5550"/>
                  <a:gd name="T33" fmla="*/ 6724 h 5259"/>
                  <a:gd name="T34" fmla="*/ 1695 w 5550"/>
                  <a:gd name="T35" fmla="*/ 6911 h 5259"/>
                  <a:gd name="T36" fmla="*/ 2109 w 5550"/>
                  <a:gd name="T37" fmla="*/ 7042 h 5259"/>
                  <a:gd name="T38" fmla="*/ 2548 w 5550"/>
                  <a:gd name="T39" fmla="*/ 7109 h 5259"/>
                  <a:gd name="T40" fmla="*/ 3003 w 5550"/>
                  <a:gd name="T41" fmla="*/ 7109 h 5259"/>
                  <a:gd name="T42" fmla="*/ 3443 w 5550"/>
                  <a:gd name="T43" fmla="*/ 7042 h 5259"/>
                  <a:gd name="T44" fmla="*/ 3856 w 5550"/>
                  <a:gd name="T45" fmla="*/ 6911 h 5259"/>
                  <a:gd name="T46" fmla="*/ 4237 w 5550"/>
                  <a:gd name="T47" fmla="*/ 6724 h 5259"/>
                  <a:gd name="T48" fmla="*/ 4581 w 5550"/>
                  <a:gd name="T49" fmla="*/ 6485 h 5259"/>
                  <a:gd name="T50" fmla="*/ 4882 w 5550"/>
                  <a:gd name="T51" fmla="*/ 6200 h 5259"/>
                  <a:gd name="T52" fmla="*/ 5135 w 5550"/>
                  <a:gd name="T53" fmla="*/ 5874 h 5259"/>
                  <a:gd name="T54" fmla="*/ 5332 w 5550"/>
                  <a:gd name="T55" fmla="*/ 5512 h 5259"/>
                  <a:gd name="T56" fmla="*/ 5470 w 5550"/>
                  <a:gd name="T57" fmla="*/ 5121 h 5259"/>
                  <a:gd name="T58" fmla="*/ 5541 w 5550"/>
                  <a:gd name="T59" fmla="*/ 4704 h 5259"/>
                  <a:gd name="T60" fmla="*/ 5541 w 5550"/>
                  <a:gd name="T61" fmla="*/ 4273 h 5259"/>
                  <a:gd name="T62" fmla="*/ 5470 w 5550"/>
                  <a:gd name="T63" fmla="*/ 3857 h 5259"/>
                  <a:gd name="T64" fmla="*/ 5332 w 5550"/>
                  <a:gd name="T65" fmla="*/ 3465 h 5259"/>
                  <a:gd name="T66" fmla="*/ 5135 w 5550"/>
                  <a:gd name="T67" fmla="*/ 3104 h 5259"/>
                  <a:gd name="T68" fmla="*/ 4882 w 5550"/>
                  <a:gd name="T69" fmla="*/ 2778 h 5259"/>
                  <a:gd name="T70" fmla="*/ 4581 w 5550"/>
                  <a:gd name="T71" fmla="*/ 2493 h 5259"/>
                  <a:gd name="T72" fmla="*/ 4237 w 5550"/>
                  <a:gd name="T73" fmla="*/ 2254 h 5259"/>
                  <a:gd name="T74" fmla="*/ 3856 w 5550"/>
                  <a:gd name="T75" fmla="*/ 2066 h 5259"/>
                  <a:gd name="T76" fmla="*/ 3443 w 5550"/>
                  <a:gd name="T77" fmla="*/ 1936 h 5259"/>
                  <a:gd name="T78" fmla="*/ 3003 w 5550"/>
                  <a:gd name="T79" fmla="*/ 1868 h 525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550"/>
                  <a:gd name="T121" fmla="*/ 0 h 5259"/>
                  <a:gd name="T122" fmla="*/ 5550 w 5550"/>
                  <a:gd name="T123" fmla="*/ 5259 h 525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550" h="5259">
                    <a:moveTo>
                      <a:pt x="2776" y="0"/>
                    </a:moveTo>
                    <a:lnTo>
                      <a:pt x="2548" y="8"/>
                    </a:lnTo>
                    <a:lnTo>
                      <a:pt x="2325" y="34"/>
                    </a:lnTo>
                    <a:lnTo>
                      <a:pt x="2109" y="76"/>
                    </a:lnTo>
                    <a:lnTo>
                      <a:pt x="1898" y="134"/>
                    </a:lnTo>
                    <a:lnTo>
                      <a:pt x="1695" y="206"/>
                    </a:lnTo>
                    <a:lnTo>
                      <a:pt x="1500" y="293"/>
                    </a:lnTo>
                    <a:lnTo>
                      <a:pt x="1313" y="394"/>
                    </a:lnTo>
                    <a:lnTo>
                      <a:pt x="1136" y="507"/>
                    </a:lnTo>
                    <a:lnTo>
                      <a:pt x="969" y="633"/>
                    </a:lnTo>
                    <a:lnTo>
                      <a:pt x="813" y="770"/>
                    </a:lnTo>
                    <a:lnTo>
                      <a:pt x="668" y="918"/>
                    </a:lnTo>
                    <a:lnTo>
                      <a:pt x="536" y="1076"/>
                    </a:lnTo>
                    <a:lnTo>
                      <a:pt x="416" y="1244"/>
                    </a:lnTo>
                    <a:lnTo>
                      <a:pt x="310" y="1421"/>
                    </a:lnTo>
                    <a:lnTo>
                      <a:pt x="218" y="1605"/>
                    </a:lnTo>
                    <a:lnTo>
                      <a:pt x="142" y="1798"/>
                    </a:lnTo>
                    <a:lnTo>
                      <a:pt x="81" y="1997"/>
                    </a:lnTo>
                    <a:lnTo>
                      <a:pt x="37" y="2202"/>
                    </a:lnTo>
                    <a:lnTo>
                      <a:pt x="9" y="2413"/>
                    </a:lnTo>
                    <a:lnTo>
                      <a:pt x="0" y="2629"/>
                    </a:lnTo>
                    <a:lnTo>
                      <a:pt x="9" y="2844"/>
                    </a:lnTo>
                    <a:lnTo>
                      <a:pt x="37" y="3055"/>
                    </a:lnTo>
                    <a:lnTo>
                      <a:pt x="81" y="3261"/>
                    </a:lnTo>
                    <a:lnTo>
                      <a:pt x="142" y="3460"/>
                    </a:lnTo>
                    <a:lnTo>
                      <a:pt x="218" y="3652"/>
                    </a:lnTo>
                    <a:lnTo>
                      <a:pt x="310" y="3837"/>
                    </a:lnTo>
                    <a:lnTo>
                      <a:pt x="416" y="4014"/>
                    </a:lnTo>
                    <a:lnTo>
                      <a:pt x="536" y="4182"/>
                    </a:lnTo>
                    <a:lnTo>
                      <a:pt x="668" y="4340"/>
                    </a:lnTo>
                    <a:lnTo>
                      <a:pt x="813" y="4488"/>
                    </a:lnTo>
                    <a:lnTo>
                      <a:pt x="969" y="4625"/>
                    </a:lnTo>
                    <a:lnTo>
                      <a:pt x="1136" y="4751"/>
                    </a:lnTo>
                    <a:lnTo>
                      <a:pt x="1313" y="4864"/>
                    </a:lnTo>
                    <a:lnTo>
                      <a:pt x="1500" y="4965"/>
                    </a:lnTo>
                    <a:lnTo>
                      <a:pt x="1695" y="5051"/>
                    </a:lnTo>
                    <a:lnTo>
                      <a:pt x="1898" y="5124"/>
                    </a:lnTo>
                    <a:lnTo>
                      <a:pt x="2109" y="5182"/>
                    </a:lnTo>
                    <a:lnTo>
                      <a:pt x="2325" y="5224"/>
                    </a:lnTo>
                    <a:lnTo>
                      <a:pt x="2548" y="5249"/>
                    </a:lnTo>
                    <a:lnTo>
                      <a:pt x="2776" y="5258"/>
                    </a:lnTo>
                    <a:lnTo>
                      <a:pt x="3003" y="5249"/>
                    </a:lnTo>
                    <a:lnTo>
                      <a:pt x="3226" y="5224"/>
                    </a:lnTo>
                    <a:lnTo>
                      <a:pt x="3443" y="5182"/>
                    </a:lnTo>
                    <a:lnTo>
                      <a:pt x="3653" y="5124"/>
                    </a:lnTo>
                    <a:lnTo>
                      <a:pt x="3856" y="5051"/>
                    </a:lnTo>
                    <a:lnTo>
                      <a:pt x="4051" y="4965"/>
                    </a:lnTo>
                    <a:lnTo>
                      <a:pt x="4237" y="4864"/>
                    </a:lnTo>
                    <a:lnTo>
                      <a:pt x="4414" y="4751"/>
                    </a:lnTo>
                    <a:lnTo>
                      <a:pt x="4581" y="4625"/>
                    </a:lnTo>
                    <a:lnTo>
                      <a:pt x="4738" y="4488"/>
                    </a:lnTo>
                    <a:lnTo>
                      <a:pt x="4882" y="4340"/>
                    </a:lnTo>
                    <a:lnTo>
                      <a:pt x="5015" y="4182"/>
                    </a:lnTo>
                    <a:lnTo>
                      <a:pt x="5135" y="4014"/>
                    </a:lnTo>
                    <a:lnTo>
                      <a:pt x="5241" y="3837"/>
                    </a:lnTo>
                    <a:lnTo>
                      <a:pt x="5332" y="3652"/>
                    </a:lnTo>
                    <a:lnTo>
                      <a:pt x="5409" y="3460"/>
                    </a:lnTo>
                    <a:lnTo>
                      <a:pt x="5470" y="3261"/>
                    </a:lnTo>
                    <a:lnTo>
                      <a:pt x="5514" y="3055"/>
                    </a:lnTo>
                    <a:lnTo>
                      <a:pt x="5541" y="2844"/>
                    </a:lnTo>
                    <a:lnTo>
                      <a:pt x="5550" y="2629"/>
                    </a:lnTo>
                    <a:lnTo>
                      <a:pt x="5541" y="2413"/>
                    </a:lnTo>
                    <a:lnTo>
                      <a:pt x="5514" y="2202"/>
                    </a:lnTo>
                    <a:lnTo>
                      <a:pt x="5470" y="1997"/>
                    </a:lnTo>
                    <a:lnTo>
                      <a:pt x="5409" y="1798"/>
                    </a:lnTo>
                    <a:lnTo>
                      <a:pt x="5332" y="1605"/>
                    </a:lnTo>
                    <a:lnTo>
                      <a:pt x="5241" y="1421"/>
                    </a:lnTo>
                    <a:lnTo>
                      <a:pt x="5135" y="1244"/>
                    </a:lnTo>
                    <a:lnTo>
                      <a:pt x="5015" y="1076"/>
                    </a:lnTo>
                    <a:lnTo>
                      <a:pt x="4882" y="918"/>
                    </a:lnTo>
                    <a:lnTo>
                      <a:pt x="4738" y="770"/>
                    </a:lnTo>
                    <a:lnTo>
                      <a:pt x="4581" y="633"/>
                    </a:lnTo>
                    <a:lnTo>
                      <a:pt x="4414" y="507"/>
                    </a:lnTo>
                    <a:lnTo>
                      <a:pt x="4237" y="394"/>
                    </a:lnTo>
                    <a:lnTo>
                      <a:pt x="4051" y="293"/>
                    </a:lnTo>
                    <a:lnTo>
                      <a:pt x="3856" y="206"/>
                    </a:lnTo>
                    <a:lnTo>
                      <a:pt x="3653" y="134"/>
                    </a:lnTo>
                    <a:lnTo>
                      <a:pt x="3443" y="76"/>
                    </a:lnTo>
                    <a:lnTo>
                      <a:pt x="3226" y="34"/>
                    </a:lnTo>
                    <a:lnTo>
                      <a:pt x="3003" y="8"/>
                    </a:lnTo>
                    <a:lnTo>
                      <a:pt x="2776" y="0"/>
                    </a:lnTo>
                    <a:close/>
                  </a:path>
                </a:pathLst>
              </a:custGeom>
              <a:solidFill>
                <a:srgbClr val="003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7416" name="Group 18"/>
            <p:cNvGrpSpPr>
              <a:grpSpLocks/>
            </p:cNvGrpSpPr>
            <p:nvPr/>
          </p:nvGrpSpPr>
          <p:grpSpPr bwMode="auto">
            <a:xfrm>
              <a:off x="5708" y="1980"/>
              <a:ext cx="5052" cy="4793"/>
              <a:chOff x="5708" y="1980"/>
              <a:chExt cx="5052" cy="4793"/>
            </a:xfrm>
          </p:grpSpPr>
          <p:sp>
            <p:nvSpPr>
              <p:cNvPr id="17430" name="Freeform 19"/>
              <p:cNvSpPr>
                <a:spLocks/>
              </p:cNvSpPr>
              <p:nvPr/>
            </p:nvSpPr>
            <p:spPr bwMode="auto">
              <a:xfrm>
                <a:off x="5708" y="1980"/>
                <a:ext cx="5052" cy="4793"/>
              </a:xfrm>
              <a:custGeom>
                <a:avLst/>
                <a:gdLst>
                  <a:gd name="T0" fmla="*/ 2319 w 5052"/>
                  <a:gd name="T1" fmla="*/ 1988 h 4793"/>
                  <a:gd name="T2" fmla="*/ 1919 w 5052"/>
                  <a:gd name="T3" fmla="*/ 2049 h 4793"/>
                  <a:gd name="T4" fmla="*/ 1543 w 5052"/>
                  <a:gd name="T5" fmla="*/ 2168 h 4793"/>
                  <a:gd name="T6" fmla="*/ 1196 w 5052"/>
                  <a:gd name="T7" fmla="*/ 2339 h 4793"/>
                  <a:gd name="T8" fmla="*/ 883 w 5052"/>
                  <a:gd name="T9" fmla="*/ 2556 h 4793"/>
                  <a:gd name="T10" fmla="*/ 608 w 5052"/>
                  <a:gd name="T11" fmla="*/ 2816 h 4793"/>
                  <a:gd name="T12" fmla="*/ 379 w 5052"/>
                  <a:gd name="T13" fmla="*/ 3114 h 4793"/>
                  <a:gd name="T14" fmla="*/ 199 w 5052"/>
                  <a:gd name="T15" fmla="*/ 3443 h 4793"/>
                  <a:gd name="T16" fmla="*/ 74 w 5052"/>
                  <a:gd name="T17" fmla="*/ 3800 h 4793"/>
                  <a:gd name="T18" fmla="*/ 9 w 5052"/>
                  <a:gd name="T19" fmla="*/ 4180 h 4793"/>
                  <a:gd name="T20" fmla="*/ 9 w 5052"/>
                  <a:gd name="T21" fmla="*/ 4573 h 4793"/>
                  <a:gd name="T22" fmla="*/ 74 w 5052"/>
                  <a:gd name="T23" fmla="*/ 4952 h 4793"/>
                  <a:gd name="T24" fmla="*/ 199 w 5052"/>
                  <a:gd name="T25" fmla="*/ 5309 h 4793"/>
                  <a:gd name="T26" fmla="*/ 379 w 5052"/>
                  <a:gd name="T27" fmla="*/ 5638 h 4793"/>
                  <a:gd name="T28" fmla="*/ 608 w 5052"/>
                  <a:gd name="T29" fmla="*/ 5936 h 4793"/>
                  <a:gd name="T30" fmla="*/ 883 w 5052"/>
                  <a:gd name="T31" fmla="*/ 6196 h 4793"/>
                  <a:gd name="T32" fmla="*/ 1196 w 5052"/>
                  <a:gd name="T33" fmla="*/ 6413 h 4793"/>
                  <a:gd name="T34" fmla="*/ 1543 w 5052"/>
                  <a:gd name="T35" fmla="*/ 6584 h 4793"/>
                  <a:gd name="T36" fmla="*/ 1919 w 5052"/>
                  <a:gd name="T37" fmla="*/ 6703 h 4793"/>
                  <a:gd name="T38" fmla="*/ 2319 w 5052"/>
                  <a:gd name="T39" fmla="*/ 6765 h 4793"/>
                  <a:gd name="T40" fmla="*/ 2733 w 5052"/>
                  <a:gd name="T41" fmla="*/ 6765 h 4793"/>
                  <a:gd name="T42" fmla="*/ 3133 w 5052"/>
                  <a:gd name="T43" fmla="*/ 6703 h 4793"/>
                  <a:gd name="T44" fmla="*/ 3510 w 5052"/>
                  <a:gd name="T45" fmla="*/ 6584 h 4793"/>
                  <a:gd name="T46" fmla="*/ 3857 w 5052"/>
                  <a:gd name="T47" fmla="*/ 6413 h 4793"/>
                  <a:gd name="T48" fmla="*/ 4170 w 5052"/>
                  <a:gd name="T49" fmla="*/ 6196 h 4793"/>
                  <a:gd name="T50" fmla="*/ 4444 w 5052"/>
                  <a:gd name="T51" fmla="*/ 5936 h 4793"/>
                  <a:gd name="T52" fmla="*/ 4674 w 5052"/>
                  <a:gd name="T53" fmla="*/ 5638 h 4793"/>
                  <a:gd name="T54" fmla="*/ 4854 w 5052"/>
                  <a:gd name="T55" fmla="*/ 5309 h 4793"/>
                  <a:gd name="T56" fmla="*/ 4979 w 5052"/>
                  <a:gd name="T57" fmla="*/ 4952 h 4793"/>
                  <a:gd name="T58" fmla="*/ 5044 w 5052"/>
                  <a:gd name="T59" fmla="*/ 4573 h 4793"/>
                  <a:gd name="T60" fmla="*/ 5044 w 5052"/>
                  <a:gd name="T61" fmla="*/ 4180 h 4793"/>
                  <a:gd name="T62" fmla="*/ 4979 w 5052"/>
                  <a:gd name="T63" fmla="*/ 3800 h 4793"/>
                  <a:gd name="T64" fmla="*/ 4854 w 5052"/>
                  <a:gd name="T65" fmla="*/ 3443 h 4793"/>
                  <a:gd name="T66" fmla="*/ 4674 w 5052"/>
                  <a:gd name="T67" fmla="*/ 3114 h 4793"/>
                  <a:gd name="T68" fmla="*/ 4444 w 5052"/>
                  <a:gd name="T69" fmla="*/ 2816 h 4793"/>
                  <a:gd name="T70" fmla="*/ 4170 w 5052"/>
                  <a:gd name="T71" fmla="*/ 2556 h 4793"/>
                  <a:gd name="T72" fmla="*/ 3857 w 5052"/>
                  <a:gd name="T73" fmla="*/ 2339 h 4793"/>
                  <a:gd name="T74" fmla="*/ 3510 w 5052"/>
                  <a:gd name="T75" fmla="*/ 2168 h 4793"/>
                  <a:gd name="T76" fmla="*/ 3133 w 5052"/>
                  <a:gd name="T77" fmla="*/ 2049 h 4793"/>
                  <a:gd name="T78" fmla="*/ 2733 w 5052"/>
                  <a:gd name="T79" fmla="*/ 1988 h 479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052"/>
                  <a:gd name="T121" fmla="*/ 0 h 4793"/>
                  <a:gd name="T122" fmla="*/ 5052 w 5052"/>
                  <a:gd name="T123" fmla="*/ 4793 h 479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052" h="4793">
                    <a:moveTo>
                      <a:pt x="2526" y="0"/>
                    </a:moveTo>
                    <a:lnTo>
                      <a:pt x="2319" y="8"/>
                    </a:lnTo>
                    <a:lnTo>
                      <a:pt x="2117" y="31"/>
                    </a:lnTo>
                    <a:lnTo>
                      <a:pt x="1919" y="69"/>
                    </a:lnTo>
                    <a:lnTo>
                      <a:pt x="1728" y="122"/>
                    </a:lnTo>
                    <a:lnTo>
                      <a:pt x="1543" y="188"/>
                    </a:lnTo>
                    <a:lnTo>
                      <a:pt x="1366" y="267"/>
                    </a:lnTo>
                    <a:lnTo>
                      <a:pt x="1196" y="359"/>
                    </a:lnTo>
                    <a:lnTo>
                      <a:pt x="1035" y="462"/>
                    </a:lnTo>
                    <a:lnTo>
                      <a:pt x="883" y="576"/>
                    </a:lnTo>
                    <a:lnTo>
                      <a:pt x="740" y="702"/>
                    </a:lnTo>
                    <a:lnTo>
                      <a:pt x="608" y="836"/>
                    </a:lnTo>
                    <a:lnTo>
                      <a:pt x="488" y="981"/>
                    </a:lnTo>
                    <a:lnTo>
                      <a:pt x="379" y="1134"/>
                    </a:lnTo>
                    <a:lnTo>
                      <a:pt x="282" y="1295"/>
                    </a:lnTo>
                    <a:lnTo>
                      <a:pt x="199" y="1463"/>
                    </a:lnTo>
                    <a:lnTo>
                      <a:pt x="129" y="1639"/>
                    </a:lnTo>
                    <a:lnTo>
                      <a:pt x="74" y="1820"/>
                    </a:lnTo>
                    <a:lnTo>
                      <a:pt x="33" y="2007"/>
                    </a:lnTo>
                    <a:lnTo>
                      <a:pt x="9" y="2200"/>
                    </a:lnTo>
                    <a:lnTo>
                      <a:pt x="0" y="2396"/>
                    </a:lnTo>
                    <a:lnTo>
                      <a:pt x="9" y="2593"/>
                    </a:lnTo>
                    <a:lnTo>
                      <a:pt x="33" y="2785"/>
                    </a:lnTo>
                    <a:lnTo>
                      <a:pt x="74" y="2972"/>
                    </a:lnTo>
                    <a:lnTo>
                      <a:pt x="129" y="3154"/>
                    </a:lnTo>
                    <a:lnTo>
                      <a:pt x="199" y="3329"/>
                    </a:lnTo>
                    <a:lnTo>
                      <a:pt x="282" y="3497"/>
                    </a:lnTo>
                    <a:lnTo>
                      <a:pt x="379" y="3658"/>
                    </a:lnTo>
                    <a:lnTo>
                      <a:pt x="488" y="3811"/>
                    </a:lnTo>
                    <a:lnTo>
                      <a:pt x="608" y="3956"/>
                    </a:lnTo>
                    <a:lnTo>
                      <a:pt x="740" y="4091"/>
                    </a:lnTo>
                    <a:lnTo>
                      <a:pt x="883" y="4216"/>
                    </a:lnTo>
                    <a:lnTo>
                      <a:pt x="1035" y="4330"/>
                    </a:lnTo>
                    <a:lnTo>
                      <a:pt x="1196" y="4433"/>
                    </a:lnTo>
                    <a:lnTo>
                      <a:pt x="1366" y="4525"/>
                    </a:lnTo>
                    <a:lnTo>
                      <a:pt x="1543" y="4604"/>
                    </a:lnTo>
                    <a:lnTo>
                      <a:pt x="1728" y="4670"/>
                    </a:lnTo>
                    <a:lnTo>
                      <a:pt x="1919" y="4723"/>
                    </a:lnTo>
                    <a:lnTo>
                      <a:pt x="2117" y="4761"/>
                    </a:lnTo>
                    <a:lnTo>
                      <a:pt x="2319" y="4785"/>
                    </a:lnTo>
                    <a:lnTo>
                      <a:pt x="2526" y="4792"/>
                    </a:lnTo>
                    <a:lnTo>
                      <a:pt x="2733" y="4785"/>
                    </a:lnTo>
                    <a:lnTo>
                      <a:pt x="2936" y="4761"/>
                    </a:lnTo>
                    <a:lnTo>
                      <a:pt x="3133" y="4723"/>
                    </a:lnTo>
                    <a:lnTo>
                      <a:pt x="3325" y="4670"/>
                    </a:lnTo>
                    <a:lnTo>
                      <a:pt x="3510" y="4604"/>
                    </a:lnTo>
                    <a:lnTo>
                      <a:pt x="3687" y="4525"/>
                    </a:lnTo>
                    <a:lnTo>
                      <a:pt x="3857" y="4433"/>
                    </a:lnTo>
                    <a:lnTo>
                      <a:pt x="4018" y="4330"/>
                    </a:lnTo>
                    <a:lnTo>
                      <a:pt x="4170" y="4216"/>
                    </a:lnTo>
                    <a:lnTo>
                      <a:pt x="4313" y="4091"/>
                    </a:lnTo>
                    <a:lnTo>
                      <a:pt x="4444" y="3956"/>
                    </a:lnTo>
                    <a:lnTo>
                      <a:pt x="4565" y="3811"/>
                    </a:lnTo>
                    <a:lnTo>
                      <a:pt x="4674" y="3658"/>
                    </a:lnTo>
                    <a:lnTo>
                      <a:pt x="4770" y="3497"/>
                    </a:lnTo>
                    <a:lnTo>
                      <a:pt x="4854" y="3329"/>
                    </a:lnTo>
                    <a:lnTo>
                      <a:pt x="4923" y="3154"/>
                    </a:lnTo>
                    <a:lnTo>
                      <a:pt x="4979" y="2972"/>
                    </a:lnTo>
                    <a:lnTo>
                      <a:pt x="5019" y="2785"/>
                    </a:lnTo>
                    <a:lnTo>
                      <a:pt x="5044" y="2593"/>
                    </a:lnTo>
                    <a:lnTo>
                      <a:pt x="5052" y="2396"/>
                    </a:lnTo>
                    <a:lnTo>
                      <a:pt x="5044" y="2200"/>
                    </a:lnTo>
                    <a:lnTo>
                      <a:pt x="5019" y="2007"/>
                    </a:lnTo>
                    <a:lnTo>
                      <a:pt x="4979" y="1820"/>
                    </a:lnTo>
                    <a:lnTo>
                      <a:pt x="4923" y="1639"/>
                    </a:lnTo>
                    <a:lnTo>
                      <a:pt x="4854" y="1463"/>
                    </a:lnTo>
                    <a:lnTo>
                      <a:pt x="4770" y="1295"/>
                    </a:lnTo>
                    <a:lnTo>
                      <a:pt x="4674" y="1134"/>
                    </a:lnTo>
                    <a:lnTo>
                      <a:pt x="4565" y="981"/>
                    </a:lnTo>
                    <a:lnTo>
                      <a:pt x="4444" y="836"/>
                    </a:lnTo>
                    <a:lnTo>
                      <a:pt x="4313" y="702"/>
                    </a:lnTo>
                    <a:lnTo>
                      <a:pt x="4170" y="576"/>
                    </a:lnTo>
                    <a:lnTo>
                      <a:pt x="4018" y="462"/>
                    </a:lnTo>
                    <a:lnTo>
                      <a:pt x="3857" y="359"/>
                    </a:lnTo>
                    <a:lnTo>
                      <a:pt x="3687" y="267"/>
                    </a:lnTo>
                    <a:lnTo>
                      <a:pt x="3510" y="188"/>
                    </a:lnTo>
                    <a:lnTo>
                      <a:pt x="3325" y="122"/>
                    </a:lnTo>
                    <a:lnTo>
                      <a:pt x="3133" y="69"/>
                    </a:lnTo>
                    <a:lnTo>
                      <a:pt x="2936" y="31"/>
                    </a:lnTo>
                    <a:lnTo>
                      <a:pt x="2733" y="8"/>
                    </a:lnTo>
                    <a:lnTo>
                      <a:pt x="2526" y="0"/>
                    </a:lnTo>
                    <a:close/>
                  </a:path>
                </a:pathLst>
              </a:custGeom>
              <a:solidFill>
                <a:srgbClr val="004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7417" name="Group 16"/>
            <p:cNvGrpSpPr>
              <a:grpSpLocks/>
            </p:cNvGrpSpPr>
            <p:nvPr/>
          </p:nvGrpSpPr>
          <p:grpSpPr bwMode="auto">
            <a:xfrm>
              <a:off x="5798" y="2044"/>
              <a:ext cx="4805" cy="4548"/>
              <a:chOff x="5798" y="2044"/>
              <a:chExt cx="4805" cy="4548"/>
            </a:xfrm>
          </p:grpSpPr>
          <p:sp>
            <p:nvSpPr>
              <p:cNvPr id="17429" name="Freeform 17"/>
              <p:cNvSpPr>
                <a:spLocks/>
              </p:cNvSpPr>
              <p:nvPr/>
            </p:nvSpPr>
            <p:spPr bwMode="auto">
              <a:xfrm>
                <a:off x="5798" y="2044"/>
                <a:ext cx="4805" cy="4548"/>
              </a:xfrm>
              <a:custGeom>
                <a:avLst/>
                <a:gdLst>
                  <a:gd name="T0" fmla="*/ 2206 w 4805"/>
                  <a:gd name="T1" fmla="*/ 2052 h 4548"/>
                  <a:gd name="T2" fmla="*/ 1825 w 4805"/>
                  <a:gd name="T3" fmla="*/ 2111 h 4548"/>
                  <a:gd name="T4" fmla="*/ 1467 w 4805"/>
                  <a:gd name="T5" fmla="*/ 2223 h 4548"/>
                  <a:gd name="T6" fmla="*/ 1137 w 4805"/>
                  <a:gd name="T7" fmla="*/ 2385 h 4548"/>
                  <a:gd name="T8" fmla="*/ 839 w 4805"/>
                  <a:gd name="T9" fmla="*/ 2592 h 4548"/>
                  <a:gd name="T10" fmla="*/ 578 w 4805"/>
                  <a:gd name="T11" fmla="*/ 2839 h 4548"/>
                  <a:gd name="T12" fmla="*/ 360 w 4805"/>
                  <a:gd name="T13" fmla="*/ 3121 h 4548"/>
                  <a:gd name="T14" fmla="*/ 189 w 4805"/>
                  <a:gd name="T15" fmla="*/ 3434 h 4548"/>
                  <a:gd name="T16" fmla="*/ 70 w 4805"/>
                  <a:gd name="T17" fmla="*/ 3772 h 4548"/>
                  <a:gd name="T18" fmla="*/ 8 w 4805"/>
                  <a:gd name="T19" fmla="*/ 4132 h 4548"/>
                  <a:gd name="T20" fmla="*/ 8 w 4805"/>
                  <a:gd name="T21" fmla="*/ 4505 h 4548"/>
                  <a:gd name="T22" fmla="*/ 70 w 4805"/>
                  <a:gd name="T23" fmla="*/ 4865 h 4548"/>
                  <a:gd name="T24" fmla="*/ 189 w 4805"/>
                  <a:gd name="T25" fmla="*/ 5204 h 4548"/>
                  <a:gd name="T26" fmla="*/ 360 w 4805"/>
                  <a:gd name="T27" fmla="*/ 5517 h 4548"/>
                  <a:gd name="T28" fmla="*/ 578 w 4805"/>
                  <a:gd name="T29" fmla="*/ 5799 h 4548"/>
                  <a:gd name="T30" fmla="*/ 839 w 4805"/>
                  <a:gd name="T31" fmla="*/ 6045 h 4548"/>
                  <a:gd name="T32" fmla="*/ 1137 w 4805"/>
                  <a:gd name="T33" fmla="*/ 6252 h 4548"/>
                  <a:gd name="T34" fmla="*/ 1467 w 4805"/>
                  <a:gd name="T35" fmla="*/ 6414 h 4548"/>
                  <a:gd name="T36" fmla="*/ 1825 w 4805"/>
                  <a:gd name="T37" fmla="*/ 6526 h 4548"/>
                  <a:gd name="T38" fmla="*/ 2206 w 4805"/>
                  <a:gd name="T39" fmla="*/ 6585 h 4548"/>
                  <a:gd name="T40" fmla="*/ 2600 w 4805"/>
                  <a:gd name="T41" fmla="*/ 6585 h 4548"/>
                  <a:gd name="T42" fmla="*/ 2980 w 4805"/>
                  <a:gd name="T43" fmla="*/ 6526 h 4548"/>
                  <a:gd name="T44" fmla="*/ 3338 w 4805"/>
                  <a:gd name="T45" fmla="*/ 6414 h 4548"/>
                  <a:gd name="T46" fmla="*/ 3668 w 4805"/>
                  <a:gd name="T47" fmla="*/ 6252 h 4548"/>
                  <a:gd name="T48" fmla="*/ 3966 w 4805"/>
                  <a:gd name="T49" fmla="*/ 6045 h 4548"/>
                  <a:gd name="T50" fmla="*/ 4227 w 4805"/>
                  <a:gd name="T51" fmla="*/ 5799 h 4548"/>
                  <a:gd name="T52" fmla="*/ 4445 w 4805"/>
                  <a:gd name="T53" fmla="*/ 5517 h 4548"/>
                  <a:gd name="T54" fmla="*/ 4616 w 4805"/>
                  <a:gd name="T55" fmla="*/ 5204 h 4548"/>
                  <a:gd name="T56" fmla="*/ 4735 w 4805"/>
                  <a:gd name="T57" fmla="*/ 4865 h 4548"/>
                  <a:gd name="T58" fmla="*/ 4797 w 4805"/>
                  <a:gd name="T59" fmla="*/ 4505 h 4548"/>
                  <a:gd name="T60" fmla="*/ 4797 w 4805"/>
                  <a:gd name="T61" fmla="*/ 4132 h 4548"/>
                  <a:gd name="T62" fmla="*/ 4735 w 4805"/>
                  <a:gd name="T63" fmla="*/ 3772 h 4548"/>
                  <a:gd name="T64" fmla="*/ 4616 w 4805"/>
                  <a:gd name="T65" fmla="*/ 3434 h 4548"/>
                  <a:gd name="T66" fmla="*/ 4445 w 4805"/>
                  <a:gd name="T67" fmla="*/ 3121 h 4548"/>
                  <a:gd name="T68" fmla="*/ 4227 w 4805"/>
                  <a:gd name="T69" fmla="*/ 2839 h 4548"/>
                  <a:gd name="T70" fmla="*/ 3966 w 4805"/>
                  <a:gd name="T71" fmla="*/ 2592 h 4548"/>
                  <a:gd name="T72" fmla="*/ 3668 w 4805"/>
                  <a:gd name="T73" fmla="*/ 2385 h 4548"/>
                  <a:gd name="T74" fmla="*/ 3338 w 4805"/>
                  <a:gd name="T75" fmla="*/ 2223 h 4548"/>
                  <a:gd name="T76" fmla="*/ 2980 w 4805"/>
                  <a:gd name="T77" fmla="*/ 2111 h 4548"/>
                  <a:gd name="T78" fmla="*/ 2600 w 4805"/>
                  <a:gd name="T79" fmla="*/ 2052 h 454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805"/>
                  <a:gd name="T121" fmla="*/ 0 h 4548"/>
                  <a:gd name="T122" fmla="*/ 4805 w 4805"/>
                  <a:gd name="T123" fmla="*/ 4548 h 454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805" h="4548">
                    <a:moveTo>
                      <a:pt x="2403" y="0"/>
                    </a:moveTo>
                    <a:lnTo>
                      <a:pt x="2206" y="8"/>
                    </a:lnTo>
                    <a:lnTo>
                      <a:pt x="2013" y="30"/>
                    </a:lnTo>
                    <a:lnTo>
                      <a:pt x="1825" y="67"/>
                    </a:lnTo>
                    <a:lnTo>
                      <a:pt x="1643" y="116"/>
                    </a:lnTo>
                    <a:lnTo>
                      <a:pt x="1467" y="179"/>
                    </a:lnTo>
                    <a:lnTo>
                      <a:pt x="1298" y="254"/>
                    </a:lnTo>
                    <a:lnTo>
                      <a:pt x="1137" y="341"/>
                    </a:lnTo>
                    <a:lnTo>
                      <a:pt x="984" y="439"/>
                    </a:lnTo>
                    <a:lnTo>
                      <a:pt x="839" y="548"/>
                    </a:lnTo>
                    <a:lnTo>
                      <a:pt x="704" y="667"/>
                    </a:lnTo>
                    <a:lnTo>
                      <a:pt x="578" y="795"/>
                    </a:lnTo>
                    <a:lnTo>
                      <a:pt x="464" y="932"/>
                    </a:lnTo>
                    <a:lnTo>
                      <a:pt x="360" y="1077"/>
                    </a:lnTo>
                    <a:lnTo>
                      <a:pt x="268" y="1230"/>
                    </a:lnTo>
                    <a:lnTo>
                      <a:pt x="189" y="1390"/>
                    </a:lnTo>
                    <a:lnTo>
                      <a:pt x="123" y="1556"/>
                    </a:lnTo>
                    <a:lnTo>
                      <a:pt x="70" y="1728"/>
                    </a:lnTo>
                    <a:lnTo>
                      <a:pt x="32" y="1906"/>
                    </a:lnTo>
                    <a:lnTo>
                      <a:pt x="8" y="2088"/>
                    </a:lnTo>
                    <a:lnTo>
                      <a:pt x="0" y="2274"/>
                    </a:lnTo>
                    <a:lnTo>
                      <a:pt x="8" y="2461"/>
                    </a:lnTo>
                    <a:lnTo>
                      <a:pt x="32" y="2643"/>
                    </a:lnTo>
                    <a:lnTo>
                      <a:pt x="70" y="2821"/>
                    </a:lnTo>
                    <a:lnTo>
                      <a:pt x="123" y="2993"/>
                    </a:lnTo>
                    <a:lnTo>
                      <a:pt x="189" y="3160"/>
                    </a:lnTo>
                    <a:lnTo>
                      <a:pt x="268" y="3320"/>
                    </a:lnTo>
                    <a:lnTo>
                      <a:pt x="360" y="3473"/>
                    </a:lnTo>
                    <a:lnTo>
                      <a:pt x="464" y="3618"/>
                    </a:lnTo>
                    <a:lnTo>
                      <a:pt x="578" y="3755"/>
                    </a:lnTo>
                    <a:lnTo>
                      <a:pt x="704" y="3883"/>
                    </a:lnTo>
                    <a:lnTo>
                      <a:pt x="839" y="4001"/>
                    </a:lnTo>
                    <a:lnTo>
                      <a:pt x="984" y="4110"/>
                    </a:lnTo>
                    <a:lnTo>
                      <a:pt x="1137" y="4208"/>
                    </a:lnTo>
                    <a:lnTo>
                      <a:pt x="1298" y="4295"/>
                    </a:lnTo>
                    <a:lnTo>
                      <a:pt x="1467" y="4370"/>
                    </a:lnTo>
                    <a:lnTo>
                      <a:pt x="1643" y="4433"/>
                    </a:lnTo>
                    <a:lnTo>
                      <a:pt x="1825" y="4482"/>
                    </a:lnTo>
                    <a:lnTo>
                      <a:pt x="2013" y="4519"/>
                    </a:lnTo>
                    <a:lnTo>
                      <a:pt x="2206" y="4541"/>
                    </a:lnTo>
                    <a:lnTo>
                      <a:pt x="2403" y="4548"/>
                    </a:lnTo>
                    <a:lnTo>
                      <a:pt x="2600" y="4541"/>
                    </a:lnTo>
                    <a:lnTo>
                      <a:pt x="2792" y="4519"/>
                    </a:lnTo>
                    <a:lnTo>
                      <a:pt x="2980" y="4482"/>
                    </a:lnTo>
                    <a:lnTo>
                      <a:pt x="3162" y="4433"/>
                    </a:lnTo>
                    <a:lnTo>
                      <a:pt x="3338" y="4370"/>
                    </a:lnTo>
                    <a:lnTo>
                      <a:pt x="3507" y="4295"/>
                    </a:lnTo>
                    <a:lnTo>
                      <a:pt x="3668" y="4208"/>
                    </a:lnTo>
                    <a:lnTo>
                      <a:pt x="3822" y="4110"/>
                    </a:lnTo>
                    <a:lnTo>
                      <a:pt x="3966" y="4001"/>
                    </a:lnTo>
                    <a:lnTo>
                      <a:pt x="4102" y="3883"/>
                    </a:lnTo>
                    <a:lnTo>
                      <a:pt x="4227" y="3755"/>
                    </a:lnTo>
                    <a:lnTo>
                      <a:pt x="4342" y="3618"/>
                    </a:lnTo>
                    <a:lnTo>
                      <a:pt x="4445" y="3473"/>
                    </a:lnTo>
                    <a:lnTo>
                      <a:pt x="4537" y="3320"/>
                    </a:lnTo>
                    <a:lnTo>
                      <a:pt x="4616" y="3160"/>
                    </a:lnTo>
                    <a:lnTo>
                      <a:pt x="4683" y="2993"/>
                    </a:lnTo>
                    <a:lnTo>
                      <a:pt x="4735" y="2821"/>
                    </a:lnTo>
                    <a:lnTo>
                      <a:pt x="4774" y="2643"/>
                    </a:lnTo>
                    <a:lnTo>
                      <a:pt x="4797" y="2461"/>
                    </a:lnTo>
                    <a:lnTo>
                      <a:pt x="4805" y="2274"/>
                    </a:lnTo>
                    <a:lnTo>
                      <a:pt x="4797" y="2088"/>
                    </a:lnTo>
                    <a:lnTo>
                      <a:pt x="4774" y="1906"/>
                    </a:lnTo>
                    <a:lnTo>
                      <a:pt x="4735" y="1728"/>
                    </a:lnTo>
                    <a:lnTo>
                      <a:pt x="4683" y="1556"/>
                    </a:lnTo>
                    <a:lnTo>
                      <a:pt x="4616" y="1390"/>
                    </a:lnTo>
                    <a:lnTo>
                      <a:pt x="4537" y="1230"/>
                    </a:lnTo>
                    <a:lnTo>
                      <a:pt x="4445" y="1077"/>
                    </a:lnTo>
                    <a:lnTo>
                      <a:pt x="4342" y="932"/>
                    </a:lnTo>
                    <a:lnTo>
                      <a:pt x="4227" y="795"/>
                    </a:lnTo>
                    <a:lnTo>
                      <a:pt x="4102" y="667"/>
                    </a:lnTo>
                    <a:lnTo>
                      <a:pt x="3966" y="548"/>
                    </a:lnTo>
                    <a:lnTo>
                      <a:pt x="3822" y="439"/>
                    </a:lnTo>
                    <a:lnTo>
                      <a:pt x="3668" y="341"/>
                    </a:lnTo>
                    <a:lnTo>
                      <a:pt x="3507" y="254"/>
                    </a:lnTo>
                    <a:lnTo>
                      <a:pt x="3338" y="179"/>
                    </a:lnTo>
                    <a:lnTo>
                      <a:pt x="3162" y="116"/>
                    </a:lnTo>
                    <a:lnTo>
                      <a:pt x="2980" y="67"/>
                    </a:lnTo>
                    <a:lnTo>
                      <a:pt x="2792" y="30"/>
                    </a:lnTo>
                    <a:lnTo>
                      <a:pt x="2600" y="8"/>
                    </a:lnTo>
                    <a:lnTo>
                      <a:pt x="2403" y="0"/>
                    </a:lnTo>
                    <a:close/>
                  </a:path>
                </a:pathLst>
              </a:custGeom>
              <a:solidFill>
                <a:srgbClr val="004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7418" name="Group 14"/>
            <p:cNvGrpSpPr>
              <a:grpSpLocks/>
            </p:cNvGrpSpPr>
            <p:nvPr/>
          </p:nvGrpSpPr>
          <p:grpSpPr bwMode="auto">
            <a:xfrm>
              <a:off x="5886" y="2104"/>
              <a:ext cx="4558" cy="4318"/>
              <a:chOff x="5886" y="2104"/>
              <a:chExt cx="4558" cy="4318"/>
            </a:xfrm>
          </p:grpSpPr>
          <p:sp>
            <p:nvSpPr>
              <p:cNvPr id="17428" name="Freeform 15"/>
              <p:cNvSpPr>
                <a:spLocks/>
              </p:cNvSpPr>
              <p:nvPr/>
            </p:nvSpPr>
            <p:spPr bwMode="auto">
              <a:xfrm>
                <a:off x="5886" y="2104"/>
                <a:ext cx="4558" cy="4318"/>
              </a:xfrm>
              <a:custGeom>
                <a:avLst/>
                <a:gdLst>
                  <a:gd name="T0" fmla="*/ 2092 w 4558"/>
                  <a:gd name="T1" fmla="*/ 2112 h 4318"/>
                  <a:gd name="T2" fmla="*/ 1731 w 4558"/>
                  <a:gd name="T3" fmla="*/ 2167 h 4318"/>
                  <a:gd name="T4" fmla="*/ 1391 w 4558"/>
                  <a:gd name="T5" fmla="*/ 2274 h 4318"/>
                  <a:gd name="T6" fmla="*/ 1078 w 4558"/>
                  <a:gd name="T7" fmla="*/ 2428 h 4318"/>
                  <a:gd name="T8" fmla="*/ 795 w 4558"/>
                  <a:gd name="T9" fmla="*/ 2624 h 4318"/>
                  <a:gd name="T10" fmla="*/ 548 w 4558"/>
                  <a:gd name="T11" fmla="*/ 2859 h 4318"/>
                  <a:gd name="T12" fmla="*/ 341 w 4558"/>
                  <a:gd name="T13" fmla="*/ 3126 h 4318"/>
                  <a:gd name="T14" fmla="*/ 179 w 4558"/>
                  <a:gd name="T15" fmla="*/ 3423 h 4318"/>
                  <a:gd name="T16" fmla="*/ 66 w 4558"/>
                  <a:gd name="T17" fmla="*/ 3745 h 4318"/>
                  <a:gd name="T18" fmla="*/ 7 w 4558"/>
                  <a:gd name="T19" fmla="*/ 4086 h 4318"/>
                  <a:gd name="T20" fmla="*/ 7 w 4558"/>
                  <a:gd name="T21" fmla="*/ 4440 h 4318"/>
                  <a:gd name="T22" fmla="*/ 66 w 4558"/>
                  <a:gd name="T23" fmla="*/ 4782 h 4318"/>
                  <a:gd name="T24" fmla="*/ 179 w 4558"/>
                  <a:gd name="T25" fmla="*/ 5104 h 4318"/>
                  <a:gd name="T26" fmla="*/ 341 w 4558"/>
                  <a:gd name="T27" fmla="*/ 5401 h 4318"/>
                  <a:gd name="T28" fmla="*/ 548 w 4558"/>
                  <a:gd name="T29" fmla="*/ 5668 h 4318"/>
                  <a:gd name="T30" fmla="*/ 795 w 4558"/>
                  <a:gd name="T31" fmla="*/ 5903 h 4318"/>
                  <a:gd name="T32" fmla="*/ 1078 w 4558"/>
                  <a:gd name="T33" fmla="*/ 6099 h 4318"/>
                  <a:gd name="T34" fmla="*/ 1391 w 4558"/>
                  <a:gd name="T35" fmla="*/ 6252 h 4318"/>
                  <a:gd name="T36" fmla="*/ 1731 w 4558"/>
                  <a:gd name="T37" fmla="*/ 6359 h 4318"/>
                  <a:gd name="T38" fmla="*/ 2092 w 4558"/>
                  <a:gd name="T39" fmla="*/ 6415 h 4318"/>
                  <a:gd name="T40" fmla="*/ 2466 w 4558"/>
                  <a:gd name="T41" fmla="*/ 6415 h 4318"/>
                  <a:gd name="T42" fmla="*/ 2826 w 4558"/>
                  <a:gd name="T43" fmla="*/ 6359 h 4318"/>
                  <a:gd name="T44" fmla="*/ 3166 w 4558"/>
                  <a:gd name="T45" fmla="*/ 6252 h 4318"/>
                  <a:gd name="T46" fmla="*/ 3479 w 4558"/>
                  <a:gd name="T47" fmla="*/ 6099 h 4318"/>
                  <a:gd name="T48" fmla="*/ 3762 w 4558"/>
                  <a:gd name="T49" fmla="*/ 5903 h 4318"/>
                  <a:gd name="T50" fmla="*/ 4009 w 4558"/>
                  <a:gd name="T51" fmla="*/ 5668 h 4318"/>
                  <a:gd name="T52" fmla="*/ 4216 w 4558"/>
                  <a:gd name="T53" fmla="*/ 5401 h 4318"/>
                  <a:gd name="T54" fmla="*/ 4378 w 4558"/>
                  <a:gd name="T55" fmla="*/ 5104 h 4318"/>
                  <a:gd name="T56" fmla="*/ 4491 w 4558"/>
                  <a:gd name="T57" fmla="*/ 4782 h 4318"/>
                  <a:gd name="T58" fmla="*/ 4550 w 4558"/>
                  <a:gd name="T59" fmla="*/ 4440 h 4318"/>
                  <a:gd name="T60" fmla="*/ 4550 w 4558"/>
                  <a:gd name="T61" fmla="*/ 4086 h 4318"/>
                  <a:gd name="T62" fmla="*/ 4491 w 4558"/>
                  <a:gd name="T63" fmla="*/ 3745 h 4318"/>
                  <a:gd name="T64" fmla="*/ 4378 w 4558"/>
                  <a:gd name="T65" fmla="*/ 3423 h 4318"/>
                  <a:gd name="T66" fmla="*/ 4216 w 4558"/>
                  <a:gd name="T67" fmla="*/ 3126 h 4318"/>
                  <a:gd name="T68" fmla="*/ 4009 w 4558"/>
                  <a:gd name="T69" fmla="*/ 2859 h 4318"/>
                  <a:gd name="T70" fmla="*/ 3762 w 4558"/>
                  <a:gd name="T71" fmla="*/ 2624 h 4318"/>
                  <a:gd name="T72" fmla="*/ 3479 w 4558"/>
                  <a:gd name="T73" fmla="*/ 2428 h 4318"/>
                  <a:gd name="T74" fmla="*/ 3166 w 4558"/>
                  <a:gd name="T75" fmla="*/ 2274 h 4318"/>
                  <a:gd name="T76" fmla="*/ 2826 w 4558"/>
                  <a:gd name="T77" fmla="*/ 2167 h 4318"/>
                  <a:gd name="T78" fmla="*/ 2466 w 4558"/>
                  <a:gd name="T79" fmla="*/ 2112 h 431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58"/>
                  <a:gd name="T121" fmla="*/ 0 h 4318"/>
                  <a:gd name="T122" fmla="*/ 4558 w 4558"/>
                  <a:gd name="T123" fmla="*/ 4318 h 431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58" h="4318">
                    <a:moveTo>
                      <a:pt x="2279" y="0"/>
                    </a:moveTo>
                    <a:lnTo>
                      <a:pt x="2092" y="8"/>
                    </a:lnTo>
                    <a:lnTo>
                      <a:pt x="1909" y="29"/>
                    </a:lnTo>
                    <a:lnTo>
                      <a:pt x="1731" y="63"/>
                    </a:lnTo>
                    <a:lnTo>
                      <a:pt x="1558" y="111"/>
                    </a:lnTo>
                    <a:lnTo>
                      <a:pt x="1391" y="170"/>
                    </a:lnTo>
                    <a:lnTo>
                      <a:pt x="1231" y="242"/>
                    </a:lnTo>
                    <a:lnTo>
                      <a:pt x="1078" y="324"/>
                    </a:lnTo>
                    <a:lnTo>
                      <a:pt x="933" y="417"/>
                    </a:lnTo>
                    <a:lnTo>
                      <a:pt x="795" y="520"/>
                    </a:lnTo>
                    <a:lnTo>
                      <a:pt x="667" y="633"/>
                    </a:lnTo>
                    <a:lnTo>
                      <a:pt x="548" y="755"/>
                    </a:lnTo>
                    <a:lnTo>
                      <a:pt x="439" y="885"/>
                    </a:lnTo>
                    <a:lnTo>
                      <a:pt x="341" y="1022"/>
                    </a:lnTo>
                    <a:lnTo>
                      <a:pt x="254" y="1167"/>
                    </a:lnTo>
                    <a:lnTo>
                      <a:pt x="179" y="1319"/>
                    </a:lnTo>
                    <a:lnTo>
                      <a:pt x="116" y="1477"/>
                    </a:lnTo>
                    <a:lnTo>
                      <a:pt x="66" y="1641"/>
                    </a:lnTo>
                    <a:lnTo>
                      <a:pt x="30" y="1809"/>
                    </a:lnTo>
                    <a:lnTo>
                      <a:pt x="7" y="1982"/>
                    </a:lnTo>
                    <a:lnTo>
                      <a:pt x="0" y="2159"/>
                    </a:lnTo>
                    <a:lnTo>
                      <a:pt x="7" y="2336"/>
                    </a:lnTo>
                    <a:lnTo>
                      <a:pt x="30" y="2510"/>
                    </a:lnTo>
                    <a:lnTo>
                      <a:pt x="66" y="2678"/>
                    </a:lnTo>
                    <a:lnTo>
                      <a:pt x="116" y="2842"/>
                    </a:lnTo>
                    <a:lnTo>
                      <a:pt x="179" y="3000"/>
                    </a:lnTo>
                    <a:lnTo>
                      <a:pt x="254" y="3152"/>
                    </a:lnTo>
                    <a:lnTo>
                      <a:pt x="341" y="3297"/>
                    </a:lnTo>
                    <a:lnTo>
                      <a:pt x="439" y="3434"/>
                    </a:lnTo>
                    <a:lnTo>
                      <a:pt x="548" y="3564"/>
                    </a:lnTo>
                    <a:lnTo>
                      <a:pt x="667" y="3686"/>
                    </a:lnTo>
                    <a:lnTo>
                      <a:pt x="795" y="3799"/>
                    </a:lnTo>
                    <a:lnTo>
                      <a:pt x="933" y="3902"/>
                    </a:lnTo>
                    <a:lnTo>
                      <a:pt x="1078" y="3995"/>
                    </a:lnTo>
                    <a:lnTo>
                      <a:pt x="1231" y="4077"/>
                    </a:lnTo>
                    <a:lnTo>
                      <a:pt x="1391" y="4148"/>
                    </a:lnTo>
                    <a:lnTo>
                      <a:pt x="1558" y="4208"/>
                    </a:lnTo>
                    <a:lnTo>
                      <a:pt x="1731" y="4255"/>
                    </a:lnTo>
                    <a:lnTo>
                      <a:pt x="1909" y="4290"/>
                    </a:lnTo>
                    <a:lnTo>
                      <a:pt x="2092" y="4311"/>
                    </a:lnTo>
                    <a:lnTo>
                      <a:pt x="2279" y="4318"/>
                    </a:lnTo>
                    <a:lnTo>
                      <a:pt x="2466" y="4311"/>
                    </a:lnTo>
                    <a:lnTo>
                      <a:pt x="2648" y="4290"/>
                    </a:lnTo>
                    <a:lnTo>
                      <a:pt x="2826" y="4255"/>
                    </a:lnTo>
                    <a:lnTo>
                      <a:pt x="2999" y="4208"/>
                    </a:lnTo>
                    <a:lnTo>
                      <a:pt x="3166" y="4148"/>
                    </a:lnTo>
                    <a:lnTo>
                      <a:pt x="3326" y="4077"/>
                    </a:lnTo>
                    <a:lnTo>
                      <a:pt x="3479" y="3995"/>
                    </a:lnTo>
                    <a:lnTo>
                      <a:pt x="3625" y="3902"/>
                    </a:lnTo>
                    <a:lnTo>
                      <a:pt x="3762" y="3799"/>
                    </a:lnTo>
                    <a:lnTo>
                      <a:pt x="3890" y="3686"/>
                    </a:lnTo>
                    <a:lnTo>
                      <a:pt x="4009" y="3564"/>
                    </a:lnTo>
                    <a:lnTo>
                      <a:pt x="4118" y="3434"/>
                    </a:lnTo>
                    <a:lnTo>
                      <a:pt x="4216" y="3297"/>
                    </a:lnTo>
                    <a:lnTo>
                      <a:pt x="4303" y="3152"/>
                    </a:lnTo>
                    <a:lnTo>
                      <a:pt x="4378" y="3000"/>
                    </a:lnTo>
                    <a:lnTo>
                      <a:pt x="4441" y="2842"/>
                    </a:lnTo>
                    <a:lnTo>
                      <a:pt x="4491" y="2678"/>
                    </a:lnTo>
                    <a:lnTo>
                      <a:pt x="4528" y="2510"/>
                    </a:lnTo>
                    <a:lnTo>
                      <a:pt x="4550" y="2336"/>
                    </a:lnTo>
                    <a:lnTo>
                      <a:pt x="4557" y="2159"/>
                    </a:lnTo>
                    <a:lnTo>
                      <a:pt x="4550" y="1982"/>
                    </a:lnTo>
                    <a:lnTo>
                      <a:pt x="4528" y="1809"/>
                    </a:lnTo>
                    <a:lnTo>
                      <a:pt x="4491" y="1641"/>
                    </a:lnTo>
                    <a:lnTo>
                      <a:pt x="4441" y="1477"/>
                    </a:lnTo>
                    <a:lnTo>
                      <a:pt x="4378" y="1319"/>
                    </a:lnTo>
                    <a:lnTo>
                      <a:pt x="4303" y="1167"/>
                    </a:lnTo>
                    <a:lnTo>
                      <a:pt x="4216" y="1022"/>
                    </a:lnTo>
                    <a:lnTo>
                      <a:pt x="4118" y="885"/>
                    </a:lnTo>
                    <a:lnTo>
                      <a:pt x="4009" y="755"/>
                    </a:lnTo>
                    <a:lnTo>
                      <a:pt x="3890" y="633"/>
                    </a:lnTo>
                    <a:lnTo>
                      <a:pt x="3762" y="520"/>
                    </a:lnTo>
                    <a:lnTo>
                      <a:pt x="3625" y="417"/>
                    </a:lnTo>
                    <a:lnTo>
                      <a:pt x="3479" y="324"/>
                    </a:lnTo>
                    <a:lnTo>
                      <a:pt x="3326" y="242"/>
                    </a:lnTo>
                    <a:lnTo>
                      <a:pt x="3166" y="170"/>
                    </a:lnTo>
                    <a:lnTo>
                      <a:pt x="2999" y="111"/>
                    </a:lnTo>
                    <a:lnTo>
                      <a:pt x="2826" y="63"/>
                    </a:lnTo>
                    <a:lnTo>
                      <a:pt x="2648" y="29"/>
                    </a:lnTo>
                    <a:lnTo>
                      <a:pt x="2466" y="8"/>
                    </a:lnTo>
                    <a:lnTo>
                      <a:pt x="2279" y="0"/>
                    </a:lnTo>
                    <a:close/>
                  </a:path>
                </a:pathLst>
              </a:custGeom>
              <a:solidFill>
                <a:srgbClr val="005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7419" name="Group 12"/>
            <p:cNvGrpSpPr>
              <a:grpSpLocks/>
            </p:cNvGrpSpPr>
            <p:nvPr/>
          </p:nvGrpSpPr>
          <p:grpSpPr bwMode="auto">
            <a:xfrm>
              <a:off x="6071" y="2228"/>
              <a:ext cx="4066" cy="3850"/>
              <a:chOff x="6071" y="2228"/>
              <a:chExt cx="4066" cy="3850"/>
            </a:xfrm>
          </p:grpSpPr>
          <p:sp>
            <p:nvSpPr>
              <p:cNvPr id="17427" name="Freeform 13"/>
              <p:cNvSpPr>
                <a:spLocks/>
              </p:cNvSpPr>
              <p:nvPr/>
            </p:nvSpPr>
            <p:spPr bwMode="auto">
              <a:xfrm>
                <a:off x="6071" y="2228"/>
                <a:ext cx="4066" cy="3850"/>
              </a:xfrm>
              <a:custGeom>
                <a:avLst/>
                <a:gdLst>
                  <a:gd name="T0" fmla="*/ 1866 w 4066"/>
                  <a:gd name="T1" fmla="*/ 2234 h 3850"/>
                  <a:gd name="T2" fmla="*/ 1544 w 4066"/>
                  <a:gd name="T3" fmla="*/ 2284 h 3850"/>
                  <a:gd name="T4" fmla="*/ 1241 w 4066"/>
                  <a:gd name="T5" fmla="*/ 2379 h 3850"/>
                  <a:gd name="T6" fmla="*/ 961 w 4066"/>
                  <a:gd name="T7" fmla="*/ 2516 h 3850"/>
                  <a:gd name="T8" fmla="*/ 709 w 4066"/>
                  <a:gd name="T9" fmla="*/ 2691 h 3850"/>
                  <a:gd name="T10" fmla="*/ 489 w 4066"/>
                  <a:gd name="T11" fmla="*/ 2900 h 3850"/>
                  <a:gd name="T12" fmla="*/ 304 w 4066"/>
                  <a:gd name="T13" fmla="*/ 3139 h 3850"/>
                  <a:gd name="T14" fmla="*/ 159 w 4066"/>
                  <a:gd name="T15" fmla="*/ 3404 h 3850"/>
                  <a:gd name="T16" fmla="*/ 59 w 4066"/>
                  <a:gd name="T17" fmla="*/ 3690 h 3850"/>
                  <a:gd name="T18" fmla="*/ 6 w 4066"/>
                  <a:gd name="T19" fmla="*/ 3995 h 3850"/>
                  <a:gd name="T20" fmla="*/ 6 w 4066"/>
                  <a:gd name="T21" fmla="*/ 4311 h 3850"/>
                  <a:gd name="T22" fmla="*/ 59 w 4066"/>
                  <a:gd name="T23" fmla="*/ 4615 h 3850"/>
                  <a:gd name="T24" fmla="*/ 159 w 4066"/>
                  <a:gd name="T25" fmla="*/ 4902 h 3850"/>
                  <a:gd name="T26" fmla="*/ 304 w 4066"/>
                  <a:gd name="T27" fmla="*/ 5167 h 3850"/>
                  <a:gd name="T28" fmla="*/ 489 w 4066"/>
                  <a:gd name="T29" fmla="*/ 5406 h 3850"/>
                  <a:gd name="T30" fmla="*/ 709 w 4066"/>
                  <a:gd name="T31" fmla="*/ 5614 h 3850"/>
                  <a:gd name="T32" fmla="*/ 961 w 4066"/>
                  <a:gd name="T33" fmla="*/ 5789 h 3850"/>
                  <a:gd name="T34" fmla="*/ 1241 w 4066"/>
                  <a:gd name="T35" fmla="*/ 5926 h 3850"/>
                  <a:gd name="T36" fmla="*/ 1544 w 4066"/>
                  <a:gd name="T37" fmla="*/ 6022 h 3850"/>
                  <a:gd name="T38" fmla="*/ 1866 w 4066"/>
                  <a:gd name="T39" fmla="*/ 6071 h 3850"/>
                  <a:gd name="T40" fmla="*/ 2199 w 4066"/>
                  <a:gd name="T41" fmla="*/ 6071 h 3850"/>
                  <a:gd name="T42" fmla="*/ 2521 w 4066"/>
                  <a:gd name="T43" fmla="*/ 6022 h 3850"/>
                  <a:gd name="T44" fmla="*/ 2823 w 4066"/>
                  <a:gd name="T45" fmla="*/ 5926 h 3850"/>
                  <a:gd name="T46" fmla="*/ 3103 w 4066"/>
                  <a:gd name="T47" fmla="*/ 5789 h 3850"/>
                  <a:gd name="T48" fmla="*/ 3355 w 4066"/>
                  <a:gd name="T49" fmla="*/ 5614 h 3850"/>
                  <a:gd name="T50" fmla="*/ 3576 w 4066"/>
                  <a:gd name="T51" fmla="*/ 5406 h 3850"/>
                  <a:gd name="T52" fmla="*/ 3760 w 4066"/>
                  <a:gd name="T53" fmla="*/ 5167 h 3850"/>
                  <a:gd name="T54" fmla="*/ 3905 w 4066"/>
                  <a:gd name="T55" fmla="*/ 4902 h 3850"/>
                  <a:gd name="T56" fmla="*/ 4006 w 4066"/>
                  <a:gd name="T57" fmla="*/ 4615 h 3850"/>
                  <a:gd name="T58" fmla="*/ 4058 w 4066"/>
                  <a:gd name="T59" fmla="*/ 4311 h 3850"/>
                  <a:gd name="T60" fmla="*/ 4058 w 4066"/>
                  <a:gd name="T61" fmla="*/ 3995 h 3850"/>
                  <a:gd name="T62" fmla="*/ 4006 w 4066"/>
                  <a:gd name="T63" fmla="*/ 3690 h 3850"/>
                  <a:gd name="T64" fmla="*/ 3905 w 4066"/>
                  <a:gd name="T65" fmla="*/ 3404 h 3850"/>
                  <a:gd name="T66" fmla="*/ 3760 w 4066"/>
                  <a:gd name="T67" fmla="*/ 3139 h 3850"/>
                  <a:gd name="T68" fmla="*/ 3576 w 4066"/>
                  <a:gd name="T69" fmla="*/ 2900 h 3850"/>
                  <a:gd name="T70" fmla="*/ 3355 w 4066"/>
                  <a:gd name="T71" fmla="*/ 2691 h 3850"/>
                  <a:gd name="T72" fmla="*/ 3103 w 4066"/>
                  <a:gd name="T73" fmla="*/ 2516 h 3850"/>
                  <a:gd name="T74" fmla="*/ 2823 w 4066"/>
                  <a:gd name="T75" fmla="*/ 2379 h 3850"/>
                  <a:gd name="T76" fmla="*/ 2521 w 4066"/>
                  <a:gd name="T77" fmla="*/ 2284 h 3850"/>
                  <a:gd name="T78" fmla="*/ 2199 w 4066"/>
                  <a:gd name="T79" fmla="*/ 2234 h 385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066"/>
                  <a:gd name="T121" fmla="*/ 0 h 3850"/>
                  <a:gd name="T122" fmla="*/ 4066 w 4066"/>
                  <a:gd name="T123" fmla="*/ 3850 h 385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066" h="3850">
                    <a:moveTo>
                      <a:pt x="2032" y="0"/>
                    </a:moveTo>
                    <a:lnTo>
                      <a:pt x="1866" y="6"/>
                    </a:lnTo>
                    <a:lnTo>
                      <a:pt x="1703" y="25"/>
                    </a:lnTo>
                    <a:lnTo>
                      <a:pt x="1544" y="56"/>
                    </a:lnTo>
                    <a:lnTo>
                      <a:pt x="1390" y="98"/>
                    </a:lnTo>
                    <a:lnTo>
                      <a:pt x="1241" y="151"/>
                    </a:lnTo>
                    <a:lnTo>
                      <a:pt x="1098" y="215"/>
                    </a:lnTo>
                    <a:lnTo>
                      <a:pt x="961" y="288"/>
                    </a:lnTo>
                    <a:lnTo>
                      <a:pt x="832" y="371"/>
                    </a:lnTo>
                    <a:lnTo>
                      <a:pt x="709" y="463"/>
                    </a:lnTo>
                    <a:lnTo>
                      <a:pt x="595" y="564"/>
                    </a:lnTo>
                    <a:lnTo>
                      <a:pt x="489" y="672"/>
                    </a:lnTo>
                    <a:lnTo>
                      <a:pt x="392" y="788"/>
                    </a:lnTo>
                    <a:lnTo>
                      <a:pt x="304" y="911"/>
                    </a:lnTo>
                    <a:lnTo>
                      <a:pt x="226" y="1040"/>
                    </a:lnTo>
                    <a:lnTo>
                      <a:pt x="159" y="1176"/>
                    </a:lnTo>
                    <a:lnTo>
                      <a:pt x="103" y="1316"/>
                    </a:lnTo>
                    <a:lnTo>
                      <a:pt x="59" y="1462"/>
                    </a:lnTo>
                    <a:lnTo>
                      <a:pt x="26" y="1613"/>
                    </a:lnTo>
                    <a:lnTo>
                      <a:pt x="6" y="1767"/>
                    </a:lnTo>
                    <a:lnTo>
                      <a:pt x="0" y="1925"/>
                    </a:lnTo>
                    <a:lnTo>
                      <a:pt x="6" y="2083"/>
                    </a:lnTo>
                    <a:lnTo>
                      <a:pt x="26" y="2237"/>
                    </a:lnTo>
                    <a:lnTo>
                      <a:pt x="59" y="2387"/>
                    </a:lnTo>
                    <a:lnTo>
                      <a:pt x="103" y="2533"/>
                    </a:lnTo>
                    <a:lnTo>
                      <a:pt x="159" y="2674"/>
                    </a:lnTo>
                    <a:lnTo>
                      <a:pt x="226" y="2809"/>
                    </a:lnTo>
                    <a:lnTo>
                      <a:pt x="304" y="2939"/>
                    </a:lnTo>
                    <a:lnTo>
                      <a:pt x="392" y="3062"/>
                    </a:lnTo>
                    <a:lnTo>
                      <a:pt x="489" y="3178"/>
                    </a:lnTo>
                    <a:lnTo>
                      <a:pt x="595" y="3286"/>
                    </a:lnTo>
                    <a:lnTo>
                      <a:pt x="709" y="3386"/>
                    </a:lnTo>
                    <a:lnTo>
                      <a:pt x="832" y="3478"/>
                    </a:lnTo>
                    <a:lnTo>
                      <a:pt x="961" y="3561"/>
                    </a:lnTo>
                    <a:lnTo>
                      <a:pt x="1098" y="3635"/>
                    </a:lnTo>
                    <a:lnTo>
                      <a:pt x="1241" y="3698"/>
                    </a:lnTo>
                    <a:lnTo>
                      <a:pt x="1390" y="3752"/>
                    </a:lnTo>
                    <a:lnTo>
                      <a:pt x="1544" y="3794"/>
                    </a:lnTo>
                    <a:lnTo>
                      <a:pt x="1703" y="3824"/>
                    </a:lnTo>
                    <a:lnTo>
                      <a:pt x="1866" y="3843"/>
                    </a:lnTo>
                    <a:lnTo>
                      <a:pt x="2032" y="3850"/>
                    </a:lnTo>
                    <a:lnTo>
                      <a:pt x="2199" y="3843"/>
                    </a:lnTo>
                    <a:lnTo>
                      <a:pt x="2362" y="3824"/>
                    </a:lnTo>
                    <a:lnTo>
                      <a:pt x="2521" y="3794"/>
                    </a:lnTo>
                    <a:lnTo>
                      <a:pt x="2675" y="3752"/>
                    </a:lnTo>
                    <a:lnTo>
                      <a:pt x="2823" y="3698"/>
                    </a:lnTo>
                    <a:lnTo>
                      <a:pt x="2966" y="3635"/>
                    </a:lnTo>
                    <a:lnTo>
                      <a:pt x="3103" y="3561"/>
                    </a:lnTo>
                    <a:lnTo>
                      <a:pt x="3233" y="3478"/>
                    </a:lnTo>
                    <a:lnTo>
                      <a:pt x="3355" y="3386"/>
                    </a:lnTo>
                    <a:lnTo>
                      <a:pt x="3470" y="3286"/>
                    </a:lnTo>
                    <a:lnTo>
                      <a:pt x="3576" y="3178"/>
                    </a:lnTo>
                    <a:lnTo>
                      <a:pt x="3673" y="3062"/>
                    </a:lnTo>
                    <a:lnTo>
                      <a:pt x="3760" y="2939"/>
                    </a:lnTo>
                    <a:lnTo>
                      <a:pt x="3838" y="2809"/>
                    </a:lnTo>
                    <a:lnTo>
                      <a:pt x="3905" y="2674"/>
                    </a:lnTo>
                    <a:lnTo>
                      <a:pt x="3962" y="2533"/>
                    </a:lnTo>
                    <a:lnTo>
                      <a:pt x="4006" y="2387"/>
                    </a:lnTo>
                    <a:lnTo>
                      <a:pt x="4039" y="2237"/>
                    </a:lnTo>
                    <a:lnTo>
                      <a:pt x="4058" y="2083"/>
                    </a:lnTo>
                    <a:lnTo>
                      <a:pt x="4065" y="1925"/>
                    </a:lnTo>
                    <a:lnTo>
                      <a:pt x="4058" y="1767"/>
                    </a:lnTo>
                    <a:lnTo>
                      <a:pt x="4039" y="1613"/>
                    </a:lnTo>
                    <a:lnTo>
                      <a:pt x="4006" y="1462"/>
                    </a:lnTo>
                    <a:lnTo>
                      <a:pt x="3962" y="1316"/>
                    </a:lnTo>
                    <a:lnTo>
                      <a:pt x="3905" y="1176"/>
                    </a:lnTo>
                    <a:lnTo>
                      <a:pt x="3838" y="1040"/>
                    </a:lnTo>
                    <a:lnTo>
                      <a:pt x="3760" y="911"/>
                    </a:lnTo>
                    <a:lnTo>
                      <a:pt x="3673" y="788"/>
                    </a:lnTo>
                    <a:lnTo>
                      <a:pt x="3576" y="672"/>
                    </a:lnTo>
                    <a:lnTo>
                      <a:pt x="3470" y="564"/>
                    </a:lnTo>
                    <a:lnTo>
                      <a:pt x="3355" y="463"/>
                    </a:lnTo>
                    <a:lnTo>
                      <a:pt x="3233" y="371"/>
                    </a:lnTo>
                    <a:lnTo>
                      <a:pt x="3103" y="288"/>
                    </a:lnTo>
                    <a:lnTo>
                      <a:pt x="2966" y="215"/>
                    </a:lnTo>
                    <a:lnTo>
                      <a:pt x="2823" y="151"/>
                    </a:lnTo>
                    <a:lnTo>
                      <a:pt x="2675" y="98"/>
                    </a:lnTo>
                    <a:lnTo>
                      <a:pt x="2521" y="56"/>
                    </a:lnTo>
                    <a:lnTo>
                      <a:pt x="2362" y="25"/>
                    </a:lnTo>
                    <a:lnTo>
                      <a:pt x="2199" y="6"/>
                    </a:lnTo>
                    <a:lnTo>
                      <a:pt x="2032" y="0"/>
                    </a:lnTo>
                    <a:close/>
                  </a:path>
                </a:pathLst>
              </a:custGeom>
              <a:solidFill>
                <a:srgbClr val="006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7420" name="Group 10"/>
            <p:cNvGrpSpPr>
              <a:grpSpLocks/>
            </p:cNvGrpSpPr>
            <p:nvPr/>
          </p:nvGrpSpPr>
          <p:grpSpPr bwMode="auto">
            <a:xfrm>
              <a:off x="6161" y="2288"/>
              <a:ext cx="3813" cy="3612"/>
              <a:chOff x="6161" y="2288"/>
              <a:chExt cx="3813" cy="3612"/>
            </a:xfrm>
          </p:grpSpPr>
          <p:sp>
            <p:nvSpPr>
              <p:cNvPr id="17426" name="Freeform 11"/>
              <p:cNvSpPr>
                <a:spLocks/>
              </p:cNvSpPr>
              <p:nvPr/>
            </p:nvSpPr>
            <p:spPr bwMode="auto">
              <a:xfrm>
                <a:off x="6161" y="2288"/>
                <a:ext cx="3813" cy="3612"/>
              </a:xfrm>
              <a:custGeom>
                <a:avLst/>
                <a:gdLst>
                  <a:gd name="T0" fmla="*/ 1750 w 3813"/>
                  <a:gd name="T1" fmla="*/ 2294 h 3612"/>
                  <a:gd name="T2" fmla="*/ 1448 w 3813"/>
                  <a:gd name="T3" fmla="*/ 2340 h 3612"/>
                  <a:gd name="T4" fmla="*/ 1164 w 3813"/>
                  <a:gd name="T5" fmla="*/ 2430 h 3612"/>
                  <a:gd name="T6" fmla="*/ 902 w 3813"/>
                  <a:gd name="T7" fmla="*/ 2558 h 3612"/>
                  <a:gd name="T8" fmla="*/ 665 w 3813"/>
                  <a:gd name="T9" fmla="*/ 2722 h 3612"/>
                  <a:gd name="T10" fmla="*/ 458 w 3813"/>
                  <a:gd name="T11" fmla="*/ 2918 h 3612"/>
                  <a:gd name="T12" fmla="*/ 285 w 3813"/>
                  <a:gd name="T13" fmla="*/ 3142 h 3612"/>
                  <a:gd name="T14" fmla="*/ 149 w 3813"/>
                  <a:gd name="T15" fmla="*/ 3391 h 3612"/>
                  <a:gd name="T16" fmla="*/ 55 w 3813"/>
                  <a:gd name="T17" fmla="*/ 3660 h 3612"/>
                  <a:gd name="T18" fmla="*/ 6 w 3813"/>
                  <a:gd name="T19" fmla="*/ 3946 h 3612"/>
                  <a:gd name="T20" fmla="*/ 6 w 3813"/>
                  <a:gd name="T21" fmla="*/ 4242 h 3612"/>
                  <a:gd name="T22" fmla="*/ 55 w 3813"/>
                  <a:gd name="T23" fmla="*/ 4528 h 3612"/>
                  <a:gd name="T24" fmla="*/ 149 w 3813"/>
                  <a:gd name="T25" fmla="*/ 4797 h 3612"/>
                  <a:gd name="T26" fmla="*/ 285 w 3813"/>
                  <a:gd name="T27" fmla="*/ 5045 h 3612"/>
                  <a:gd name="T28" fmla="*/ 458 w 3813"/>
                  <a:gd name="T29" fmla="*/ 5269 h 3612"/>
                  <a:gd name="T30" fmla="*/ 665 w 3813"/>
                  <a:gd name="T31" fmla="*/ 5465 h 3612"/>
                  <a:gd name="T32" fmla="*/ 902 w 3813"/>
                  <a:gd name="T33" fmla="*/ 5629 h 3612"/>
                  <a:gd name="T34" fmla="*/ 1164 w 3813"/>
                  <a:gd name="T35" fmla="*/ 5758 h 3612"/>
                  <a:gd name="T36" fmla="*/ 1448 w 3813"/>
                  <a:gd name="T37" fmla="*/ 5848 h 3612"/>
                  <a:gd name="T38" fmla="*/ 1750 w 3813"/>
                  <a:gd name="T39" fmla="*/ 5894 h 3612"/>
                  <a:gd name="T40" fmla="*/ 2063 w 3813"/>
                  <a:gd name="T41" fmla="*/ 5894 h 3612"/>
                  <a:gd name="T42" fmla="*/ 2364 w 3813"/>
                  <a:gd name="T43" fmla="*/ 5848 h 3612"/>
                  <a:gd name="T44" fmla="*/ 2648 w 3813"/>
                  <a:gd name="T45" fmla="*/ 5758 h 3612"/>
                  <a:gd name="T46" fmla="*/ 2910 w 3813"/>
                  <a:gd name="T47" fmla="*/ 5629 h 3612"/>
                  <a:gd name="T48" fmla="*/ 3147 w 3813"/>
                  <a:gd name="T49" fmla="*/ 5465 h 3612"/>
                  <a:gd name="T50" fmla="*/ 3353 w 3813"/>
                  <a:gd name="T51" fmla="*/ 5269 h 3612"/>
                  <a:gd name="T52" fmla="*/ 3526 w 3813"/>
                  <a:gd name="T53" fmla="*/ 5045 h 3612"/>
                  <a:gd name="T54" fmla="*/ 3662 w 3813"/>
                  <a:gd name="T55" fmla="*/ 4797 h 3612"/>
                  <a:gd name="T56" fmla="*/ 3757 w 3813"/>
                  <a:gd name="T57" fmla="*/ 4528 h 3612"/>
                  <a:gd name="T58" fmla="*/ 3806 w 3813"/>
                  <a:gd name="T59" fmla="*/ 4242 h 3612"/>
                  <a:gd name="T60" fmla="*/ 3806 w 3813"/>
                  <a:gd name="T61" fmla="*/ 3946 h 3612"/>
                  <a:gd name="T62" fmla="*/ 3757 w 3813"/>
                  <a:gd name="T63" fmla="*/ 3660 h 3612"/>
                  <a:gd name="T64" fmla="*/ 3662 w 3813"/>
                  <a:gd name="T65" fmla="*/ 3391 h 3612"/>
                  <a:gd name="T66" fmla="*/ 3526 w 3813"/>
                  <a:gd name="T67" fmla="*/ 3142 h 3612"/>
                  <a:gd name="T68" fmla="*/ 3353 w 3813"/>
                  <a:gd name="T69" fmla="*/ 2918 h 3612"/>
                  <a:gd name="T70" fmla="*/ 3147 w 3813"/>
                  <a:gd name="T71" fmla="*/ 2722 h 3612"/>
                  <a:gd name="T72" fmla="*/ 2910 w 3813"/>
                  <a:gd name="T73" fmla="*/ 2558 h 3612"/>
                  <a:gd name="T74" fmla="*/ 2648 w 3813"/>
                  <a:gd name="T75" fmla="*/ 2430 h 3612"/>
                  <a:gd name="T76" fmla="*/ 2364 w 3813"/>
                  <a:gd name="T77" fmla="*/ 2340 h 3612"/>
                  <a:gd name="T78" fmla="*/ 2063 w 3813"/>
                  <a:gd name="T79" fmla="*/ 2294 h 361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813"/>
                  <a:gd name="T121" fmla="*/ 0 h 3612"/>
                  <a:gd name="T122" fmla="*/ 3813 w 3813"/>
                  <a:gd name="T123" fmla="*/ 3612 h 361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813" h="3612">
                    <a:moveTo>
                      <a:pt x="1906" y="0"/>
                    </a:moveTo>
                    <a:lnTo>
                      <a:pt x="1750" y="6"/>
                    </a:lnTo>
                    <a:lnTo>
                      <a:pt x="1597" y="24"/>
                    </a:lnTo>
                    <a:lnTo>
                      <a:pt x="1448" y="52"/>
                    </a:lnTo>
                    <a:lnTo>
                      <a:pt x="1304" y="92"/>
                    </a:lnTo>
                    <a:lnTo>
                      <a:pt x="1164" y="142"/>
                    </a:lnTo>
                    <a:lnTo>
                      <a:pt x="1030" y="201"/>
                    </a:lnTo>
                    <a:lnTo>
                      <a:pt x="902" y="270"/>
                    </a:lnTo>
                    <a:lnTo>
                      <a:pt x="780" y="348"/>
                    </a:lnTo>
                    <a:lnTo>
                      <a:pt x="665" y="434"/>
                    </a:lnTo>
                    <a:lnTo>
                      <a:pt x="558" y="529"/>
                    </a:lnTo>
                    <a:lnTo>
                      <a:pt x="458" y="630"/>
                    </a:lnTo>
                    <a:lnTo>
                      <a:pt x="367" y="739"/>
                    </a:lnTo>
                    <a:lnTo>
                      <a:pt x="285" y="854"/>
                    </a:lnTo>
                    <a:lnTo>
                      <a:pt x="212" y="976"/>
                    </a:lnTo>
                    <a:lnTo>
                      <a:pt x="149" y="1103"/>
                    </a:lnTo>
                    <a:lnTo>
                      <a:pt x="97" y="1235"/>
                    </a:lnTo>
                    <a:lnTo>
                      <a:pt x="55" y="1372"/>
                    </a:lnTo>
                    <a:lnTo>
                      <a:pt x="25" y="1513"/>
                    </a:lnTo>
                    <a:lnTo>
                      <a:pt x="6" y="1658"/>
                    </a:lnTo>
                    <a:lnTo>
                      <a:pt x="0" y="1806"/>
                    </a:lnTo>
                    <a:lnTo>
                      <a:pt x="6" y="1954"/>
                    </a:lnTo>
                    <a:lnTo>
                      <a:pt x="25" y="2099"/>
                    </a:lnTo>
                    <a:lnTo>
                      <a:pt x="55" y="2240"/>
                    </a:lnTo>
                    <a:lnTo>
                      <a:pt x="97" y="2377"/>
                    </a:lnTo>
                    <a:lnTo>
                      <a:pt x="149" y="2509"/>
                    </a:lnTo>
                    <a:lnTo>
                      <a:pt x="212" y="2636"/>
                    </a:lnTo>
                    <a:lnTo>
                      <a:pt x="285" y="2757"/>
                    </a:lnTo>
                    <a:lnTo>
                      <a:pt x="367" y="2873"/>
                    </a:lnTo>
                    <a:lnTo>
                      <a:pt x="458" y="2981"/>
                    </a:lnTo>
                    <a:lnTo>
                      <a:pt x="558" y="3083"/>
                    </a:lnTo>
                    <a:lnTo>
                      <a:pt x="665" y="3177"/>
                    </a:lnTo>
                    <a:lnTo>
                      <a:pt x="780" y="3264"/>
                    </a:lnTo>
                    <a:lnTo>
                      <a:pt x="902" y="3341"/>
                    </a:lnTo>
                    <a:lnTo>
                      <a:pt x="1030" y="3410"/>
                    </a:lnTo>
                    <a:lnTo>
                      <a:pt x="1164" y="3470"/>
                    </a:lnTo>
                    <a:lnTo>
                      <a:pt x="1304" y="3520"/>
                    </a:lnTo>
                    <a:lnTo>
                      <a:pt x="1448" y="3560"/>
                    </a:lnTo>
                    <a:lnTo>
                      <a:pt x="1597" y="3588"/>
                    </a:lnTo>
                    <a:lnTo>
                      <a:pt x="1750" y="3606"/>
                    </a:lnTo>
                    <a:lnTo>
                      <a:pt x="1906" y="3612"/>
                    </a:lnTo>
                    <a:lnTo>
                      <a:pt x="2063" y="3606"/>
                    </a:lnTo>
                    <a:lnTo>
                      <a:pt x="2215" y="3588"/>
                    </a:lnTo>
                    <a:lnTo>
                      <a:pt x="2364" y="3560"/>
                    </a:lnTo>
                    <a:lnTo>
                      <a:pt x="2509" y="3520"/>
                    </a:lnTo>
                    <a:lnTo>
                      <a:pt x="2648" y="3470"/>
                    </a:lnTo>
                    <a:lnTo>
                      <a:pt x="2782" y="3410"/>
                    </a:lnTo>
                    <a:lnTo>
                      <a:pt x="2910" y="3341"/>
                    </a:lnTo>
                    <a:lnTo>
                      <a:pt x="3032" y="3264"/>
                    </a:lnTo>
                    <a:lnTo>
                      <a:pt x="3147" y="3177"/>
                    </a:lnTo>
                    <a:lnTo>
                      <a:pt x="3254" y="3083"/>
                    </a:lnTo>
                    <a:lnTo>
                      <a:pt x="3353" y="2981"/>
                    </a:lnTo>
                    <a:lnTo>
                      <a:pt x="3444" y="2873"/>
                    </a:lnTo>
                    <a:lnTo>
                      <a:pt x="3526" y="2757"/>
                    </a:lnTo>
                    <a:lnTo>
                      <a:pt x="3599" y="2636"/>
                    </a:lnTo>
                    <a:lnTo>
                      <a:pt x="3662" y="2509"/>
                    </a:lnTo>
                    <a:lnTo>
                      <a:pt x="3715" y="2377"/>
                    </a:lnTo>
                    <a:lnTo>
                      <a:pt x="3757" y="2240"/>
                    </a:lnTo>
                    <a:lnTo>
                      <a:pt x="3787" y="2099"/>
                    </a:lnTo>
                    <a:lnTo>
                      <a:pt x="3806" y="1954"/>
                    </a:lnTo>
                    <a:lnTo>
                      <a:pt x="3812" y="1806"/>
                    </a:lnTo>
                    <a:lnTo>
                      <a:pt x="3806" y="1658"/>
                    </a:lnTo>
                    <a:lnTo>
                      <a:pt x="3787" y="1513"/>
                    </a:lnTo>
                    <a:lnTo>
                      <a:pt x="3757" y="1372"/>
                    </a:lnTo>
                    <a:lnTo>
                      <a:pt x="3715" y="1235"/>
                    </a:lnTo>
                    <a:lnTo>
                      <a:pt x="3662" y="1103"/>
                    </a:lnTo>
                    <a:lnTo>
                      <a:pt x="3599" y="976"/>
                    </a:lnTo>
                    <a:lnTo>
                      <a:pt x="3526" y="854"/>
                    </a:lnTo>
                    <a:lnTo>
                      <a:pt x="3444" y="739"/>
                    </a:lnTo>
                    <a:lnTo>
                      <a:pt x="3353" y="630"/>
                    </a:lnTo>
                    <a:lnTo>
                      <a:pt x="3254" y="529"/>
                    </a:lnTo>
                    <a:lnTo>
                      <a:pt x="3147" y="434"/>
                    </a:lnTo>
                    <a:lnTo>
                      <a:pt x="3032" y="348"/>
                    </a:lnTo>
                    <a:lnTo>
                      <a:pt x="2910" y="270"/>
                    </a:lnTo>
                    <a:lnTo>
                      <a:pt x="2782" y="201"/>
                    </a:lnTo>
                    <a:lnTo>
                      <a:pt x="2648" y="142"/>
                    </a:lnTo>
                    <a:lnTo>
                      <a:pt x="2509" y="92"/>
                    </a:lnTo>
                    <a:lnTo>
                      <a:pt x="2364" y="52"/>
                    </a:lnTo>
                    <a:lnTo>
                      <a:pt x="2215" y="24"/>
                    </a:lnTo>
                    <a:lnTo>
                      <a:pt x="2063" y="6"/>
                    </a:lnTo>
                    <a:lnTo>
                      <a:pt x="1906" y="0"/>
                    </a:lnTo>
                    <a:close/>
                  </a:path>
                </a:pathLst>
              </a:custGeom>
              <a:solidFill>
                <a:srgbClr val="008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7421" name="Group 8"/>
            <p:cNvGrpSpPr>
              <a:grpSpLocks/>
            </p:cNvGrpSpPr>
            <p:nvPr/>
          </p:nvGrpSpPr>
          <p:grpSpPr bwMode="auto">
            <a:xfrm>
              <a:off x="6345" y="2413"/>
              <a:ext cx="3314" cy="3137"/>
              <a:chOff x="6345" y="2413"/>
              <a:chExt cx="3314" cy="3137"/>
            </a:xfrm>
          </p:grpSpPr>
          <p:sp>
            <p:nvSpPr>
              <p:cNvPr id="17425" name="Freeform 9"/>
              <p:cNvSpPr>
                <a:spLocks/>
              </p:cNvSpPr>
              <p:nvPr/>
            </p:nvSpPr>
            <p:spPr bwMode="auto">
              <a:xfrm>
                <a:off x="6345" y="2413"/>
                <a:ext cx="3314" cy="3137"/>
              </a:xfrm>
              <a:custGeom>
                <a:avLst/>
                <a:gdLst>
                  <a:gd name="T0" fmla="*/ 1522 w 3314"/>
                  <a:gd name="T1" fmla="*/ 2418 h 3137"/>
                  <a:gd name="T2" fmla="*/ 1259 w 3314"/>
                  <a:gd name="T3" fmla="*/ 2458 h 3137"/>
                  <a:gd name="T4" fmla="*/ 1012 w 3314"/>
                  <a:gd name="T5" fmla="*/ 2536 h 3137"/>
                  <a:gd name="T6" fmla="*/ 785 w 3314"/>
                  <a:gd name="T7" fmla="*/ 2648 h 3137"/>
                  <a:gd name="T8" fmla="*/ 579 w 3314"/>
                  <a:gd name="T9" fmla="*/ 2790 h 3137"/>
                  <a:gd name="T10" fmla="*/ 399 w 3314"/>
                  <a:gd name="T11" fmla="*/ 2960 h 3137"/>
                  <a:gd name="T12" fmla="*/ 249 w 3314"/>
                  <a:gd name="T13" fmla="*/ 3155 h 3137"/>
                  <a:gd name="T14" fmla="*/ 131 w 3314"/>
                  <a:gd name="T15" fmla="*/ 3371 h 3137"/>
                  <a:gd name="T16" fmla="*/ 49 w 3314"/>
                  <a:gd name="T17" fmla="*/ 3604 h 3137"/>
                  <a:gd name="T18" fmla="*/ 6 w 3314"/>
                  <a:gd name="T19" fmla="*/ 3853 h 3137"/>
                  <a:gd name="T20" fmla="*/ 6 w 3314"/>
                  <a:gd name="T21" fmla="*/ 4110 h 3137"/>
                  <a:gd name="T22" fmla="*/ 49 w 3314"/>
                  <a:gd name="T23" fmla="*/ 4358 h 3137"/>
                  <a:gd name="T24" fmla="*/ 131 w 3314"/>
                  <a:gd name="T25" fmla="*/ 4592 h 3137"/>
                  <a:gd name="T26" fmla="*/ 249 w 3314"/>
                  <a:gd name="T27" fmla="*/ 4808 h 3137"/>
                  <a:gd name="T28" fmla="*/ 399 w 3314"/>
                  <a:gd name="T29" fmla="*/ 5002 h 3137"/>
                  <a:gd name="T30" fmla="*/ 579 w 3314"/>
                  <a:gd name="T31" fmla="*/ 5172 h 3137"/>
                  <a:gd name="T32" fmla="*/ 785 w 3314"/>
                  <a:gd name="T33" fmla="*/ 5315 h 3137"/>
                  <a:gd name="T34" fmla="*/ 1012 w 3314"/>
                  <a:gd name="T35" fmla="*/ 5426 h 3137"/>
                  <a:gd name="T36" fmla="*/ 1259 w 3314"/>
                  <a:gd name="T37" fmla="*/ 5504 h 3137"/>
                  <a:gd name="T38" fmla="*/ 1522 w 3314"/>
                  <a:gd name="T39" fmla="*/ 5544 h 3137"/>
                  <a:gd name="T40" fmla="*/ 1793 w 3314"/>
                  <a:gd name="T41" fmla="*/ 5544 h 3137"/>
                  <a:gd name="T42" fmla="*/ 2056 w 3314"/>
                  <a:gd name="T43" fmla="*/ 5504 h 3137"/>
                  <a:gd name="T44" fmla="*/ 2302 w 3314"/>
                  <a:gd name="T45" fmla="*/ 5426 h 3137"/>
                  <a:gd name="T46" fmla="*/ 2530 w 3314"/>
                  <a:gd name="T47" fmla="*/ 5315 h 3137"/>
                  <a:gd name="T48" fmla="*/ 2735 w 3314"/>
                  <a:gd name="T49" fmla="*/ 5172 h 3137"/>
                  <a:gd name="T50" fmla="*/ 2915 w 3314"/>
                  <a:gd name="T51" fmla="*/ 5002 h 3137"/>
                  <a:gd name="T52" fmla="*/ 3065 w 3314"/>
                  <a:gd name="T53" fmla="*/ 4808 h 3137"/>
                  <a:gd name="T54" fmla="*/ 3183 w 3314"/>
                  <a:gd name="T55" fmla="*/ 4592 h 3137"/>
                  <a:gd name="T56" fmla="*/ 3265 w 3314"/>
                  <a:gd name="T57" fmla="*/ 4358 h 3137"/>
                  <a:gd name="T58" fmla="*/ 3308 w 3314"/>
                  <a:gd name="T59" fmla="*/ 4110 h 3137"/>
                  <a:gd name="T60" fmla="*/ 3308 w 3314"/>
                  <a:gd name="T61" fmla="*/ 3853 h 3137"/>
                  <a:gd name="T62" fmla="*/ 3265 w 3314"/>
                  <a:gd name="T63" fmla="*/ 3604 h 3137"/>
                  <a:gd name="T64" fmla="*/ 3183 w 3314"/>
                  <a:gd name="T65" fmla="*/ 3371 h 3137"/>
                  <a:gd name="T66" fmla="*/ 3065 w 3314"/>
                  <a:gd name="T67" fmla="*/ 3155 h 3137"/>
                  <a:gd name="T68" fmla="*/ 2915 w 3314"/>
                  <a:gd name="T69" fmla="*/ 2960 h 3137"/>
                  <a:gd name="T70" fmla="*/ 2735 w 3314"/>
                  <a:gd name="T71" fmla="*/ 2790 h 3137"/>
                  <a:gd name="T72" fmla="*/ 2530 w 3314"/>
                  <a:gd name="T73" fmla="*/ 2648 h 3137"/>
                  <a:gd name="T74" fmla="*/ 2302 w 3314"/>
                  <a:gd name="T75" fmla="*/ 2536 h 3137"/>
                  <a:gd name="T76" fmla="*/ 2056 w 3314"/>
                  <a:gd name="T77" fmla="*/ 2458 h 3137"/>
                  <a:gd name="T78" fmla="*/ 1793 w 3314"/>
                  <a:gd name="T79" fmla="*/ 2418 h 313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314"/>
                  <a:gd name="T121" fmla="*/ 0 h 3137"/>
                  <a:gd name="T122" fmla="*/ 3314 w 3314"/>
                  <a:gd name="T123" fmla="*/ 3137 h 313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314" h="3137">
                    <a:moveTo>
                      <a:pt x="1658" y="0"/>
                    </a:moveTo>
                    <a:lnTo>
                      <a:pt x="1522" y="5"/>
                    </a:lnTo>
                    <a:lnTo>
                      <a:pt x="1389" y="20"/>
                    </a:lnTo>
                    <a:lnTo>
                      <a:pt x="1259" y="45"/>
                    </a:lnTo>
                    <a:lnTo>
                      <a:pt x="1134" y="80"/>
                    </a:lnTo>
                    <a:lnTo>
                      <a:pt x="1012" y="123"/>
                    </a:lnTo>
                    <a:lnTo>
                      <a:pt x="896" y="175"/>
                    </a:lnTo>
                    <a:lnTo>
                      <a:pt x="785" y="235"/>
                    </a:lnTo>
                    <a:lnTo>
                      <a:pt x="679" y="302"/>
                    </a:lnTo>
                    <a:lnTo>
                      <a:pt x="579" y="377"/>
                    </a:lnTo>
                    <a:lnTo>
                      <a:pt x="486" y="459"/>
                    </a:lnTo>
                    <a:lnTo>
                      <a:pt x="399" y="547"/>
                    </a:lnTo>
                    <a:lnTo>
                      <a:pt x="320" y="642"/>
                    </a:lnTo>
                    <a:lnTo>
                      <a:pt x="249" y="742"/>
                    </a:lnTo>
                    <a:lnTo>
                      <a:pt x="185" y="847"/>
                    </a:lnTo>
                    <a:lnTo>
                      <a:pt x="131" y="958"/>
                    </a:lnTo>
                    <a:lnTo>
                      <a:pt x="85" y="1072"/>
                    </a:lnTo>
                    <a:lnTo>
                      <a:pt x="49" y="1191"/>
                    </a:lnTo>
                    <a:lnTo>
                      <a:pt x="22" y="1314"/>
                    </a:lnTo>
                    <a:lnTo>
                      <a:pt x="6" y="1440"/>
                    </a:lnTo>
                    <a:lnTo>
                      <a:pt x="0" y="1568"/>
                    </a:lnTo>
                    <a:lnTo>
                      <a:pt x="6" y="1697"/>
                    </a:lnTo>
                    <a:lnTo>
                      <a:pt x="22" y="1823"/>
                    </a:lnTo>
                    <a:lnTo>
                      <a:pt x="49" y="1945"/>
                    </a:lnTo>
                    <a:lnTo>
                      <a:pt x="85" y="2064"/>
                    </a:lnTo>
                    <a:lnTo>
                      <a:pt x="131" y="2179"/>
                    </a:lnTo>
                    <a:lnTo>
                      <a:pt x="185" y="2289"/>
                    </a:lnTo>
                    <a:lnTo>
                      <a:pt x="249" y="2395"/>
                    </a:lnTo>
                    <a:lnTo>
                      <a:pt x="320" y="2495"/>
                    </a:lnTo>
                    <a:lnTo>
                      <a:pt x="399" y="2589"/>
                    </a:lnTo>
                    <a:lnTo>
                      <a:pt x="486" y="2677"/>
                    </a:lnTo>
                    <a:lnTo>
                      <a:pt x="579" y="2759"/>
                    </a:lnTo>
                    <a:lnTo>
                      <a:pt x="679" y="2834"/>
                    </a:lnTo>
                    <a:lnTo>
                      <a:pt x="785" y="2902"/>
                    </a:lnTo>
                    <a:lnTo>
                      <a:pt x="896" y="2962"/>
                    </a:lnTo>
                    <a:lnTo>
                      <a:pt x="1012" y="3013"/>
                    </a:lnTo>
                    <a:lnTo>
                      <a:pt x="1134" y="3057"/>
                    </a:lnTo>
                    <a:lnTo>
                      <a:pt x="1259" y="3091"/>
                    </a:lnTo>
                    <a:lnTo>
                      <a:pt x="1389" y="3116"/>
                    </a:lnTo>
                    <a:lnTo>
                      <a:pt x="1522" y="3131"/>
                    </a:lnTo>
                    <a:lnTo>
                      <a:pt x="1658" y="3137"/>
                    </a:lnTo>
                    <a:lnTo>
                      <a:pt x="1793" y="3131"/>
                    </a:lnTo>
                    <a:lnTo>
                      <a:pt x="1926" y="3116"/>
                    </a:lnTo>
                    <a:lnTo>
                      <a:pt x="2056" y="3091"/>
                    </a:lnTo>
                    <a:lnTo>
                      <a:pt x="2181" y="3057"/>
                    </a:lnTo>
                    <a:lnTo>
                      <a:pt x="2302" y="3013"/>
                    </a:lnTo>
                    <a:lnTo>
                      <a:pt x="2419" y="2962"/>
                    </a:lnTo>
                    <a:lnTo>
                      <a:pt x="2530" y="2902"/>
                    </a:lnTo>
                    <a:lnTo>
                      <a:pt x="2636" y="2834"/>
                    </a:lnTo>
                    <a:lnTo>
                      <a:pt x="2735" y="2759"/>
                    </a:lnTo>
                    <a:lnTo>
                      <a:pt x="2829" y="2677"/>
                    </a:lnTo>
                    <a:lnTo>
                      <a:pt x="2915" y="2589"/>
                    </a:lnTo>
                    <a:lnTo>
                      <a:pt x="2994" y="2495"/>
                    </a:lnTo>
                    <a:lnTo>
                      <a:pt x="3065" y="2395"/>
                    </a:lnTo>
                    <a:lnTo>
                      <a:pt x="3129" y="2289"/>
                    </a:lnTo>
                    <a:lnTo>
                      <a:pt x="3183" y="2179"/>
                    </a:lnTo>
                    <a:lnTo>
                      <a:pt x="3229" y="2064"/>
                    </a:lnTo>
                    <a:lnTo>
                      <a:pt x="3265" y="1945"/>
                    </a:lnTo>
                    <a:lnTo>
                      <a:pt x="3292" y="1823"/>
                    </a:lnTo>
                    <a:lnTo>
                      <a:pt x="3308" y="1697"/>
                    </a:lnTo>
                    <a:lnTo>
                      <a:pt x="3314" y="1568"/>
                    </a:lnTo>
                    <a:lnTo>
                      <a:pt x="3308" y="1440"/>
                    </a:lnTo>
                    <a:lnTo>
                      <a:pt x="3292" y="1314"/>
                    </a:lnTo>
                    <a:lnTo>
                      <a:pt x="3265" y="1191"/>
                    </a:lnTo>
                    <a:lnTo>
                      <a:pt x="3229" y="1072"/>
                    </a:lnTo>
                    <a:lnTo>
                      <a:pt x="3183" y="958"/>
                    </a:lnTo>
                    <a:lnTo>
                      <a:pt x="3129" y="847"/>
                    </a:lnTo>
                    <a:lnTo>
                      <a:pt x="3065" y="742"/>
                    </a:lnTo>
                    <a:lnTo>
                      <a:pt x="2994" y="642"/>
                    </a:lnTo>
                    <a:lnTo>
                      <a:pt x="2915" y="547"/>
                    </a:lnTo>
                    <a:lnTo>
                      <a:pt x="2829" y="459"/>
                    </a:lnTo>
                    <a:lnTo>
                      <a:pt x="2735" y="377"/>
                    </a:lnTo>
                    <a:lnTo>
                      <a:pt x="2636" y="302"/>
                    </a:lnTo>
                    <a:lnTo>
                      <a:pt x="2530" y="235"/>
                    </a:lnTo>
                    <a:lnTo>
                      <a:pt x="2419" y="175"/>
                    </a:lnTo>
                    <a:lnTo>
                      <a:pt x="2302" y="123"/>
                    </a:lnTo>
                    <a:lnTo>
                      <a:pt x="2181" y="80"/>
                    </a:lnTo>
                    <a:lnTo>
                      <a:pt x="2056" y="45"/>
                    </a:lnTo>
                    <a:lnTo>
                      <a:pt x="1926" y="20"/>
                    </a:lnTo>
                    <a:lnTo>
                      <a:pt x="1793" y="5"/>
                    </a:lnTo>
                    <a:lnTo>
                      <a:pt x="1658" y="0"/>
                    </a:lnTo>
                    <a:close/>
                  </a:path>
                </a:pathLst>
              </a:custGeom>
              <a:solidFill>
                <a:srgbClr val="008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7422" name="Group 5"/>
            <p:cNvGrpSpPr>
              <a:grpSpLocks/>
            </p:cNvGrpSpPr>
            <p:nvPr/>
          </p:nvGrpSpPr>
          <p:grpSpPr bwMode="auto">
            <a:xfrm>
              <a:off x="5480" y="1612"/>
              <a:ext cx="6175" cy="5880"/>
              <a:chOff x="5480" y="1612"/>
              <a:chExt cx="6175" cy="5880"/>
            </a:xfrm>
          </p:grpSpPr>
          <p:sp>
            <p:nvSpPr>
              <p:cNvPr id="17423" name="Freeform 7"/>
              <p:cNvSpPr>
                <a:spLocks/>
              </p:cNvSpPr>
              <p:nvPr/>
            </p:nvSpPr>
            <p:spPr bwMode="auto">
              <a:xfrm>
                <a:off x="6435" y="2470"/>
                <a:ext cx="3069" cy="2904"/>
              </a:xfrm>
              <a:custGeom>
                <a:avLst/>
                <a:gdLst>
                  <a:gd name="T0" fmla="*/ 1408 w 3069"/>
                  <a:gd name="T1" fmla="*/ 2475 h 2904"/>
                  <a:gd name="T2" fmla="*/ 1166 w 3069"/>
                  <a:gd name="T3" fmla="*/ 2513 h 2904"/>
                  <a:gd name="T4" fmla="*/ 937 w 3069"/>
                  <a:gd name="T5" fmla="*/ 2585 h 2904"/>
                  <a:gd name="T6" fmla="*/ 727 w 3069"/>
                  <a:gd name="T7" fmla="*/ 2688 h 2904"/>
                  <a:gd name="T8" fmla="*/ 536 w 3069"/>
                  <a:gd name="T9" fmla="*/ 2820 h 2904"/>
                  <a:gd name="T10" fmla="*/ 370 w 3069"/>
                  <a:gd name="T11" fmla="*/ 2978 h 2904"/>
                  <a:gd name="T12" fmla="*/ 230 w 3069"/>
                  <a:gd name="T13" fmla="*/ 3158 h 2904"/>
                  <a:gd name="T14" fmla="*/ 121 w 3069"/>
                  <a:gd name="T15" fmla="*/ 3357 h 2904"/>
                  <a:gd name="T16" fmla="*/ 45 w 3069"/>
                  <a:gd name="T17" fmla="*/ 3574 h 2904"/>
                  <a:gd name="T18" fmla="*/ 5 w 3069"/>
                  <a:gd name="T19" fmla="*/ 3803 h 2904"/>
                  <a:gd name="T20" fmla="*/ 5 w 3069"/>
                  <a:gd name="T21" fmla="*/ 4042 h 2904"/>
                  <a:gd name="T22" fmla="*/ 45 w 3069"/>
                  <a:gd name="T23" fmla="*/ 4272 h 2904"/>
                  <a:gd name="T24" fmla="*/ 121 w 3069"/>
                  <a:gd name="T25" fmla="*/ 4488 h 2904"/>
                  <a:gd name="T26" fmla="*/ 230 w 3069"/>
                  <a:gd name="T27" fmla="*/ 4688 h 2904"/>
                  <a:gd name="T28" fmla="*/ 370 w 3069"/>
                  <a:gd name="T29" fmla="*/ 4868 h 2904"/>
                  <a:gd name="T30" fmla="*/ 536 w 3069"/>
                  <a:gd name="T31" fmla="*/ 5025 h 2904"/>
                  <a:gd name="T32" fmla="*/ 727 w 3069"/>
                  <a:gd name="T33" fmla="*/ 5157 h 2904"/>
                  <a:gd name="T34" fmla="*/ 937 w 3069"/>
                  <a:gd name="T35" fmla="*/ 5260 h 2904"/>
                  <a:gd name="T36" fmla="*/ 1166 w 3069"/>
                  <a:gd name="T37" fmla="*/ 5332 h 2904"/>
                  <a:gd name="T38" fmla="*/ 1408 w 3069"/>
                  <a:gd name="T39" fmla="*/ 5370 h 2904"/>
                  <a:gd name="T40" fmla="*/ 1660 w 3069"/>
                  <a:gd name="T41" fmla="*/ 5370 h 2904"/>
                  <a:gd name="T42" fmla="*/ 1903 w 3069"/>
                  <a:gd name="T43" fmla="*/ 5332 h 2904"/>
                  <a:gd name="T44" fmla="*/ 2131 w 3069"/>
                  <a:gd name="T45" fmla="*/ 5260 h 2904"/>
                  <a:gd name="T46" fmla="*/ 2342 w 3069"/>
                  <a:gd name="T47" fmla="*/ 5157 h 2904"/>
                  <a:gd name="T48" fmla="*/ 2533 w 3069"/>
                  <a:gd name="T49" fmla="*/ 5025 h 2904"/>
                  <a:gd name="T50" fmla="*/ 2699 w 3069"/>
                  <a:gd name="T51" fmla="*/ 4868 h 2904"/>
                  <a:gd name="T52" fmla="*/ 2839 w 3069"/>
                  <a:gd name="T53" fmla="*/ 4688 h 2904"/>
                  <a:gd name="T54" fmla="*/ 2948 w 3069"/>
                  <a:gd name="T55" fmla="*/ 4488 h 2904"/>
                  <a:gd name="T56" fmla="*/ 3024 w 3069"/>
                  <a:gd name="T57" fmla="*/ 4272 h 2904"/>
                  <a:gd name="T58" fmla="*/ 3064 w 3069"/>
                  <a:gd name="T59" fmla="*/ 4042 h 2904"/>
                  <a:gd name="T60" fmla="*/ 3064 w 3069"/>
                  <a:gd name="T61" fmla="*/ 3803 h 2904"/>
                  <a:gd name="T62" fmla="*/ 3024 w 3069"/>
                  <a:gd name="T63" fmla="*/ 3574 h 2904"/>
                  <a:gd name="T64" fmla="*/ 2948 w 3069"/>
                  <a:gd name="T65" fmla="*/ 3357 h 2904"/>
                  <a:gd name="T66" fmla="*/ 2839 w 3069"/>
                  <a:gd name="T67" fmla="*/ 3158 h 2904"/>
                  <a:gd name="T68" fmla="*/ 2699 w 3069"/>
                  <a:gd name="T69" fmla="*/ 2978 h 2904"/>
                  <a:gd name="T70" fmla="*/ 2533 w 3069"/>
                  <a:gd name="T71" fmla="*/ 2820 h 2904"/>
                  <a:gd name="T72" fmla="*/ 2342 w 3069"/>
                  <a:gd name="T73" fmla="*/ 2688 h 2904"/>
                  <a:gd name="T74" fmla="*/ 2131 w 3069"/>
                  <a:gd name="T75" fmla="*/ 2585 h 2904"/>
                  <a:gd name="T76" fmla="*/ 1903 w 3069"/>
                  <a:gd name="T77" fmla="*/ 2513 h 2904"/>
                  <a:gd name="T78" fmla="*/ 1660 w 3069"/>
                  <a:gd name="T79" fmla="*/ 2475 h 29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069"/>
                  <a:gd name="T121" fmla="*/ 0 h 2904"/>
                  <a:gd name="T122" fmla="*/ 3069 w 3069"/>
                  <a:gd name="T123" fmla="*/ 2904 h 29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069" h="2904">
                    <a:moveTo>
                      <a:pt x="1534" y="0"/>
                    </a:moveTo>
                    <a:lnTo>
                      <a:pt x="1408" y="5"/>
                    </a:lnTo>
                    <a:lnTo>
                      <a:pt x="1285" y="19"/>
                    </a:lnTo>
                    <a:lnTo>
                      <a:pt x="1166" y="43"/>
                    </a:lnTo>
                    <a:lnTo>
                      <a:pt x="1050" y="75"/>
                    </a:lnTo>
                    <a:lnTo>
                      <a:pt x="937" y="115"/>
                    </a:lnTo>
                    <a:lnTo>
                      <a:pt x="830" y="163"/>
                    </a:lnTo>
                    <a:lnTo>
                      <a:pt x="727" y="218"/>
                    </a:lnTo>
                    <a:lnTo>
                      <a:pt x="629" y="281"/>
                    </a:lnTo>
                    <a:lnTo>
                      <a:pt x="536" y="350"/>
                    </a:lnTo>
                    <a:lnTo>
                      <a:pt x="450" y="426"/>
                    </a:lnTo>
                    <a:lnTo>
                      <a:pt x="370" y="508"/>
                    </a:lnTo>
                    <a:lnTo>
                      <a:pt x="297" y="595"/>
                    </a:lnTo>
                    <a:lnTo>
                      <a:pt x="230" y="688"/>
                    </a:lnTo>
                    <a:lnTo>
                      <a:pt x="172" y="785"/>
                    </a:lnTo>
                    <a:lnTo>
                      <a:pt x="121" y="887"/>
                    </a:lnTo>
                    <a:lnTo>
                      <a:pt x="79" y="994"/>
                    </a:lnTo>
                    <a:lnTo>
                      <a:pt x="45" y="1104"/>
                    </a:lnTo>
                    <a:lnTo>
                      <a:pt x="21" y="1217"/>
                    </a:lnTo>
                    <a:lnTo>
                      <a:pt x="5" y="1333"/>
                    </a:lnTo>
                    <a:lnTo>
                      <a:pt x="0" y="1452"/>
                    </a:lnTo>
                    <a:lnTo>
                      <a:pt x="5" y="1572"/>
                    </a:lnTo>
                    <a:lnTo>
                      <a:pt x="21" y="1688"/>
                    </a:lnTo>
                    <a:lnTo>
                      <a:pt x="45" y="1802"/>
                    </a:lnTo>
                    <a:lnTo>
                      <a:pt x="79" y="1912"/>
                    </a:lnTo>
                    <a:lnTo>
                      <a:pt x="121" y="2018"/>
                    </a:lnTo>
                    <a:lnTo>
                      <a:pt x="172" y="2120"/>
                    </a:lnTo>
                    <a:lnTo>
                      <a:pt x="230" y="2218"/>
                    </a:lnTo>
                    <a:lnTo>
                      <a:pt x="297" y="2310"/>
                    </a:lnTo>
                    <a:lnTo>
                      <a:pt x="370" y="2398"/>
                    </a:lnTo>
                    <a:lnTo>
                      <a:pt x="450" y="2480"/>
                    </a:lnTo>
                    <a:lnTo>
                      <a:pt x="536" y="2555"/>
                    </a:lnTo>
                    <a:lnTo>
                      <a:pt x="629" y="2625"/>
                    </a:lnTo>
                    <a:lnTo>
                      <a:pt x="727" y="2687"/>
                    </a:lnTo>
                    <a:lnTo>
                      <a:pt x="830" y="2743"/>
                    </a:lnTo>
                    <a:lnTo>
                      <a:pt x="937" y="2790"/>
                    </a:lnTo>
                    <a:lnTo>
                      <a:pt x="1050" y="2831"/>
                    </a:lnTo>
                    <a:lnTo>
                      <a:pt x="1166" y="2862"/>
                    </a:lnTo>
                    <a:lnTo>
                      <a:pt x="1285" y="2885"/>
                    </a:lnTo>
                    <a:lnTo>
                      <a:pt x="1408" y="2900"/>
                    </a:lnTo>
                    <a:lnTo>
                      <a:pt x="1534" y="2904"/>
                    </a:lnTo>
                    <a:lnTo>
                      <a:pt x="1660" y="2900"/>
                    </a:lnTo>
                    <a:lnTo>
                      <a:pt x="1783" y="2885"/>
                    </a:lnTo>
                    <a:lnTo>
                      <a:pt x="1903" y="2862"/>
                    </a:lnTo>
                    <a:lnTo>
                      <a:pt x="2019" y="2831"/>
                    </a:lnTo>
                    <a:lnTo>
                      <a:pt x="2131" y="2790"/>
                    </a:lnTo>
                    <a:lnTo>
                      <a:pt x="2239" y="2743"/>
                    </a:lnTo>
                    <a:lnTo>
                      <a:pt x="2342" y="2687"/>
                    </a:lnTo>
                    <a:lnTo>
                      <a:pt x="2440" y="2625"/>
                    </a:lnTo>
                    <a:lnTo>
                      <a:pt x="2533" y="2555"/>
                    </a:lnTo>
                    <a:lnTo>
                      <a:pt x="2619" y="2480"/>
                    </a:lnTo>
                    <a:lnTo>
                      <a:pt x="2699" y="2398"/>
                    </a:lnTo>
                    <a:lnTo>
                      <a:pt x="2773" y="2310"/>
                    </a:lnTo>
                    <a:lnTo>
                      <a:pt x="2839" y="2218"/>
                    </a:lnTo>
                    <a:lnTo>
                      <a:pt x="2897" y="2120"/>
                    </a:lnTo>
                    <a:lnTo>
                      <a:pt x="2948" y="2018"/>
                    </a:lnTo>
                    <a:lnTo>
                      <a:pt x="2991" y="1912"/>
                    </a:lnTo>
                    <a:lnTo>
                      <a:pt x="3024" y="1802"/>
                    </a:lnTo>
                    <a:lnTo>
                      <a:pt x="3049" y="1688"/>
                    </a:lnTo>
                    <a:lnTo>
                      <a:pt x="3064" y="1572"/>
                    </a:lnTo>
                    <a:lnTo>
                      <a:pt x="3069" y="1452"/>
                    </a:lnTo>
                    <a:lnTo>
                      <a:pt x="3064" y="1333"/>
                    </a:lnTo>
                    <a:lnTo>
                      <a:pt x="3049" y="1217"/>
                    </a:lnTo>
                    <a:lnTo>
                      <a:pt x="3024" y="1104"/>
                    </a:lnTo>
                    <a:lnTo>
                      <a:pt x="2991" y="994"/>
                    </a:lnTo>
                    <a:lnTo>
                      <a:pt x="2948" y="887"/>
                    </a:lnTo>
                    <a:lnTo>
                      <a:pt x="2897" y="785"/>
                    </a:lnTo>
                    <a:lnTo>
                      <a:pt x="2839" y="688"/>
                    </a:lnTo>
                    <a:lnTo>
                      <a:pt x="2773" y="595"/>
                    </a:lnTo>
                    <a:lnTo>
                      <a:pt x="2699" y="508"/>
                    </a:lnTo>
                    <a:lnTo>
                      <a:pt x="2619" y="426"/>
                    </a:lnTo>
                    <a:lnTo>
                      <a:pt x="2533" y="350"/>
                    </a:lnTo>
                    <a:lnTo>
                      <a:pt x="2440" y="281"/>
                    </a:lnTo>
                    <a:lnTo>
                      <a:pt x="2342" y="218"/>
                    </a:lnTo>
                    <a:lnTo>
                      <a:pt x="2239" y="163"/>
                    </a:lnTo>
                    <a:lnTo>
                      <a:pt x="2131" y="115"/>
                    </a:lnTo>
                    <a:lnTo>
                      <a:pt x="2019" y="75"/>
                    </a:lnTo>
                    <a:lnTo>
                      <a:pt x="1903" y="43"/>
                    </a:lnTo>
                    <a:lnTo>
                      <a:pt x="1783" y="19"/>
                    </a:lnTo>
                    <a:lnTo>
                      <a:pt x="1660" y="5"/>
                    </a:lnTo>
                    <a:lnTo>
                      <a:pt x="1534" y="0"/>
                    </a:lnTo>
                    <a:close/>
                  </a:path>
                </a:pathLst>
              </a:custGeom>
              <a:solidFill>
                <a:srgbClr val="008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17424" name="Picture 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480" y="1612"/>
                <a:ext cx="6175" cy="5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412" name="Rectangle 27"/>
          <p:cNvSpPr>
            <a:spLocks noChangeArrowheads="1"/>
          </p:cNvSpPr>
          <p:nvPr/>
        </p:nvSpPr>
        <p:spPr bwMode="auto">
          <a:xfrm>
            <a:off x="179388" y="692150"/>
            <a:ext cx="8640762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US" altLang="de-DE" sz="2400" b="1">
                <a:latin typeface="Verdana" pitchFamily="34" charset="0"/>
                <a:ea typeface="Arial" charset="0"/>
                <a:cs typeface="Times New Roman" pitchFamily="18" charset="0"/>
              </a:rPr>
              <a:t>Abwenden der Lebensbedrohung ohne definitive </a:t>
            </a:r>
          </a:p>
          <a:p>
            <a:pPr eaLnBrk="0" hangingPunct="0">
              <a:buFont typeface="Arial" charset="0"/>
              <a:buNone/>
            </a:pPr>
            <a:r>
              <a:rPr lang="en-US" altLang="de-DE" sz="2400" b="1">
                <a:latin typeface="Verdana" pitchFamily="34" charset="0"/>
                <a:ea typeface="Arial" charset="0"/>
                <a:cs typeface="Times New Roman" pitchFamily="18" charset="0"/>
              </a:rPr>
              <a:t>Kenntnis von genauer Diagnose und Anamnese</a:t>
            </a:r>
          </a:p>
          <a:p>
            <a:pPr eaLnBrk="0" hangingPunct="0">
              <a:buFont typeface="Arial" charset="0"/>
              <a:buNone/>
            </a:pPr>
            <a:endParaRPr lang="de-DE" altLang="de-DE" sz="2400" b="1">
              <a:latin typeface="Verdana" pitchFamily="34" charset="0"/>
              <a:ea typeface="Arial" charset="0"/>
              <a:cs typeface="Times New Roman" pitchFamily="18" charset="0"/>
            </a:endParaRPr>
          </a:p>
          <a:p>
            <a:pPr eaLnBrk="0" hangingPunct="0">
              <a:buFont typeface="Arial" charset="0"/>
              <a:buNone/>
            </a:pPr>
            <a:endParaRPr lang="de-DE" altLang="de-DE" sz="2400" b="1">
              <a:latin typeface="Verdana" pitchFamily="34" charset="0"/>
              <a:ea typeface="Arial" charset="0"/>
              <a:cs typeface="Times New Roman" pitchFamily="18" charset="0"/>
            </a:endParaRPr>
          </a:p>
          <a:p>
            <a:pPr eaLnBrk="0" hangingPunct="0">
              <a:buFont typeface="Arial" charset="0"/>
              <a:buNone/>
            </a:pPr>
            <a:endParaRPr lang="de-DE" altLang="de-DE" sz="2400" b="1">
              <a:latin typeface="Verdana" pitchFamily="34" charset="0"/>
              <a:ea typeface="Arial" charset="0"/>
              <a:cs typeface="Times New Roman" pitchFamily="18" charset="0"/>
            </a:endParaRPr>
          </a:p>
          <a:p>
            <a:pPr eaLnBrk="0" hangingPunct="0">
              <a:buFont typeface="Arial" charset="0"/>
              <a:buNone/>
            </a:pPr>
            <a:endParaRPr lang="de-DE" altLang="de-DE" sz="2400" b="1">
              <a:latin typeface="Verdana" pitchFamily="34" charset="0"/>
              <a:ea typeface="Arial" charset="0"/>
              <a:cs typeface="Times New Roman" pitchFamily="18" charset="0"/>
            </a:endParaRPr>
          </a:p>
          <a:p>
            <a:pPr eaLnBrk="0" hangingPunct="0">
              <a:buFont typeface="Arial" charset="0"/>
              <a:buNone/>
            </a:pPr>
            <a:endParaRPr lang="de-DE" altLang="de-DE" sz="2400" b="1">
              <a:latin typeface="Verdana" pitchFamily="34" charset="0"/>
              <a:ea typeface="Arial" charset="0"/>
              <a:cs typeface="Times New Roman" pitchFamily="18" charset="0"/>
            </a:endParaRPr>
          </a:p>
          <a:p>
            <a:pPr eaLnBrk="0" hangingPunct="0">
              <a:buFont typeface="Arial" charset="0"/>
              <a:buNone/>
            </a:pPr>
            <a:endParaRPr lang="de-DE" altLang="de-DE" sz="2400" b="1">
              <a:latin typeface="Verdana" pitchFamily="34" charset="0"/>
              <a:ea typeface="Arial" charset="0"/>
              <a:cs typeface="Times New Roman" pitchFamily="18" charset="0"/>
            </a:endParaRPr>
          </a:p>
          <a:p>
            <a:pPr eaLnBrk="0" hangingPunct="0">
              <a:buFont typeface="Arial" charset="0"/>
              <a:buNone/>
            </a:pPr>
            <a:endParaRPr lang="de-DE" altLang="de-DE" sz="2400">
              <a:latin typeface="Verdana" pitchFamily="34" charset="0"/>
              <a:ea typeface="Arial" charset="0"/>
              <a:cs typeface="Times New Roman" pitchFamily="18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 sz="2400" b="1">
                <a:latin typeface="Verdana" pitchFamily="34" charset="0"/>
                <a:ea typeface="Calibri" pitchFamily="34" charset="0"/>
                <a:cs typeface="Times New Roman" pitchFamily="18" charset="0"/>
              </a:rPr>
              <a:t>			Advanced Trauma</a:t>
            </a:r>
            <a:endParaRPr lang="de-DE" altLang="de-DE" sz="2400" b="1">
              <a:latin typeface="Verdana" pitchFamily="34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 sz="2400" b="1">
                <a:latin typeface="Verdana" pitchFamily="34" charset="0"/>
                <a:cs typeface="Times New Roman" pitchFamily="18" charset="0"/>
              </a:rPr>
              <a:t>			Life Support </a:t>
            </a:r>
            <a:r>
              <a:rPr lang="en-US" altLang="de-DE" sz="2400" b="1">
                <a:latin typeface="Verdana" pitchFamily="34" charset="0"/>
              </a:rPr>
              <a:t>®</a:t>
            </a:r>
            <a:endParaRPr lang="de-DE" altLang="de-DE" sz="2400" b="1">
              <a:latin typeface="Verdana" pitchFamily="34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 sz="2400" b="1">
                <a:latin typeface="Verdana" pitchFamily="34" charset="0"/>
              </a:rPr>
              <a:t>			for Doctors</a:t>
            </a:r>
            <a:endParaRPr lang="de-DE" altLang="de-DE" sz="2400" b="1">
              <a:latin typeface="Verdana" pitchFamily="34" charset="0"/>
            </a:endParaRPr>
          </a:p>
          <a:p>
            <a:pPr eaLnBrk="0" hangingPunct="0">
              <a:buFont typeface="Arial" charset="0"/>
              <a:buNone/>
            </a:pPr>
            <a:endParaRPr lang="en-US" altLang="de-DE" sz="2400" b="1">
              <a:solidFill>
                <a:srgbClr val="FF0000"/>
              </a:solidFill>
              <a:latin typeface="Verdana" pitchFamily="34" charset="0"/>
            </a:endParaRPr>
          </a:p>
          <a:p>
            <a:pPr eaLnBrk="0" hangingPunct="0">
              <a:buFont typeface="Arial" charset="0"/>
              <a:buNone/>
            </a:pPr>
            <a:r>
              <a:rPr lang="en-US" altLang="de-DE" sz="4800" b="1">
                <a:solidFill>
                  <a:srgbClr val="FF0000"/>
                </a:solidFill>
                <a:latin typeface="Calibri" pitchFamily="34" charset="0"/>
              </a:rPr>
              <a:t>	„Treat first what kills first“</a:t>
            </a:r>
            <a:endParaRPr lang="en-US" altLang="de-DE" sz="4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457200" y="35052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de-DE" altLang="de-DE" sz="2400" u="sng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8434" name="Rechteck 1"/>
          <p:cNvSpPr>
            <a:spLocks noChangeArrowheads="1"/>
          </p:cNvSpPr>
          <p:nvPr/>
        </p:nvSpPr>
        <p:spPr bwMode="auto">
          <a:xfrm>
            <a:off x="323850" y="115888"/>
            <a:ext cx="84963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latin typeface="Arial" charset="0"/>
              </a:rPr>
              <a:t>Abwenden der Lebensbedrohung ohne definitive Kenntnis von genauer Diagnose und Anamnese</a:t>
            </a:r>
            <a:endParaRPr lang="de-DE" sz="2800" b="1">
              <a:latin typeface="Arial" charset="0"/>
            </a:endParaRPr>
          </a:p>
          <a:p>
            <a:pPr eaLnBrk="0" hangingPunct="0"/>
            <a:r>
              <a:rPr lang="en-US" sz="2400" b="1">
                <a:latin typeface="Verdana" pitchFamily="34" charset="0"/>
              </a:rPr>
              <a:t> </a:t>
            </a:r>
            <a:endParaRPr lang="de-DE">
              <a:latin typeface="Verdana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b="1">
                <a:latin typeface="Arial" charset="0"/>
              </a:rPr>
              <a:t>Atemwegs-Sicherung</a:t>
            </a:r>
            <a:endParaRPr lang="de-DE">
              <a:latin typeface="Arial" charset="0"/>
            </a:endParaRPr>
          </a:p>
          <a:p>
            <a:pPr eaLnBrk="0" hangingPunct="0"/>
            <a:r>
              <a:rPr lang="en-US">
                <a:latin typeface="Arial" charset="0"/>
              </a:rPr>
              <a:t>	(A = Airway and Cervical Spine Control)</a:t>
            </a:r>
            <a:endParaRPr lang="de-DE">
              <a:latin typeface="Arial" charset="0"/>
            </a:endParaRPr>
          </a:p>
          <a:p>
            <a:pPr eaLnBrk="0" hangingPunct="0"/>
            <a:endParaRPr lang="de-DE" b="1">
              <a:latin typeface="Arial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b="1">
                <a:latin typeface="Arial" charset="0"/>
              </a:rPr>
              <a:t>Optimierung des pulmonalen Gasaustausches</a:t>
            </a:r>
            <a:endParaRPr lang="de-DE">
              <a:latin typeface="Arial" charset="0"/>
            </a:endParaRPr>
          </a:p>
          <a:p>
            <a:pPr eaLnBrk="0" hangingPunct="0"/>
            <a:r>
              <a:rPr lang="en-US">
                <a:latin typeface="Arial" charset="0"/>
              </a:rPr>
              <a:t>	(B = Breathing and Ventilation)</a:t>
            </a:r>
            <a:endParaRPr lang="de-DE">
              <a:latin typeface="Arial" charset="0"/>
            </a:endParaRPr>
          </a:p>
          <a:p>
            <a:pPr eaLnBrk="0" hangingPunct="0"/>
            <a:endParaRPr lang="en-US" b="1">
              <a:latin typeface="Arial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b="1">
                <a:latin typeface="Arial" charset="0"/>
              </a:rPr>
              <a:t>Stabilisierung der Kreislauffunktion</a:t>
            </a:r>
            <a:endParaRPr lang="de-DE">
              <a:latin typeface="Arial" charset="0"/>
            </a:endParaRPr>
          </a:p>
          <a:p>
            <a:pPr eaLnBrk="0" hangingPunct="0"/>
            <a:r>
              <a:rPr lang="en-US">
                <a:latin typeface="Arial" charset="0"/>
              </a:rPr>
              <a:t>	(C = Circulation and Haemorrhage Control)</a:t>
            </a:r>
            <a:endParaRPr lang="de-DE">
              <a:latin typeface="Arial" charset="0"/>
            </a:endParaRPr>
          </a:p>
          <a:p>
            <a:pPr eaLnBrk="0" hangingPunct="0"/>
            <a:endParaRPr lang="en-US" b="1">
              <a:latin typeface="Arial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b="1">
                <a:latin typeface="Arial" charset="0"/>
              </a:rPr>
              <a:t>Neurologische Funktionseinschränkungen</a:t>
            </a:r>
            <a:endParaRPr lang="de-DE">
              <a:latin typeface="Arial" charset="0"/>
            </a:endParaRPr>
          </a:p>
          <a:p>
            <a:pPr eaLnBrk="0" hangingPunct="0"/>
            <a:r>
              <a:rPr lang="en-US">
                <a:latin typeface="Arial" charset="0"/>
              </a:rPr>
              <a:t>	(D = Disability and Neurological Status)</a:t>
            </a:r>
            <a:endParaRPr lang="de-DE">
              <a:latin typeface="Arial" charset="0"/>
            </a:endParaRPr>
          </a:p>
          <a:p>
            <a:pPr eaLnBrk="0" hangingPunct="0"/>
            <a:endParaRPr lang="en-US" b="1">
              <a:latin typeface="Arial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n-US" b="1">
                <a:latin typeface="Arial" charset="0"/>
              </a:rPr>
              <a:t>Evaluation weiterer Verletzungen</a:t>
            </a:r>
            <a:endParaRPr lang="de-DE">
              <a:latin typeface="Arial" charset="0"/>
            </a:endParaRPr>
          </a:p>
          <a:p>
            <a:pPr eaLnBrk="0" hangingPunct="0"/>
            <a:r>
              <a:rPr lang="en-US">
                <a:latin typeface="Arial" charset="0"/>
              </a:rPr>
              <a:t>	(E = Exposure and Environment)</a:t>
            </a:r>
            <a:endParaRPr lang="de-DE">
              <a:latin typeface="Arial" charset="0"/>
            </a:endParaRPr>
          </a:p>
          <a:p>
            <a:pPr eaLnBrk="0" hangingPunct="0"/>
            <a:r>
              <a:rPr lang="en-US">
                <a:latin typeface="Arial" charset="0"/>
              </a:rPr>
              <a:t> </a:t>
            </a:r>
            <a:endParaRPr lang="de-DE">
              <a:latin typeface="Arial" charset="0"/>
            </a:endParaRPr>
          </a:p>
          <a:p>
            <a:pPr eaLnBrk="0" hangingPunct="0"/>
            <a:r>
              <a:rPr lang="en-US" b="1">
                <a:solidFill>
                  <a:srgbClr val="FF0000"/>
                </a:solidFill>
                <a:latin typeface="Arial" charset="0"/>
              </a:rPr>
              <a:t>„Treat first what kills first“</a:t>
            </a:r>
            <a:endParaRPr lang="de-DE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733</Words>
  <Application>Microsoft Office PowerPoint</Application>
  <PresentationFormat>Bildschirmpräsentation (4:3)</PresentationFormat>
  <Paragraphs>322</Paragraphs>
  <Slides>50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1" baseType="lpstr">
      <vt:lpstr>1_Benutzerdefiniertes Design</vt:lpstr>
      <vt:lpstr>Polytrauma</vt:lpstr>
      <vt:lpstr>PowerPoint-Präsentation</vt:lpstr>
      <vt:lpstr>PowerPoint-Präsentation</vt:lpstr>
      <vt:lpstr>PowerPoint-Präsentation</vt:lpstr>
      <vt:lpstr>Beurteilung der Verletzungsschwere</vt:lpstr>
      <vt:lpstr>Nutzen von Scores</vt:lpstr>
      <vt:lpstr>PowerPoint-Präsentation</vt:lpstr>
      <vt:lpstr>PowerPoint-Präsentation</vt:lpstr>
      <vt:lpstr>PowerPoint-Präsentation</vt:lpstr>
      <vt:lpstr>Immediate Death (Sekunden bis Minuten nach Trauma)  </vt:lpstr>
      <vt:lpstr>Early Death (Minuten bis 24 Stunden nach Trauma) </vt:lpstr>
      <vt:lpstr>Late Death (Tage bis Wochen nach Trauma) </vt:lpstr>
      <vt:lpstr>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Spannungspneumothorax    abgeschwächtes Atemgeräusch hypersonorer Klopfschall gestaute Halsvenen Kreislaufinstabilität (Mediastinalverlagerung) = SCHOCK   Notfall-Dekompression Thoraxdrainage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Penetrierendes Trauma</vt:lpstr>
      <vt:lpstr>Stumpfes Abdominaltrauma</vt:lpstr>
      <vt:lpstr>PowerPoint-Präsentation</vt:lpstr>
      <vt:lpstr>Häufigkeit von Abdominalverletzungen </vt:lpstr>
      <vt:lpstr>PowerPoint-Präsentation</vt:lpstr>
      <vt:lpstr>FAST (Focused Assesment with Sonography in Trauma) </vt:lpstr>
      <vt:lpstr>FAST</vt:lpstr>
      <vt:lpstr>Massenblutung –Becken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Take Home Message </vt:lpstr>
      <vt:lpstr>E</vt:lpstr>
      <vt:lpstr>PowerPoint-Präsentation</vt:lpstr>
      <vt:lpstr>Take Home Message Polytrauma </vt:lpstr>
      <vt:lpstr>PowerPoint-Präsentation</vt:lpstr>
      <vt:lpstr>PowerPoint-Präsentation</vt:lpstr>
    </vt:vector>
  </TitlesOfParts>
  <Company>UKD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Sommerhoff</dc:creator>
  <cp:lastModifiedBy>Windows-Benutzer</cp:lastModifiedBy>
  <cp:revision>395</cp:revision>
  <cp:lastPrinted>2012-06-18T12:58:52Z</cp:lastPrinted>
  <dcterms:created xsi:type="dcterms:W3CDTF">2005-02-18T16:32:05Z</dcterms:created>
  <dcterms:modified xsi:type="dcterms:W3CDTF">2016-11-25T07:02:13Z</dcterms:modified>
</cp:coreProperties>
</file>