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handoutMasterIdLst>
    <p:handoutMasterId r:id="rId55"/>
  </p:handoutMasterIdLst>
  <p:sldIdLst>
    <p:sldId id="272" r:id="rId2"/>
    <p:sldId id="334" r:id="rId3"/>
    <p:sldId id="374" r:id="rId4"/>
    <p:sldId id="336" r:id="rId5"/>
    <p:sldId id="371" r:id="rId6"/>
    <p:sldId id="376" r:id="rId7"/>
    <p:sldId id="370" r:id="rId8"/>
    <p:sldId id="369" r:id="rId9"/>
    <p:sldId id="348" r:id="rId10"/>
    <p:sldId id="349" r:id="rId11"/>
    <p:sldId id="350" r:id="rId12"/>
    <p:sldId id="351" r:id="rId13"/>
    <p:sldId id="352" r:id="rId14"/>
    <p:sldId id="353" r:id="rId15"/>
    <p:sldId id="354" r:id="rId16"/>
    <p:sldId id="355" r:id="rId17"/>
    <p:sldId id="356" r:id="rId18"/>
    <p:sldId id="357" r:id="rId19"/>
    <p:sldId id="358" r:id="rId20"/>
    <p:sldId id="377" r:id="rId21"/>
    <p:sldId id="359" r:id="rId22"/>
    <p:sldId id="360" r:id="rId23"/>
    <p:sldId id="361" r:id="rId24"/>
    <p:sldId id="362" r:id="rId25"/>
    <p:sldId id="364" r:id="rId26"/>
    <p:sldId id="372" r:id="rId27"/>
    <p:sldId id="338" r:id="rId28"/>
    <p:sldId id="373" r:id="rId29"/>
    <p:sldId id="322" r:id="rId30"/>
    <p:sldId id="331" r:id="rId31"/>
    <p:sldId id="270" r:id="rId32"/>
    <p:sldId id="268" r:id="rId33"/>
    <p:sldId id="265" r:id="rId34"/>
    <p:sldId id="323" r:id="rId35"/>
    <p:sldId id="324" r:id="rId36"/>
    <p:sldId id="326" r:id="rId37"/>
    <p:sldId id="327" r:id="rId38"/>
    <p:sldId id="375" r:id="rId39"/>
    <p:sldId id="262" r:id="rId40"/>
    <p:sldId id="266" r:id="rId41"/>
    <p:sldId id="328" r:id="rId42"/>
    <p:sldId id="379" r:id="rId43"/>
    <p:sldId id="263" r:id="rId44"/>
    <p:sldId id="378" r:id="rId45"/>
    <p:sldId id="332" r:id="rId46"/>
    <p:sldId id="333" r:id="rId47"/>
    <p:sldId id="329" r:id="rId48"/>
    <p:sldId id="330" r:id="rId49"/>
    <p:sldId id="365" r:id="rId50"/>
    <p:sldId id="367" r:id="rId51"/>
    <p:sldId id="366" r:id="rId52"/>
    <p:sldId id="368" r:id="rId53"/>
  </p:sldIdLst>
  <p:sldSz cx="9144000" cy="6858000" type="screen4x3"/>
  <p:notesSz cx="6797675" cy="9926638"/>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71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741" autoAdjust="0"/>
  </p:normalViewPr>
  <p:slideViewPr>
    <p:cSldViewPr>
      <p:cViewPr varScale="1">
        <p:scale>
          <a:sx n="87" d="100"/>
          <a:sy n="87" d="100"/>
        </p:scale>
        <p:origin x="2304"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pPr>
              <a:defRPr/>
            </a:pPr>
            <a:fld id="{906E278A-C069-4F9B-831F-B65269685B44}" type="datetimeFigureOut">
              <a:rPr lang="de-DE"/>
              <a:pPr>
                <a:defRPr/>
              </a:pPr>
              <a:t>24.02.2021</a:t>
            </a:fld>
            <a:endParaRPr lang="de-DE"/>
          </a:p>
        </p:txBody>
      </p:sp>
      <p:sp>
        <p:nvSpPr>
          <p:cNvPr id="4" name="Fußzeilenplatzhalter 3"/>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a:defRPr sz="1200"/>
            </a:lvl1pPr>
          </a:lstStyle>
          <a:p>
            <a:pPr>
              <a:defRPr/>
            </a:pPr>
            <a:endParaRPr lang="de-DE"/>
          </a:p>
        </p:txBody>
      </p:sp>
      <p:sp>
        <p:nvSpPr>
          <p:cNvPr id="5" name="Foliennummernplatzhalter 4"/>
          <p:cNvSpPr>
            <a:spLocks noGrp="1"/>
          </p:cNvSpPr>
          <p:nvPr>
            <p:ph type="sldNum" sz="quarter" idx="3"/>
          </p:nvPr>
        </p:nvSpPr>
        <p:spPr>
          <a:xfrm>
            <a:off x="3849688" y="9428163"/>
            <a:ext cx="2946400" cy="498475"/>
          </a:xfrm>
          <a:prstGeom prst="rect">
            <a:avLst/>
          </a:prstGeom>
        </p:spPr>
        <p:txBody>
          <a:bodyPr vert="horz" lIns="91440" tIns="45720" rIns="91440" bIns="45720" rtlCol="0" anchor="b"/>
          <a:lstStyle>
            <a:lvl1pPr algn="r">
              <a:defRPr sz="1200"/>
            </a:lvl1pPr>
          </a:lstStyle>
          <a:p>
            <a:pPr>
              <a:defRPr/>
            </a:pPr>
            <a:fld id="{C30991D5-954E-4CB8-B94A-42AD68898245}" type="slidenum">
              <a:rPr lang="de-DE"/>
              <a:pPr>
                <a:defRPr/>
              </a:pPr>
              <a:t>‹Nr.›</a:t>
            </a:fld>
            <a:endParaRPr lang="de-DE"/>
          </a:p>
        </p:txBody>
      </p:sp>
    </p:spTree>
    <p:extLst>
      <p:ext uri="{BB962C8B-B14F-4D97-AF65-F5344CB8AC3E}">
        <p14:creationId xmlns:p14="http://schemas.microsoft.com/office/powerpoint/2010/main" val="3882143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smtClean="0"/>
            </a:lvl1pPr>
          </a:lstStyle>
          <a:p>
            <a:pPr>
              <a:defRPr/>
            </a:pPr>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smtClean="0"/>
            </a:lvl1pPr>
          </a:lstStyle>
          <a:p>
            <a:pPr>
              <a:defRPr/>
            </a:pPr>
            <a:fld id="{871431F3-E222-4475-9D4F-69D74C153823}" type="datetimeFigureOut">
              <a:rPr lang="de-DE"/>
              <a:pPr>
                <a:defRPr/>
              </a:pPr>
              <a:t>24.02.2021</a:t>
            </a:fld>
            <a:endParaRPr lang="de-DE"/>
          </a:p>
        </p:txBody>
      </p:sp>
      <p:sp>
        <p:nvSpPr>
          <p:cNvPr id="4" name="Folienbildplatzhalt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smtClean="0"/>
            </a:lvl1pPr>
          </a:lstStyle>
          <a:p>
            <a:pPr>
              <a:defRPr/>
            </a:pPr>
            <a:endParaRPr lang="de-DE"/>
          </a:p>
        </p:txBody>
      </p:sp>
      <p:sp>
        <p:nvSpPr>
          <p:cNvPr id="7" name="Foliennummernplatzhalt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smtClean="0"/>
            </a:lvl1pPr>
          </a:lstStyle>
          <a:p>
            <a:pPr>
              <a:defRPr/>
            </a:pPr>
            <a:fld id="{F68CC205-7B8D-41A1-BC19-9FE206EE54D7}" type="slidenum">
              <a:rPr lang="de-DE"/>
              <a:pPr>
                <a:defRPr/>
              </a:pPr>
              <a:t>‹Nr.›</a:t>
            </a:fld>
            <a:endParaRPr lang="de-DE"/>
          </a:p>
        </p:txBody>
      </p:sp>
    </p:spTree>
    <p:extLst>
      <p:ext uri="{BB962C8B-B14F-4D97-AF65-F5344CB8AC3E}">
        <p14:creationId xmlns:p14="http://schemas.microsoft.com/office/powerpoint/2010/main" val="9041191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652DA89-8FB2-4FBB-9DC5-4CBB2692D549}" type="slidenum">
              <a:rPr lang="de-DE" altLang="de-DE"/>
              <a:pPr/>
              <a:t>1</a:t>
            </a:fld>
            <a:endParaRPr lang="de-DE" altLang="de-DE"/>
          </a:p>
        </p:txBody>
      </p:sp>
      <p:sp>
        <p:nvSpPr>
          <p:cNvPr id="512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12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GB"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70A6B43-541E-417E-891D-960D2799BB00}" type="slidenum">
              <a:rPr lang="de-DE" altLang="de-DE"/>
              <a:pPr/>
              <a:t>10</a:t>
            </a:fld>
            <a:endParaRPr lang="de-DE" altLang="de-DE"/>
          </a:p>
        </p:txBody>
      </p:sp>
      <p:sp>
        <p:nvSpPr>
          <p:cNvPr id="6041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042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GB" altLang="de-DE" dirty="0" err="1"/>
              <a:t>Siehe</a:t>
            </a:r>
            <a:r>
              <a:rPr lang="en-GB" altLang="de-DE" dirty="0"/>
              <a:t> </a:t>
            </a:r>
            <a:r>
              <a:rPr lang="en-GB" altLang="de-DE" dirty="0" err="1"/>
              <a:t>Folien</a:t>
            </a:r>
            <a:endParaRPr lang="en-GB" alt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70A6B43-541E-417E-891D-960D2799BB00}" type="slidenum">
              <a:rPr lang="de-DE" altLang="de-DE"/>
              <a:pPr/>
              <a:t>11</a:t>
            </a:fld>
            <a:endParaRPr lang="de-DE" altLang="de-DE"/>
          </a:p>
        </p:txBody>
      </p:sp>
      <p:sp>
        <p:nvSpPr>
          <p:cNvPr id="6041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042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GB" altLang="de-DE" dirty="0" err="1"/>
              <a:t>Siehe</a:t>
            </a:r>
            <a:r>
              <a:rPr lang="en-GB" altLang="de-DE" dirty="0"/>
              <a:t> </a:t>
            </a:r>
            <a:r>
              <a:rPr lang="en-GB" altLang="de-DE" dirty="0" err="1"/>
              <a:t>Folien</a:t>
            </a:r>
            <a:endParaRPr lang="en-GB" alt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70A6B43-541E-417E-891D-960D2799BB00}" type="slidenum">
              <a:rPr lang="de-DE" altLang="de-DE"/>
              <a:pPr/>
              <a:t>12</a:t>
            </a:fld>
            <a:endParaRPr lang="de-DE" altLang="de-DE"/>
          </a:p>
        </p:txBody>
      </p:sp>
      <p:sp>
        <p:nvSpPr>
          <p:cNvPr id="6041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042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GB" altLang="de-DE" dirty="0" err="1"/>
              <a:t>Siehe</a:t>
            </a:r>
            <a:r>
              <a:rPr lang="en-GB" altLang="de-DE" dirty="0"/>
              <a:t> </a:t>
            </a:r>
            <a:r>
              <a:rPr lang="en-GB" altLang="de-DE" dirty="0" err="1"/>
              <a:t>Folien</a:t>
            </a:r>
            <a:endParaRPr lang="en-GB" alt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803275" indent="-307975">
              <a:defRPr>
                <a:solidFill>
                  <a:schemeClr val="tx1"/>
                </a:solidFill>
                <a:latin typeface="Calibri" panose="020F0502020204030204" pitchFamily="34" charset="0"/>
                <a:cs typeface="Arial" panose="020B0604020202020204" pitchFamily="34" charset="0"/>
              </a:defRPr>
            </a:lvl2pPr>
            <a:lvl3pPr marL="1236663" indent="-246063">
              <a:defRPr>
                <a:solidFill>
                  <a:schemeClr val="tx1"/>
                </a:solidFill>
                <a:latin typeface="Calibri" panose="020F0502020204030204" pitchFamily="34" charset="0"/>
                <a:cs typeface="Arial" panose="020B0604020202020204" pitchFamily="34" charset="0"/>
              </a:defRPr>
            </a:lvl3pPr>
            <a:lvl4pPr marL="1731963" indent="-246063">
              <a:defRPr>
                <a:solidFill>
                  <a:schemeClr val="tx1"/>
                </a:solidFill>
                <a:latin typeface="Calibri" panose="020F0502020204030204" pitchFamily="34" charset="0"/>
                <a:cs typeface="Arial" panose="020B0604020202020204" pitchFamily="34" charset="0"/>
              </a:defRPr>
            </a:lvl4pPr>
            <a:lvl5pPr marL="2227263" indent="-246063">
              <a:defRPr>
                <a:solidFill>
                  <a:schemeClr val="tx1"/>
                </a:solidFill>
                <a:latin typeface="Calibri" panose="020F0502020204030204" pitchFamily="34" charset="0"/>
                <a:cs typeface="Arial" panose="020B0604020202020204" pitchFamily="34" charset="0"/>
              </a:defRPr>
            </a:lvl5pPr>
            <a:lvl6pPr marL="2684463" indent="-2460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41663" indent="-2460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98863" indent="-2460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56063" indent="-2460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021EB00-A987-4B38-9243-C6CA8A814150}" type="slidenum">
              <a:rPr lang="en-GB" altLang="de-DE" sz="1300">
                <a:latin typeface="Times" panose="02020603050405020304" pitchFamily="18" charset="0"/>
                <a:ea typeface="ＭＳ Ｐゴシック" panose="020B0600070205080204" pitchFamily="34" charset="-128"/>
              </a:rPr>
              <a:pPr/>
              <a:t>13</a:t>
            </a:fld>
            <a:endParaRPr lang="en-GB" altLang="de-DE" sz="1300">
              <a:latin typeface="Times" panose="02020603050405020304" pitchFamily="18" charset="0"/>
              <a:ea typeface="ＭＳ Ｐゴシック" panose="020B0600070205080204" pitchFamily="34" charset="-128"/>
            </a:endParaRPr>
          </a:p>
        </p:txBody>
      </p:sp>
      <p:sp>
        <p:nvSpPr>
          <p:cNvPr id="6656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65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GB" altLang="de-DE" dirty="0" err="1">
                <a:latin typeface="Times" panose="02020603050405020304" pitchFamily="18" charset="0"/>
              </a:rPr>
              <a:t>Teilaspekte</a:t>
            </a:r>
            <a:r>
              <a:rPr lang="en-GB" altLang="de-DE" dirty="0">
                <a:latin typeface="Times" panose="02020603050405020304" pitchFamily="18" charset="0"/>
              </a:rPr>
              <a:t> </a:t>
            </a:r>
            <a:r>
              <a:rPr lang="en-GB" altLang="de-DE" dirty="0" err="1">
                <a:latin typeface="Times" panose="02020603050405020304" pitchFamily="18" charset="0"/>
              </a:rPr>
              <a:t>dieser</a:t>
            </a:r>
            <a:r>
              <a:rPr lang="en-GB" altLang="de-DE" dirty="0">
                <a:latin typeface="Times" panose="02020603050405020304" pitchFamily="18" charset="0"/>
              </a:rPr>
              <a:t> </a:t>
            </a:r>
            <a:r>
              <a:rPr lang="en-GB" altLang="de-DE" dirty="0" err="1">
                <a:latin typeface="Times" panose="02020603050405020304" pitchFamily="18" charset="0"/>
              </a:rPr>
              <a:t>subjektiven</a:t>
            </a:r>
            <a:r>
              <a:rPr lang="en-GB" altLang="de-DE" dirty="0">
                <a:latin typeface="Times" panose="02020603050405020304" pitchFamily="18" charset="0"/>
              </a:rPr>
              <a:t> </a:t>
            </a:r>
            <a:r>
              <a:rPr lang="en-GB" altLang="de-DE" dirty="0" err="1">
                <a:latin typeface="Times" panose="02020603050405020304" pitchFamily="18" charset="0"/>
              </a:rPr>
              <a:t>Zusammenhänge</a:t>
            </a:r>
            <a:r>
              <a:rPr lang="en-GB" altLang="de-DE" dirty="0">
                <a:latin typeface="Times" panose="02020603050405020304" pitchFamily="18" charset="0"/>
              </a:rPr>
              <a:t> </a:t>
            </a:r>
            <a:r>
              <a:rPr lang="en-GB" altLang="de-DE" dirty="0" err="1">
                <a:latin typeface="Times" panose="02020603050405020304" pitchFamily="18" charset="0"/>
              </a:rPr>
              <a:t>wurden</a:t>
            </a:r>
            <a:r>
              <a:rPr lang="en-GB" altLang="de-DE" dirty="0">
                <a:latin typeface="Times" panose="02020603050405020304" pitchFamily="18" charset="0"/>
              </a:rPr>
              <a:t> in </a:t>
            </a:r>
            <a:r>
              <a:rPr lang="en-GB" altLang="de-DE" dirty="0" err="1">
                <a:latin typeface="Times" panose="02020603050405020304" pitchFamily="18" charset="0"/>
              </a:rPr>
              <a:t>großen</a:t>
            </a:r>
            <a:r>
              <a:rPr lang="en-GB" altLang="de-DE" dirty="0">
                <a:latin typeface="Times" panose="02020603050405020304" pitchFamily="18" charset="0"/>
              </a:rPr>
              <a:t> </a:t>
            </a:r>
            <a:r>
              <a:rPr lang="en-GB" altLang="de-DE" dirty="0" err="1">
                <a:latin typeface="Times" panose="02020603050405020304" pitchFamily="18" charset="0"/>
              </a:rPr>
              <a:t>epidemiologischen</a:t>
            </a:r>
            <a:r>
              <a:rPr lang="en-GB" altLang="de-DE" baseline="0" dirty="0">
                <a:latin typeface="Times" panose="02020603050405020304" pitchFamily="18" charset="0"/>
              </a:rPr>
              <a:t> </a:t>
            </a:r>
            <a:r>
              <a:rPr lang="en-GB" altLang="de-DE" baseline="0" dirty="0" err="1">
                <a:latin typeface="Times" panose="02020603050405020304" pitchFamily="18" charset="0"/>
              </a:rPr>
              <a:t>Studien</a:t>
            </a:r>
            <a:r>
              <a:rPr lang="en-GB" altLang="de-DE" baseline="0" dirty="0">
                <a:latin typeface="Times" panose="02020603050405020304" pitchFamily="18" charset="0"/>
              </a:rPr>
              <a:t> </a:t>
            </a:r>
            <a:r>
              <a:rPr lang="en-GB" altLang="de-DE" baseline="0" dirty="0" err="1">
                <a:latin typeface="Times" panose="02020603050405020304" pitchFamily="18" charset="0"/>
              </a:rPr>
              <a:t>quantitiativ</a:t>
            </a:r>
            <a:r>
              <a:rPr lang="en-GB" altLang="de-DE" baseline="0" dirty="0">
                <a:latin typeface="Times" panose="02020603050405020304" pitchFamily="18" charset="0"/>
              </a:rPr>
              <a:t> </a:t>
            </a:r>
            <a:r>
              <a:rPr lang="en-GB" altLang="de-DE" baseline="0" dirty="0" err="1">
                <a:latin typeface="Times" panose="02020603050405020304" pitchFamily="18" charset="0"/>
              </a:rPr>
              <a:t>mit</a:t>
            </a:r>
            <a:r>
              <a:rPr lang="en-GB" altLang="de-DE" baseline="0" dirty="0">
                <a:latin typeface="Times" panose="02020603050405020304" pitchFamily="18" charset="0"/>
              </a:rPr>
              <a:t> </a:t>
            </a:r>
            <a:r>
              <a:rPr lang="en-GB" altLang="de-DE" baseline="0" dirty="0" err="1">
                <a:latin typeface="Times" panose="02020603050405020304" pitchFamily="18" charset="0"/>
              </a:rPr>
              <a:t>Fragebögen</a:t>
            </a:r>
            <a:r>
              <a:rPr lang="en-GB" altLang="de-DE" baseline="0" dirty="0">
                <a:latin typeface="Times" panose="02020603050405020304" pitchFamily="18" charset="0"/>
              </a:rPr>
              <a:t> </a:t>
            </a:r>
            <a:r>
              <a:rPr lang="en-GB" altLang="de-DE" baseline="0" dirty="0" err="1">
                <a:latin typeface="Times" panose="02020603050405020304" pitchFamily="18" charset="0"/>
              </a:rPr>
              <a:t>nachvollzogen</a:t>
            </a:r>
            <a:r>
              <a:rPr lang="en-GB" altLang="de-DE" baseline="0" dirty="0">
                <a:latin typeface="Times" panose="02020603050405020304" pitchFamily="18" charset="0"/>
              </a:rPr>
              <a:t>. </a:t>
            </a:r>
            <a:endParaRPr lang="en-GB" altLang="de-DE" dirty="0">
              <a:latin typeface="Times"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AD66465-9E1B-41E7-A798-03747BB94270}" type="slidenum">
              <a:rPr lang="de-DE" altLang="de-DE"/>
              <a:pPr/>
              <a:t>14</a:t>
            </a:fld>
            <a:endParaRPr lang="de-DE" altLang="de-DE"/>
          </a:p>
        </p:txBody>
      </p:sp>
      <p:sp>
        <p:nvSpPr>
          <p:cNvPr id="6861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861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GB" altLang="de-DE" dirty="0" err="1"/>
              <a:t>Dabei</a:t>
            </a:r>
            <a:r>
              <a:rPr lang="en-GB" altLang="de-DE" dirty="0"/>
              <a:t> </a:t>
            </a:r>
            <a:r>
              <a:rPr lang="en-GB" altLang="de-DE" dirty="0" err="1"/>
              <a:t>zeigt</a:t>
            </a:r>
            <a:r>
              <a:rPr lang="en-GB" altLang="de-DE" dirty="0"/>
              <a:t> </a:t>
            </a:r>
            <a:r>
              <a:rPr lang="en-GB" altLang="de-DE" dirty="0" err="1"/>
              <a:t>sich</a:t>
            </a:r>
            <a:r>
              <a:rPr lang="en-GB" altLang="de-DE" dirty="0"/>
              <a:t>,</a:t>
            </a:r>
            <a:r>
              <a:rPr lang="en-GB" altLang="de-DE" baseline="0" dirty="0"/>
              <a:t> </a:t>
            </a:r>
            <a:r>
              <a:rPr lang="en-GB" altLang="de-DE" baseline="0" dirty="0" err="1"/>
              <a:t>dass</a:t>
            </a:r>
            <a:r>
              <a:rPr lang="en-GB" altLang="de-DE" baseline="0" dirty="0"/>
              <a:t> </a:t>
            </a:r>
            <a:r>
              <a:rPr lang="en-GB" altLang="de-DE" baseline="0" dirty="0" err="1"/>
              <a:t>zum</a:t>
            </a:r>
            <a:r>
              <a:rPr lang="en-GB" altLang="de-DE" baseline="0" dirty="0"/>
              <a:t> </a:t>
            </a:r>
            <a:r>
              <a:rPr lang="en-GB" altLang="de-DE" baseline="0" dirty="0" err="1"/>
              <a:t>einen</a:t>
            </a:r>
            <a:r>
              <a:rPr lang="en-GB" altLang="de-DE" baseline="0" dirty="0"/>
              <a:t> </a:t>
            </a:r>
            <a:r>
              <a:rPr lang="en-GB" altLang="de-DE" baseline="0" dirty="0" err="1"/>
              <a:t>arbeitsbezogene</a:t>
            </a:r>
            <a:r>
              <a:rPr lang="en-GB" altLang="de-DE" baseline="0" dirty="0"/>
              <a:t> </a:t>
            </a:r>
            <a:r>
              <a:rPr lang="en-GB" altLang="de-DE" baseline="0" dirty="0" err="1"/>
              <a:t>Faktoren</a:t>
            </a:r>
            <a:r>
              <a:rPr lang="en-GB" altLang="de-DE" baseline="0" dirty="0"/>
              <a:t> </a:t>
            </a:r>
            <a:r>
              <a:rPr lang="en-GB" altLang="de-DE" baseline="0" dirty="0" err="1"/>
              <a:t>eine</a:t>
            </a:r>
            <a:r>
              <a:rPr lang="en-GB" altLang="de-DE" baseline="0" dirty="0"/>
              <a:t> </a:t>
            </a:r>
            <a:r>
              <a:rPr lang="en-GB" altLang="de-DE" baseline="0" dirty="0" err="1"/>
              <a:t>große</a:t>
            </a:r>
            <a:r>
              <a:rPr lang="en-GB" altLang="de-DE" baseline="0" dirty="0"/>
              <a:t> Rolle </a:t>
            </a:r>
            <a:r>
              <a:rPr lang="en-GB" altLang="de-DE" baseline="0" dirty="0" err="1"/>
              <a:t>spielen</a:t>
            </a:r>
            <a:r>
              <a:rPr lang="en-GB" altLang="de-DE" baseline="0" dirty="0"/>
              <a:t>, und </a:t>
            </a:r>
            <a:r>
              <a:rPr lang="en-GB" altLang="de-DE" baseline="0" dirty="0" err="1"/>
              <a:t>zwar</a:t>
            </a:r>
            <a:r>
              <a:rPr lang="en-GB" altLang="de-DE" baseline="0" dirty="0"/>
              <a:t> </a:t>
            </a:r>
            <a:r>
              <a:rPr lang="en-GB" altLang="de-DE" baseline="0" dirty="0" err="1"/>
              <a:t>genau</a:t>
            </a:r>
            <a:r>
              <a:rPr lang="en-GB" altLang="de-DE" baseline="0" dirty="0"/>
              <a:t> die </a:t>
            </a:r>
            <a:r>
              <a:rPr lang="en-GB" altLang="de-DE" baseline="0" dirty="0" err="1"/>
              <a:t>Arbeitsstressfaktoren</a:t>
            </a:r>
            <a:r>
              <a:rPr lang="en-GB" altLang="de-DE" baseline="0" dirty="0"/>
              <a:t>, die </a:t>
            </a:r>
            <a:r>
              <a:rPr lang="en-GB" altLang="de-DE" baseline="0" dirty="0" err="1"/>
              <a:t>auch</a:t>
            </a:r>
            <a:r>
              <a:rPr lang="en-GB" altLang="de-DE" baseline="0" dirty="0"/>
              <a:t> </a:t>
            </a:r>
            <a:r>
              <a:rPr lang="en-GB" altLang="de-DE" baseline="0" dirty="0" err="1"/>
              <a:t>für</a:t>
            </a:r>
            <a:r>
              <a:rPr lang="en-GB" altLang="de-DE" baseline="0" dirty="0"/>
              <a:t> </a:t>
            </a:r>
            <a:r>
              <a:rPr lang="en-GB" altLang="de-DE" baseline="0" dirty="0" err="1"/>
              <a:t>klinisch</a:t>
            </a:r>
            <a:r>
              <a:rPr lang="en-GB" altLang="de-DE" baseline="0" dirty="0"/>
              <a:t> </a:t>
            </a:r>
            <a:r>
              <a:rPr lang="en-GB" altLang="de-DE" baseline="0" dirty="0" err="1"/>
              <a:t>Gesunde</a:t>
            </a:r>
            <a:r>
              <a:rPr lang="en-GB" altLang="de-DE" baseline="0" dirty="0"/>
              <a:t> das </a:t>
            </a:r>
            <a:r>
              <a:rPr lang="en-GB" altLang="de-DE" baseline="0" dirty="0" err="1"/>
              <a:t>Risiko</a:t>
            </a:r>
            <a:r>
              <a:rPr lang="en-GB" altLang="de-DE" baseline="0" dirty="0"/>
              <a:t> </a:t>
            </a:r>
            <a:r>
              <a:rPr lang="en-GB" altLang="de-DE" baseline="0" dirty="0" err="1"/>
              <a:t>für</a:t>
            </a:r>
            <a:r>
              <a:rPr lang="en-GB" altLang="de-DE" baseline="0" dirty="0"/>
              <a:t> </a:t>
            </a:r>
            <a:r>
              <a:rPr lang="en-GB" altLang="de-DE" baseline="0" dirty="0" err="1"/>
              <a:t>psychische</a:t>
            </a:r>
            <a:r>
              <a:rPr lang="en-GB" altLang="de-DE" baseline="0" dirty="0"/>
              <a:t> </a:t>
            </a:r>
            <a:r>
              <a:rPr lang="en-GB" altLang="de-DE" baseline="0" dirty="0" err="1"/>
              <a:t>Erkrankungen</a:t>
            </a:r>
            <a:r>
              <a:rPr lang="en-GB" altLang="de-DE" baseline="0" dirty="0"/>
              <a:t> </a:t>
            </a:r>
            <a:r>
              <a:rPr lang="en-GB" altLang="de-DE" baseline="0" dirty="0" err="1"/>
              <a:t>erhöhen</a:t>
            </a:r>
            <a:r>
              <a:rPr lang="en-GB" altLang="de-DE" baseline="0" dirty="0"/>
              <a:t> </a:t>
            </a:r>
            <a:r>
              <a:rPr lang="en-GB" altLang="de-DE" baseline="0" dirty="0" err="1"/>
              <a:t>wie</a:t>
            </a:r>
            <a:r>
              <a:rPr lang="en-GB" altLang="de-DE" baseline="0" dirty="0"/>
              <a:t> </a:t>
            </a:r>
            <a:r>
              <a:rPr lang="en-GB" altLang="de-DE" baseline="0" dirty="0" err="1"/>
              <a:t>hohe</a:t>
            </a:r>
            <a:r>
              <a:rPr lang="en-GB" altLang="de-DE" baseline="0" dirty="0"/>
              <a:t> </a:t>
            </a:r>
            <a:r>
              <a:rPr lang="en-GB" altLang="de-DE" baseline="0" dirty="0" err="1"/>
              <a:t>Anforderungen</a:t>
            </a:r>
            <a:r>
              <a:rPr lang="en-GB" altLang="de-DE" baseline="0" dirty="0"/>
              <a:t> </a:t>
            </a:r>
            <a:r>
              <a:rPr lang="en-GB" altLang="de-DE" baseline="0" dirty="0" err="1"/>
              <a:t>bei</a:t>
            </a:r>
            <a:r>
              <a:rPr lang="en-GB" altLang="de-DE" baseline="0" dirty="0"/>
              <a:t> </a:t>
            </a:r>
            <a:r>
              <a:rPr lang="en-GB" altLang="de-DE" baseline="0" dirty="0" err="1"/>
              <a:t>geringer</a:t>
            </a:r>
            <a:r>
              <a:rPr lang="en-GB" altLang="de-DE" baseline="0" dirty="0"/>
              <a:t> </a:t>
            </a:r>
            <a:r>
              <a:rPr lang="en-GB" altLang="de-DE" baseline="0" dirty="0" err="1"/>
              <a:t>Kontrolle</a:t>
            </a:r>
            <a:r>
              <a:rPr lang="en-GB" altLang="de-DE" baseline="0" dirty="0"/>
              <a:t> (</a:t>
            </a:r>
            <a:r>
              <a:rPr lang="en-GB" altLang="de-DE" baseline="0" dirty="0" err="1"/>
              <a:t>sog</a:t>
            </a:r>
            <a:r>
              <a:rPr lang="en-GB" altLang="de-DE" baseline="0" dirty="0"/>
              <a:t> Job strain </a:t>
            </a:r>
            <a:r>
              <a:rPr lang="en-GB" altLang="de-DE" baseline="0" dirty="0" err="1"/>
              <a:t>nach</a:t>
            </a:r>
            <a:r>
              <a:rPr lang="en-GB" altLang="de-DE" baseline="0" dirty="0"/>
              <a:t> </a:t>
            </a:r>
            <a:r>
              <a:rPr lang="en-GB" altLang="de-DE" baseline="0" dirty="0" err="1"/>
              <a:t>Karasek</a:t>
            </a:r>
            <a:r>
              <a:rPr lang="en-GB" altLang="de-DE" baseline="0" dirty="0"/>
              <a:t> und Theorell) und </a:t>
            </a:r>
            <a:r>
              <a:rPr lang="en-GB" altLang="de-DE" baseline="0" dirty="0" err="1"/>
              <a:t>Gratifikationkrisen</a:t>
            </a:r>
            <a:r>
              <a:rPr lang="en-GB" altLang="de-DE" baseline="0" dirty="0"/>
              <a:t> (</a:t>
            </a:r>
            <a:r>
              <a:rPr lang="en-GB" altLang="de-DE" baseline="0" dirty="0" err="1"/>
              <a:t>nach</a:t>
            </a:r>
            <a:r>
              <a:rPr lang="en-GB" altLang="de-DE" baseline="0" dirty="0"/>
              <a:t> </a:t>
            </a:r>
            <a:r>
              <a:rPr lang="en-GB" altLang="de-DE" baseline="0" dirty="0" err="1"/>
              <a:t>Siegrist</a:t>
            </a:r>
            <a:r>
              <a:rPr lang="en-GB" altLang="de-DE" baseline="0" dirty="0"/>
              <a:t>), </a:t>
            </a:r>
            <a:r>
              <a:rPr lang="en-GB" altLang="de-DE" baseline="0" dirty="0" err="1"/>
              <a:t>Mangel</a:t>
            </a:r>
            <a:r>
              <a:rPr lang="en-GB" altLang="de-DE" baseline="0" dirty="0"/>
              <a:t> an </a:t>
            </a:r>
            <a:r>
              <a:rPr lang="en-GB" altLang="de-DE" baseline="0" dirty="0" err="1"/>
              <a:t>sozialer</a:t>
            </a:r>
            <a:r>
              <a:rPr lang="en-GB" altLang="de-DE" baseline="0" dirty="0"/>
              <a:t> </a:t>
            </a:r>
            <a:r>
              <a:rPr lang="en-GB" altLang="de-DE" baseline="0" dirty="0" err="1"/>
              <a:t>Unterstützung</a:t>
            </a:r>
            <a:r>
              <a:rPr lang="en-GB" altLang="de-DE" baseline="0" dirty="0"/>
              <a:t> und </a:t>
            </a:r>
            <a:r>
              <a:rPr lang="mr-IN" altLang="de-DE" baseline="0" dirty="0"/>
              <a:t>–</a:t>
            </a:r>
            <a:r>
              <a:rPr lang="en-GB" altLang="de-DE" baseline="0" dirty="0"/>
              <a:t> </a:t>
            </a:r>
            <a:r>
              <a:rPr lang="en-GB" altLang="de-DE" baseline="0" dirty="0" err="1"/>
              <a:t>als</a:t>
            </a:r>
            <a:r>
              <a:rPr lang="en-GB" altLang="de-DE" baseline="0" dirty="0"/>
              <a:t> </a:t>
            </a:r>
            <a:r>
              <a:rPr lang="en-GB" altLang="de-DE" baseline="0" dirty="0" err="1"/>
              <a:t>Sonderfall</a:t>
            </a:r>
            <a:r>
              <a:rPr lang="en-GB" altLang="de-DE" baseline="0" dirty="0"/>
              <a:t> </a:t>
            </a:r>
            <a:r>
              <a:rPr lang="mr-IN" altLang="de-DE" baseline="0" dirty="0"/>
              <a:t>–</a:t>
            </a:r>
            <a:r>
              <a:rPr lang="en-GB" altLang="de-DE" baseline="0" dirty="0"/>
              <a:t> </a:t>
            </a:r>
            <a:r>
              <a:rPr lang="en-GB" altLang="de-DE" baseline="0" dirty="0" err="1"/>
              <a:t>gezielte</a:t>
            </a:r>
            <a:r>
              <a:rPr lang="en-GB" altLang="de-DE" baseline="0" dirty="0"/>
              <a:t> Aggression </a:t>
            </a:r>
            <a:r>
              <a:rPr lang="en-GB" altLang="de-DE" baseline="0" dirty="0" err="1"/>
              <a:t>gegen</a:t>
            </a:r>
            <a:r>
              <a:rPr lang="en-GB" altLang="de-DE" baseline="0" dirty="0"/>
              <a:t> </a:t>
            </a:r>
            <a:r>
              <a:rPr lang="en-GB" altLang="de-DE" baseline="0" dirty="0" err="1"/>
              <a:t>Beschäftigte</a:t>
            </a:r>
            <a:r>
              <a:rPr lang="en-GB" altLang="de-DE" baseline="0" dirty="0"/>
              <a:t> </a:t>
            </a:r>
            <a:r>
              <a:rPr lang="en-GB" altLang="de-DE" baseline="0" dirty="0" err="1"/>
              <a:t>im</a:t>
            </a:r>
            <a:r>
              <a:rPr lang="en-GB" altLang="de-DE" baseline="0" dirty="0"/>
              <a:t> </a:t>
            </a:r>
            <a:r>
              <a:rPr lang="en-GB" altLang="de-DE" baseline="0" dirty="0" err="1"/>
              <a:t>Sinne</a:t>
            </a:r>
            <a:r>
              <a:rPr lang="en-GB" altLang="de-DE" baseline="0" dirty="0"/>
              <a:t> des Mobbing. </a:t>
            </a:r>
          </a:p>
          <a:p>
            <a:pPr>
              <a:spcBef>
                <a:spcPct val="0"/>
              </a:spcBef>
            </a:pPr>
            <a:endParaRPr lang="en-GB" altLang="de-DE" baseline="0" dirty="0"/>
          </a:p>
          <a:p>
            <a:pPr>
              <a:spcBef>
                <a:spcPct val="0"/>
              </a:spcBef>
            </a:pPr>
            <a:r>
              <a:rPr lang="en-GB" altLang="de-DE" baseline="0" dirty="0"/>
              <a:t>Auf der </a:t>
            </a:r>
            <a:r>
              <a:rPr lang="en-GB" altLang="de-DE" baseline="0" dirty="0" err="1"/>
              <a:t>individuellen</a:t>
            </a:r>
            <a:r>
              <a:rPr lang="en-GB" altLang="de-DE" baseline="0" dirty="0"/>
              <a:t> </a:t>
            </a:r>
            <a:r>
              <a:rPr lang="en-GB" altLang="de-DE" baseline="0" dirty="0" err="1"/>
              <a:t>Seite</a:t>
            </a:r>
            <a:r>
              <a:rPr lang="en-GB" altLang="de-DE" baseline="0" dirty="0"/>
              <a:t> </a:t>
            </a:r>
            <a:r>
              <a:rPr lang="en-GB" altLang="de-DE" baseline="0" dirty="0" err="1"/>
              <a:t>spielen</a:t>
            </a:r>
            <a:r>
              <a:rPr lang="en-GB" altLang="de-DE" baseline="0" dirty="0"/>
              <a:t> </a:t>
            </a:r>
            <a:r>
              <a:rPr lang="en-GB" altLang="de-DE" baseline="0" dirty="0" err="1"/>
              <a:t>Erkrankungschwere</a:t>
            </a:r>
            <a:r>
              <a:rPr lang="en-GB" altLang="de-DE" baseline="0" dirty="0"/>
              <a:t> und -</a:t>
            </a:r>
            <a:r>
              <a:rPr lang="en-GB" altLang="de-DE" baseline="0" dirty="0" err="1"/>
              <a:t>länge</a:t>
            </a:r>
            <a:r>
              <a:rPr lang="en-GB" altLang="de-DE" baseline="0" dirty="0"/>
              <a:t> </a:t>
            </a:r>
            <a:r>
              <a:rPr lang="en-GB" altLang="de-DE" baseline="0" dirty="0" err="1"/>
              <a:t>eine</a:t>
            </a:r>
            <a:r>
              <a:rPr lang="en-GB" altLang="de-DE" baseline="0" dirty="0"/>
              <a:t> </a:t>
            </a:r>
            <a:r>
              <a:rPr lang="en-GB" altLang="de-DE" baseline="0" dirty="0" err="1"/>
              <a:t>Rolle</a:t>
            </a:r>
            <a:r>
              <a:rPr lang="en-GB" altLang="de-DE" baseline="0" dirty="0"/>
              <a:t> </a:t>
            </a:r>
            <a:r>
              <a:rPr lang="en-GB" altLang="de-DE" baseline="0" dirty="0" err="1"/>
              <a:t>sowie</a:t>
            </a:r>
            <a:r>
              <a:rPr lang="en-GB" altLang="de-DE" baseline="0" dirty="0"/>
              <a:t> </a:t>
            </a:r>
            <a:r>
              <a:rPr lang="en-GB" altLang="de-DE" baseline="0" dirty="0" err="1"/>
              <a:t>schwerwiegende</a:t>
            </a:r>
            <a:r>
              <a:rPr lang="en-GB" altLang="de-DE" baseline="0" dirty="0"/>
              <a:t> </a:t>
            </a:r>
            <a:r>
              <a:rPr lang="en-GB" altLang="de-DE" baseline="0" dirty="0" err="1"/>
              <a:t>äußere</a:t>
            </a:r>
            <a:r>
              <a:rPr lang="en-GB" altLang="de-DE" baseline="0" dirty="0"/>
              <a:t> </a:t>
            </a:r>
            <a:r>
              <a:rPr lang="en-GB" altLang="de-DE" baseline="0" dirty="0" err="1"/>
              <a:t>Ursachen</a:t>
            </a:r>
            <a:r>
              <a:rPr lang="en-GB" altLang="de-DE" baseline="0" dirty="0"/>
              <a:t> der </a:t>
            </a:r>
            <a:r>
              <a:rPr lang="en-GB" altLang="de-DE" baseline="0" dirty="0" err="1"/>
              <a:t>Erkrankung</a:t>
            </a:r>
            <a:r>
              <a:rPr lang="en-GB" altLang="de-DE" baseline="0" dirty="0"/>
              <a:t> </a:t>
            </a:r>
            <a:r>
              <a:rPr lang="en-GB" altLang="de-DE" baseline="0" dirty="0" err="1"/>
              <a:t>eine</a:t>
            </a:r>
            <a:r>
              <a:rPr lang="en-GB" altLang="de-DE" baseline="0" dirty="0"/>
              <a:t> </a:t>
            </a:r>
            <a:r>
              <a:rPr lang="en-GB" altLang="de-DE" baseline="0" dirty="0" err="1"/>
              <a:t>Rolle</a:t>
            </a:r>
            <a:r>
              <a:rPr lang="en-GB" altLang="de-DE" baseline="0" dirty="0"/>
              <a:t> </a:t>
            </a:r>
            <a:r>
              <a:rPr lang="en-GB" altLang="de-DE" baseline="0" dirty="0" err="1"/>
              <a:t>für</a:t>
            </a:r>
            <a:r>
              <a:rPr lang="en-GB" altLang="de-DE" baseline="0" dirty="0"/>
              <a:t> die </a:t>
            </a:r>
            <a:r>
              <a:rPr lang="en-GB" altLang="de-DE" baseline="0" dirty="0" err="1"/>
              <a:t>Wahrscheinlichkeit</a:t>
            </a:r>
            <a:r>
              <a:rPr lang="en-GB" altLang="de-DE" baseline="0" dirty="0"/>
              <a:t> an den </a:t>
            </a:r>
            <a:r>
              <a:rPr lang="en-GB" altLang="de-DE" baseline="0" dirty="0" err="1"/>
              <a:t>Arbeitsplatz</a:t>
            </a:r>
            <a:r>
              <a:rPr lang="en-GB" altLang="de-DE" baseline="0" dirty="0"/>
              <a:t> </a:t>
            </a:r>
            <a:r>
              <a:rPr lang="en-GB" altLang="de-DE" baseline="0" dirty="0" err="1"/>
              <a:t>zurückzukehren</a:t>
            </a:r>
            <a:r>
              <a:rPr lang="en-GB" altLang="de-DE" baseline="0" dirty="0"/>
              <a:t>. </a:t>
            </a:r>
            <a:endParaRPr lang="en-GB" alt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803275" indent="-307975">
              <a:defRPr>
                <a:solidFill>
                  <a:schemeClr val="tx1"/>
                </a:solidFill>
                <a:latin typeface="Calibri" panose="020F0502020204030204" pitchFamily="34" charset="0"/>
                <a:cs typeface="Arial" panose="020B0604020202020204" pitchFamily="34" charset="0"/>
              </a:defRPr>
            </a:lvl2pPr>
            <a:lvl3pPr marL="1236663" indent="-246063">
              <a:defRPr>
                <a:solidFill>
                  <a:schemeClr val="tx1"/>
                </a:solidFill>
                <a:latin typeface="Calibri" panose="020F0502020204030204" pitchFamily="34" charset="0"/>
                <a:cs typeface="Arial" panose="020B0604020202020204" pitchFamily="34" charset="0"/>
              </a:defRPr>
            </a:lvl3pPr>
            <a:lvl4pPr marL="1731963" indent="-246063">
              <a:defRPr>
                <a:solidFill>
                  <a:schemeClr val="tx1"/>
                </a:solidFill>
                <a:latin typeface="Calibri" panose="020F0502020204030204" pitchFamily="34" charset="0"/>
                <a:cs typeface="Arial" panose="020B0604020202020204" pitchFamily="34" charset="0"/>
              </a:defRPr>
            </a:lvl4pPr>
            <a:lvl5pPr marL="2227263" indent="-246063">
              <a:defRPr>
                <a:solidFill>
                  <a:schemeClr val="tx1"/>
                </a:solidFill>
                <a:latin typeface="Calibri" panose="020F0502020204030204" pitchFamily="34" charset="0"/>
                <a:cs typeface="Arial" panose="020B0604020202020204" pitchFamily="34" charset="0"/>
              </a:defRPr>
            </a:lvl5pPr>
            <a:lvl6pPr marL="2684463" indent="-2460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41663" indent="-2460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98863" indent="-2460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56063" indent="-2460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BEF680B-FE02-4DAB-B63B-D2E65373E78B}" type="slidenum">
              <a:rPr lang="en-GB" altLang="de-DE" sz="1300">
                <a:latin typeface="Times" panose="02020603050405020304" pitchFamily="18" charset="0"/>
                <a:ea typeface="ＭＳ Ｐゴシック" panose="020B0600070205080204" pitchFamily="34" charset="-128"/>
              </a:rPr>
              <a:pPr/>
              <a:t>15</a:t>
            </a:fld>
            <a:endParaRPr lang="en-GB" altLang="de-DE" sz="1300">
              <a:latin typeface="Times" panose="02020603050405020304" pitchFamily="18" charset="0"/>
              <a:ea typeface="ＭＳ Ｐゴシック" panose="020B0600070205080204" pitchFamily="34" charset="-128"/>
            </a:endParaRPr>
          </a:p>
        </p:txBody>
      </p:sp>
      <p:sp>
        <p:nvSpPr>
          <p:cNvPr id="7065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066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GB" altLang="de-DE" dirty="0" err="1">
                <a:latin typeface="Times" panose="02020603050405020304" pitchFamily="18" charset="0"/>
              </a:rPr>
              <a:t>Im</a:t>
            </a:r>
            <a:r>
              <a:rPr lang="en-GB" altLang="de-DE" dirty="0">
                <a:latin typeface="Times" panose="02020603050405020304" pitchFamily="18" charset="0"/>
              </a:rPr>
              <a:t> </a:t>
            </a:r>
            <a:r>
              <a:rPr lang="en-GB" altLang="de-DE" dirty="0" err="1">
                <a:latin typeface="Times" panose="02020603050405020304" pitchFamily="18" charset="0"/>
              </a:rPr>
              <a:t>betrieblichen</a:t>
            </a:r>
            <a:r>
              <a:rPr lang="en-GB" altLang="de-DE" baseline="0" dirty="0">
                <a:latin typeface="Times" panose="02020603050405020304" pitchFamily="18" charset="0"/>
              </a:rPr>
              <a:t> </a:t>
            </a:r>
            <a:r>
              <a:rPr lang="en-GB" altLang="de-DE" baseline="0" dirty="0" err="1">
                <a:latin typeface="Times" panose="02020603050405020304" pitchFamily="18" charset="0"/>
              </a:rPr>
              <a:t>Bereich</a:t>
            </a:r>
            <a:r>
              <a:rPr lang="en-GB" altLang="de-DE" baseline="0" dirty="0">
                <a:latin typeface="Times" panose="02020603050405020304" pitchFamily="18" charset="0"/>
              </a:rPr>
              <a:t> </a:t>
            </a:r>
            <a:r>
              <a:rPr lang="mr-IN" altLang="de-DE" baseline="0" dirty="0">
                <a:latin typeface="Times" panose="02020603050405020304" pitchFamily="18" charset="0"/>
              </a:rPr>
              <a:t>–</a:t>
            </a:r>
            <a:r>
              <a:rPr lang="en-GB" altLang="de-DE" baseline="0" dirty="0">
                <a:latin typeface="Times" panose="02020603050405020304" pitchFamily="18" charset="0"/>
              </a:rPr>
              <a:t> und </a:t>
            </a:r>
            <a:r>
              <a:rPr lang="en-GB" altLang="de-DE" baseline="0" dirty="0" err="1">
                <a:latin typeface="Times" panose="02020603050405020304" pitchFamily="18" charset="0"/>
              </a:rPr>
              <a:t>für</a:t>
            </a:r>
            <a:r>
              <a:rPr lang="en-GB" altLang="de-DE" baseline="0" dirty="0">
                <a:latin typeface="Times" panose="02020603050405020304" pitchFamily="18" charset="0"/>
              </a:rPr>
              <a:t> das </a:t>
            </a:r>
            <a:r>
              <a:rPr lang="en-GB" altLang="de-DE" baseline="0" dirty="0" err="1">
                <a:latin typeface="Times" panose="02020603050405020304" pitchFamily="18" charset="0"/>
              </a:rPr>
              <a:t>betriebsärztliche</a:t>
            </a:r>
            <a:r>
              <a:rPr lang="en-GB" altLang="de-DE" baseline="0" dirty="0">
                <a:latin typeface="Times" panose="02020603050405020304" pitchFamily="18" charset="0"/>
              </a:rPr>
              <a:t> </a:t>
            </a:r>
            <a:r>
              <a:rPr lang="en-GB" altLang="de-DE" baseline="0" dirty="0" err="1">
                <a:latin typeface="Times" panose="02020603050405020304" pitchFamily="18" charset="0"/>
              </a:rPr>
              <a:t>Handeln</a:t>
            </a:r>
            <a:r>
              <a:rPr lang="en-GB" altLang="de-DE" baseline="0" dirty="0">
                <a:latin typeface="Times" panose="02020603050405020304" pitchFamily="18" charset="0"/>
              </a:rPr>
              <a:t> </a:t>
            </a:r>
            <a:r>
              <a:rPr lang="mr-IN" altLang="de-DE" baseline="0" dirty="0">
                <a:latin typeface="Times" panose="02020603050405020304" pitchFamily="18" charset="0"/>
              </a:rPr>
              <a:t>–</a:t>
            </a:r>
            <a:r>
              <a:rPr lang="en-GB" altLang="de-DE" baseline="0" dirty="0">
                <a:latin typeface="Times" panose="02020603050405020304" pitchFamily="18" charset="0"/>
              </a:rPr>
              <a:t> </a:t>
            </a:r>
            <a:r>
              <a:rPr lang="en-GB" altLang="de-DE" baseline="0" dirty="0" err="1">
                <a:latin typeface="Times" panose="02020603050405020304" pitchFamily="18" charset="0"/>
              </a:rPr>
              <a:t>stehen</a:t>
            </a:r>
            <a:r>
              <a:rPr lang="en-GB" altLang="de-DE" baseline="0" dirty="0">
                <a:latin typeface="Times" panose="02020603050405020304" pitchFamily="18" charset="0"/>
              </a:rPr>
              <a:t> </a:t>
            </a:r>
            <a:r>
              <a:rPr lang="en-GB" altLang="de-DE" baseline="0" dirty="0" err="1">
                <a:latin typeface="Times" panose="02020603050405020304" pitchFamily="18" charset="0"/>
              </a:rPr>
              <a:t>v.a.</a:t>
            </a:r>
            <a:r>
              <a:rPr lang="en-GB" altLang="de-DE" baseline="0" dirty="0">
                <a:latin typeface="Times" panose="02020603050405020304" pitchFamily="18" charset="0"/>
              </a:rPr>
              <a:t> </a:t>
            </a:r>
            <a:r>
              <a:rPr lang="en-GB" altLang="de-DE" baseline="0" dirty="0" err="1">
                <a:latin typeface="Times" panose="02020603050405020304" pitchFamily="18" charset="0"/>
              </a:rPr>
              <a:t>zwei</a:t>
            </a:r>
            <a:r>
              <a:rPr lang="en-GB" altLang="de-DE" baseline="0" dirty="0">
                <a:latin typeface="Times" panose="02020603050405020304" pitchFamily="18" charset="0"/>
              </a:rPr>
              <a:t> </a:t>
            </a:r>
            <a:r>
              <a:rPr lang="en-GB" altLang="de-DE" baseline="0" dirty="0" err="1">
                <a:latin typeface="Times" panose="02020603050405020304" pitchFamily="18" charset="0"/>
              </a:rPr>
              <a:t>Instrumente</a:t>
            </a:r>
            <a:r>
              <a:rPr lang="en-GB" altLang="de-DE" baseline="0" dirty="0">
                <a:latin typeface="Times" panose="02020603050405020304" pitchFamily="18" charset="0"/>
              </a:rPr>
              <a:t> </a:t>
            </a:r>
            <a:r>
              <a:rPr lang="en-GB" altLang="de-DE" baseline="0" dirty="0" err="1">
                <a:latin typeface="Times" panose="02020603050405020304" pitchFamily="18" charset="0"/>
              </a:rPr>
              <a:t>zur</a:t>
            </a:r>
            <a:r>
              <a:rPr lang="en-GB" altLang="de-DE" baseline="0" dirty="0">
                <a:latin typeface="Times" panose="02020603050405020304" pitchFamily="18" charset="0"/>
              </a:rPr>
              <a:t> </a:t>
            </a:r>
            <a:r>
              <a:rPr lang="en-GB" altLang="de-DE" baseline="0" dirty="0" err="1">
                <a:latin typeface="Times" panose="02020603050405020304" pitchFamily="18" charset="0"/>
              </a:rPr>
              <a:t>Verfügung</a:t>
            </a:r>
            <a:r>
              <a:rPr lang="en-GB" altLang="de-DE" baseline="0" dirty="0">
                <a:latin typeface="Times" panose="02020603050405020304" pitchFamily="18" charset="0"/>
              </a:rPr>
              <a:t>: </a:t>
            </a:r>
          </a:p>
          <a:p>
            <a:pPr>
              <a:spcBef>
                <a:spcPct val="0"/>
              </a:spcBef>
            </a:pPr>
            <a:endParaRPr lang="en-GB" altLang="de-DE" baseline="0" dirty="0">
              <a:latin typeface="Times" panose="02020603050405020304" pitchFamily="18" charset="0"/>
            </a:endParaRPr>
          </a:p>
          <a:p>
            <a:pPr marL="228600" indent="-228600">
              <a:spcBef>
                <a:spcPct val="0"/>
              </a:spcBef>
              <a:buAutoNum type="arabicParenR"/>
            </a:pPr>
            <a:r>
              <a:rPr lang="en-GB" altLang="de-DE" baseline="0" dirty="0">
                <a:latin typeface="Times" panose="02020603050405020304" pitchFamily="18" charset="0"/>
              </a:rPr>
              <a:t>Das </a:t>
            </a:r>
            <a:r>
              <a:rPr lang="en-GB" altLang="de-DE" baseline="0" dirty="0" err="1">
                <a:latin typeface="Times" panose="02020603050405020304" pitchFamily="18" charset="0"/>
              </a:rPr>
              <a:t>gesetzlich</a:t>
            </a:r>
            <a:r>
              <a:rPr lang="en-GB" altLang="de-DE" baseline="0" dirty="0">
                <a:latin typeface="Times" panose="02020603050405020304" pitchFamily="18" charset="0"/>
              </a:rPr>
              <a:t> </a:t>
            </a:r>
            <a:r>
              <a:rPr lang="en-GB" altLang="de-DE" baseline="0" dirty="0" err="1">
                <a:latin typeface="Times" panose="02020603050405020304" pitchFamily="18" charset="0"/>
              </a:rPr>
              <a:t>verankerte</a:t>
            </a:r>
            <a:r>
              <a:rPr lang="en-GB" altLang="de-DE" baseline="0" dirty="0">
                <a:latin typeface="Times" panose="02020603050405020304" pitchFamily="18" charset="0"/>
              </a:rPr>
              <a:t> </a:t>
            </a:r>
            <a:r>
              <a:rPr lang="en-GB" altLang="de-DE" baseline="0" dirty="0" err="1">
                <a:latin typeface="Times" panose="02020603050405020304" pitchFamily="18" charset="0"/>
              </a:rPr>
              <a:t>betriebliche</a:t>
            </a:r>
            <a:r>
              <a:rPr lang="en-GB" altLang="de-DE" baseline="0" dirty="0">
                <a:latin typeface="Times" panose="02020603050405020304" pitchFamily="18" charset="0"/>
              </a:rPr>
              <a:t> </a:t>
            </a:r>
            <a:r>
              <a:rPr lang="en-GB" altLang="de-DE" baseline="0" dirty="0" err="1">
                <a:latin typeface="Times" panose="02020603050405020304" pitchFamily="18" charset="0"/>
              </a:rPr>
              <a:t>Eingliederungsmanagement</a:t>
            </a:r>
            <a:r>
              <a:rPr lang="en-GB" altLang="de-DE" baseline="0" dirty="0">
                <a:latin typeface="Times" panose="02020603050405020304" pitchFamily="18" charset="0"/>
              </a:rPr>
              <a:t> (BEM), in </a:t>
            </a:r>
            <a:r>
              <a:rPr lang="en-GB" altLang="de-DE" baseline="0" dirty="0" err="1">
                <a:latin typeface="Times" panose="02020603050405020304" pitchFamily="18" charset="0"/>
              </a:rPr>
              <a:t>dem</a:t>
            </a:r>
            <a:r>
              <a:rPr lang="en-GB" altLang="de-DE" baseline="0" dirty="0">
                <a:latin typeface="Times" panose="02020603050405020304" pitchFamily="18" charset="0"/>
              </a:rPr>
              <a:t> </a:t>
            </a:r>
            <a:r>
              <a:rPr lang="en-GB" altLang="de-DE" baseline="0" dirty="0" err="1">
                <a:latin typeface="Times" panose="02020603050405020304" pitchFamily="18" charset="0"/>
              </a:rPr>
              <a:t>Betriebsärzte</a:t>
            </a:r>
            <a:r>
              <a:rPr lang="en-GB" altLang="de-DE" baseline="0" dirty="0">
                <a:latin typeface="Times" panose="02020603050405020304" pitchFamily="18" charset="0"/>
              </a:rPr>
              <a:t> </a:t>
            </a:r>
            <a:r>
              <a:rPr lang="en-GB" altLang="de-DE" baseline="0" dirty="0" err="1">
                <a:latin typeface="Times" panose="02020603050405020304" pitchFamily="18" charset="0"/>
              </a:rPr>
              <a:t>eine</a:t>
            </a:r>
            <a:r>
              <a:rPr lang="en-GB" altLang="de-DE" baseline="0" dirty="0">
                <a:latin typeface="Times" panose="02020603050405020304" pitchFamily="18" charset="0"/>
              </a:rPr>
              <a:t> Rolle </a:t>
            </a:r>
            <a:r>
              <a:rPr lang="en-GB" altLang="de-DE" baseline="0" dirty="0" err="1">
                <a:latin typeface="Times" panose="02020603050405020304" pitchFamily="18" charset="0"/>
              </a:rPr>
              <a:t>spielen</a:t>
            </a:r>
            <a:r>
              <a:rPr lang="en-GB" altLang="de-DE" baseline="0" dirty="0">
                <a:latin typeface="Times" panose="02020603050405020304" pitchFamily="18" charset="0"/>
              </a:rPr>
              <a:t> </a:t>
            </a:r>
            <a:r>
              <a:rPr lang="en-GB" altLang="de-DE" baseline="0" dirty="0" err="1">
                <a:latin typeface="Times" panose="02020603050405020304" pitchFamily="18" charset="0"/>
              </a:rPr>
              <a:t>können</a:t>
            </a:r>
            <a:r>
              <a:rPr lang="en-GB" altLang="de-DE" baseline="0" dirty="0">
                <a:latin typeface="Times" panose="02020603050405020304" pitchFamily="18" charset="0"/>
              </a:rPr>
              <a:t> </a:t>
            </a:r>
            <a:r>
              <a:rPr lang="mr-IN" altLang="de-DE" baseline="0" dirty="0">
                <a:latin typeface="Times" panose="02020603050405020304" pitchFamily="18" charset="0"/>
              </a:rPr>
              <a:t>–</a:t>
            </a:r>
            <a:r>
              <a:rPr lang="en-GB" altLang="de-DE" baseline="0" dirty="0">
                <a:latin typeface="Times" panose="02020603050405020304" pitchFamily="18" charset="0"/>
              </a:rPr>
              <a:t> je </a:t>
            </a:r>
            <a:r>
              <a:rPr lang="en-GB" altLang="de-DE" baseline="0" dirty="0" err="1">
                <a:latin typeface="Times" panose="02020603050405020304" pitchFamily="18" charset="0"/>
              </a:rPr>
              <a:t>nach</a:t>
            </a:r>
            <a:r>
              <a:rPr lang="en-GB" altLang="de-DE" baseline="0" dirty="0">
                <a:latin typeface="Times" panose="02020603050405020304" pitchFamily="18" charset="0"/>
              </a:rPr>
              <a:t> Engagement und </a:t>
            </a:r>
            <a:r>
              <a:rPr lang="en-GB" altLang="de-DE" baseline="0" dirty="0" err="1">
                <a:latin typeface="Times" panose="02020603050405020304" pitchFamily="18" charset="0"/>
              </a:rPr>
              <a:t>Rahmenbedingungen</a:t>
            </a:r>
            <a:endParaRPr lang="en-GB" altLang="de-DE" baseline="0" dirty="0">
              <a:latin typeface="Times" panose="02020603050405020304" pitchFamily="18" charset="0"/>
            </a:endParaRPr>
          </a:p>
          <a:p>
            <a:pPr marL="228600" indent="-228600">
              <a:spcBef>
                <a:spcPct val="0"/>
              </a:spcBef>
              <a:buAutoNum type="arabicParenR"/>
            </a:pPr>
            <a:endParaRPr lang="en-GB" altLang="de-DE" baseline="0" dirty="0">
              <a:latin typeface="Times" panose="02020603050405020304" pitchFamily="18" charset="0"/>
            </a:endParaRPr>
          </a:p>
          <a:p>
            <a:pPr marL="228600" indent="-228600">
              <a:spcBef>
                <a:spcPct val="0"/>
              </a:spcBef>
              <a:buAutoNum type="arabicParenR"/>
            </a:pPr>
            <a:r>
              <a:rPr lang="en-GB" altLang="de-DE" baseline="0" dirty="0">
                <a:latin typeface="Times" panose="02020603050405020304" pitchFamily="18" charset="0"/>
              </a:rPr>
              <a:t>Die </a:t>
            </a:r>
            <a:r>
              <a:rPr lang="en-GB" altLang="de-DE" baseline="0" dirty="0" err="1">
                <a:latin typeface="Times" panose="02020603050405020304" pitchFamily="18" charset="0"/>
              </a:rPr>
              <a:t>gestufte</a:t>
            </a:r>
            <a:r>
              <a:rPr lang="en-GB" altLang="de-DE" baseline="0" dirty="0">
                <a:latin typeface="Times" panose="02020603050405020304" pitchFamily="18" charset="0"/>
              </a:rPr>
              <a:t> </a:t>
            </a:r>
            <a:r>
              <a:rPr lang="en-GB" altLang="de-DE" baseline="0" dirty="0" err="1">
                <a:latin typeface="Times" panose="02020603050405020304" pitchFamily="18" charset="0"/>
              </a:rPr>
              <a:t>Wiedereingliederung</a:t>
            </a:r>
            <a:r>
              <a:rPr lang="en-GB" altLang="de-DE" baseline="0" dirty="0">
                <a:latin typeface="Times" panose="02020603050405020304" pitchFamily="18" charset="0"/>
              </a:rPr>
              <a:t>, </a:t>
            </a:r>
            <a:r>
              <a:rPr lang="en-GB" altLang="de-DE" baseline="0" dirty="0" err="1">
                <a:latin typeface="Times" panose="02020603050405020304" pitchFamily="18" charset="0"/>
              </a:rPr>
              <a:t>zu</a:t>
            </a:r>
            <a:r>
              <a:rPr lang="en-GB" altLang="de-DE" baseline="0" dirty="0">
                <a:latin typeface="Times" panose="02020603050405020304" pitchFamily="18" charset="0"/>
              </a:rPr>
              <a:t> der </a:t>
            </a:r>
            <a:r>
              <a:rPr lang="en-GB" altLang="de-DE" baseline="0" dirty="0" err="1">
                <a:latin typeface="Times" panose="02020603050405020304" pitchFamily="18" charset="0"/>
              </a:rPr>
              <a:t>Betriebsärzte</a:t>
            </a:r>
            <a:r>
              <a:rPr lang="en-GB" altLang="de-DE" baseline="0" dirty="0">
                <a:latin typeface="Times" panose="02020603050405020304" pitchFamily="18" charset="0"/>
              </a:rPr>
              <a:t> oft </a:t>
            </a:r>
            <a:r>
              <a:rPr lang="en-GB" altLang="de-DE" baseline="0" dirty="0" err="1">
                <a:latin typeface="Times" panose="02020603050405020304" pitchFamily="18" charset="0"/>
              </a:rPr>
              <a:t>durch</a:t>
            </a:r>
            <a:r>
              <a:rPr lang="en-GB" altLang="de-DE" baseline="0" dirty="0">
                <a:latin typeface="Times" panose="02020603050405020304" pitchFamily="18" charset="0"/>
              </a:rPr>
              <a:t> den </a:t>
            </a:r>
            <a:r>
              <a:rPr lang="en-GB" altLang="de-DE" baseline="0" dirty="0" err="1">
                <a:latin typeface="Times" panose="02020603050405020304" pitchFamily="18" charset="0"/>
              </a:rPr>
              <a:t>Arbeitgeber</a:t>
            </a:r>
            <a:r>
              <a:rPr lang="en-GB" altLang="de-DE" baseline="0" dirty="0">
                <a:latin typeface="Times" panose="02020603050405020304" pitchFamily="18" charset="0"/>
              </a:rPr>
              <a:t> </a:t>
            </a:r>
            <a:r>
              <a:rPr lang="en-GB" altLang="de-DE" baseline="0" dirty="0" err="1">
                <a:latin typeface="Times" panose="02020603050405020304" pitchFamily="18" charset="0"/>
              </a:rPr>
              <a:t>befragt</a:t>
            </a:r>
            <a:r>
              <a:rPr lang="en-GB" altLang="de-DE" baseline="0" dirty="0">
                <a:latin typeface="Times" panose="02020603050405020304" pitchFamily="18" charset="0"/>
              </a:rPr>
              <a:t> </a:t>
            </a:r>
            <a:r>
              <a:rPr lang="en-GB" altLang="de-DE" baseline="0" dirty="0" err="1">
                <a:latin typeface="Times" panose="02020603050405020304" pitchFamily="18" charset="0"/>
              </a:rPr>
              <a:t>werden</a:t>
            </a:r>
            <a:r>
              <a:rPr lang="en-GB" altLang="de-DE" baseline="0" dirty="0">
                <a:latin typeface="Times" panose="02020603050405020304" pitchFamily="18" charset="0"/>
              </a:rPr>
              <a:t>. </a:t>
            </a:r>
            <a:endParaRPr lang="en-GB" altLang="de-DE" dirty="0">
              <a:latin typeface="Times"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F5CA437-6533-423B-A94D-4E56C4F67309}" type="slidenum">
              <a:rPr lang="de-DE" altLang="de-DE"/>
              <a:pPr/>
              <a:t>16</a:t>
            </a:fld>
            <a:endParaRPr lang="de-DE" altLang="de-DE"/>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de-DE" dirty="0" err="1"/>
              <a:t>Siehe</a:t>
            </a:r>
            <a:r>
              <a:rPr lang="en-GB" altLang="de-DE" baseline="0" dirty="0"/>
              <a:t> </a:t>
            </a:r>
            <a:r>
              <a:rPr lang="en-GB" altLang="de-DE" baseline="0" dirty="0" err="1"/>
              <a:t>Folien</a:t>
            </a:r>
            <a:endParaRPr lang="en-GB" alt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7320CA7-D0BD-470C-BA97-C7C6F3C3D992}" type="slidenum">
              <a:rPr lang="de-DE" altLang="de-DE"/>
              <a:pPr/>
              <a:t>17</a:t>
            </a:fld>
            <a:endParaRPr lang="de-DE" altLang="de-DE"/>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de-DE" dirty="0" err="1"/>
              <a:t>Aus</a:t>
            </a:r>
            <a:r>
              <a:rPr lang="en-GB" altLang="de-DE" baseline="0" dirty="0"/>
              <a:t> der </a:t>
            </a:r>
            <a:r>
              <a:rPr lang="en-GB" altLang="de-DE" baseline="0" dirty="0" err="1"/>
              <a:t>Befragung</a:t>
            </a:r>
            <a:r>
              <a:rPr lang="en-GB" altLang="de-DE" baseline="0" dirty="0"/>
              <a:t> </a:t>
            </a:r>
            <a:r>
              <a:rPr lang="en-GB" altLang="de-DE" baseline="0" dirty="0" err="1"/>
              <a:t>einer</a:t>
            </a:r>
            <a:r>
              <a:rPr lang="en-GB" altLang="de-DE" baseline="0" dirty="0"/>
              <a:t> </a:t>
            </a:r>
            <a:r>
              <a:rPr lang="en-GB" altLang="de-DE" baseline="0" dirty="0" err="1"/>
              <a:t>repräsentativen</a:t>
            </a:r>
            <a:r>
              <a:rPr lang="en-GB" altLang="de-DE" baseline="0" dirty="0"/>
              <a:t> </a:t>
            </a:r>
            <a:r>
              <a:rPr lang="en-GB" altLang="de-DE" baseline="0" dirty="0" err="1"/>
              <a:t>Bevölkerungsstichprobe</a:t>
            </a:r>
            <a:r>
              <a:rPr lang="en-GB" altLang="de-DE" baseline="0" dirty="0"/>
              <a:t> </a:t>
            </a:r>
            <a:r>
              <a:rPr lang="en-GB" altLang="de-DE" baseline="0" dirty="0" err="1"/>
              <a:t>geht</a:t>
            </a:r>
            <a:r>
              <a:rPr lang="en-GB" altLang="de-DE" baseline="0" dirty="0"/>
              <a:t> </a:t>
            </a:r>
            <a:r>
              <a:rPr lang="en-GB" altLang="de-DE" baseline="0" dirty="0" err="1"/>
              <a:t>hervor</a:t>
            </a:r>
            <a:r>
              <a:rPr lang="en-GB" altLang="de-DE" baseline="0" dirty="0"/>
              <a:t>, </a:t>
            </a:r>
            <a:r>
              <a:rPr lang="en-GB" altLang="de-DE" baseline="0" dirty="0" err="1"/>
              <a:t>dass</a:t>
            </a:r>
            <a:r>
              <a:rPr lang="en-GB" altLang="de-DE" baseline="0" dirty="0"/>
              <a:t> </a:t>
            </a:r>
            <a:r>
              <a:rPr lang="en-GB" altLang="de-DE" baseline="0" dirty="0" err="1"/>
              <a:t>im</a:t>
            </a:r>
            <a:r>
              <a:rPr lang="en-GB" altLang="de-DE" baseline="0" dirty="0"/>
              <a:t> </a:t>
            </a:r>
            <a:r>
              <a:rPr lang="en-GB" altLang="de-DE" baseline="0" dirty="0" err="1"/>
              <a:t>Durchschnitt</a:t>
            </a:r>
            <a:r>
              <a:rPr lang="en-GB" altLang="de-DE" baseline="0" dirty="0"/>
              <a:t> </a:t>
            </a:r>
            <a:r>
              <a:rPr lang="en-GB" altLang="de-DE" baseline="0" dirty="0" err="1"/>
              <a:t>nur</a:t>
            </a:r>
            <a:r>
              <a:rPr lang="en-GB" altLang="de-DE" baseline="0" dirty="0"/>
              <a:t> </a:t>
            </a:r>
            <a:r>
              <a:rPr lang="en-GB" altLang="de-DE" baseline="0" dirty="0" err="1"/>
              <a:t>rund</a:t>
            </a:r>
            <a:r>
              <a:rPr lang="en-GB" altLang="de-DE" baseline="0" dirty="0"/>
              <a:t> </a:t>
            </a:r>
            <a:r>
              <a:rPr lang="en-GB" altLang="de-DE" baseline="0" dirty="0" err="1"/>
              <a:t>einem</a:t>
            </a:r>
            <a:r>
              <a:rPr lang="en-GB" altLang="de-DE" baseline="0" dirty="0"/>
              <a:t> </a:t>
            </a:r>
            <a:r>
              <a:rPr lang="en-GB" altLang="de-DE" baseline="0" dirty="0" err="1"/>
              <a:t>Drittel</a:t>
            </a:r>
            <a:r>
              <a:rPr lang="en-GB" altLang="de-DE" baseline="0" dirty="0"/>
              <a:t> der </a:t>
            </a:r>
            <a:r>
              <a:rPr lang="en-GB" altLang="de-DE" baseline="0" dirty="0" err="1"/>
              <a:t>Personen</a:t>
            </a:r>
            <a:r>
              <a:rPr lang="en-GB" altLang="de-DE" baseline="0" dirty="0"/>
              <a:t>, die </a:t>
            </a:r>
            <a:r>
              <a:rPr lang="en-GB" altLang="de-DE" baseline="0" dirty="0" err="1"/>
              <a:t>Anspruch</a:t>
            </a:r>
            <a:r>
              <a:rPr lang="en-GB" altLang="de-DE" baseline="0" dirty="0"/>
              <a:t> auf </a:t>
            </a:r>
            <a:r>
              <a:rPr lang="en-GB" altLang="de-DE" baseline="0" dirty="0" err="1"/>
              <a:t>ein</a:t>
            </a:r>
            <a:r>
              <a:rPr lang="en-GB" altLang="de-DE" baseline="0" dirty="0"/>
              <a:t> BEM </a:t>
            </a:r>
            <a:r>
              <a:rPr lang="en-GB" altLang="de-DE" baseline="0" dirty="0" err="1"/>
              <a:t>gehabt</a:t>
            </a:r>
            <a:r>
              <a:rPr lang="en-GB" altLang="de-DE" baseline="0" dirty="0"/>
              <a:t> </a:t>
            </a:r>
            <a:r>
              <a:rPr lang="en-GB" altLang="de-DE" baseline="0" dirty="0" err="1"/>
              <a:t>hätten</a:t>
            </a:r>
            <a:r>
              <a:rPr lang="en-GB" altLang="de-DE" baseline="0" dirty="0"/>
              <a:t>, </a:t>
            </a:r>
            <a:r>
              <a:rPr lang="en-GB" altLang="de-DE" baseline="0" dirty="0" err="1"/>
              <a:t>auch</a:t>
            </a:r>
            <a:r>
              <a:rPr lang="en-GB" altLang="de-DE" baseline="0" dirty="0"/>
              <a:t> </a:t>
            </a:r>
            <a:r>
              <a:rPr lang="en-GB" altLang="de-DE" baseline="0" dirty="0" err="1"/>
              <a:t>tatsächlich</a:t>
            </a:r>
            <a:r>
              <a:rPr lang="en-GB" altLang="de-DE" baseline="0" dirty="0"/>
              <a:t> </a:t>
            </a:r>
            <a:r>
              <a:rPr lang="en-GB" altLang="de-DE" baseline="0" dirty="0" err="1"/>
              <a:t>ein</a:t>
            </a:r>
            <a:r>
              <a:rPr lang="en-GB" altLang="de-DE" baseline="0" dirty="0"/>
              <a:t> BEM </a:t>
            </a:r>
            <a:r>
              <a:rPr lang="en-GB" altLang="de-DE" baseline="0" dirty="0" err="1"/>
              <a:t>angeboten</a:t>
            </a:r>
            <a:r>
              <a:rPr lang="en-GB" altLang="de-DE" baseline="0" dirty="0"/>
              <a:t> </a:t>
            </a:r>
            <a:r>
              <a:rPr lang="en-GB" altLang="de-DE" baseline="0" dirty="0" err="1"/>
              <a:t>wurde</a:t>
            </a:r>
            <a:r>
              <a:rPr lang="en-GB" altLang="de-DE" baseline="0" dirty="0"/>
              <a:t>: </a:t>
            </a:r>
          </a:p>
          <a:p>
            <a:pPr>
              <a:spcBef>
                <a:spcPct val="0"/>
              </a:spcBef>
            </a:pPr>
            <a:endParaRPr lang="en-GB" altLang="de-DE" baseline="0" dirty="0"/>
          </a:p>
          <a:p>
            <a:pPr>
              <a:spcBef>
                <a:spcPct val="0"/>
              </a:spcBef>
            </a:pPr>
            <a:r>
              <a:rPr lang="en-GB" altLang="de-DE" baseline="0" dirty="0"/>
              <a:t>In </a:t>
            </a:r>
            <a:r>
              <a:rPr lang="en-GB" altLang="de-DE" baseline="0" dirty="0" err="1"/>
              <a:t>größeren</a:t>
            </a:r>
            <a:r>
              <a:rPr lang="en-GB" altLang="de-DE" baseline="0" dirty="0"/>
              <a:t> </a:t>
            </a:r>
            <a:r>
              <a:rPr lang="en-GB" altLang="de-DE" baseline="0" dirty="0" err="1"/>
              <a:t>Betrieben</a:t>
            </a:r>
            <a:r>
              <a:rPr lang="en-GB" altLang="de-DE" baseline="0" dirty="0"/>
              <a:t> lag der </a:t>
            </a:r>
            <a:r>
              <a:rPr lang="en-GB" altLang="de-DE" baseline="0" dirty="0" err="1"/>
              <a:t>Anteil</a:t>
            </a:r>
            <a:r>
              <a:rPr lang="en-GB" altLang="de-DE" baseline="0" dirty="0"/>
              <a:t> </a:t>
            </a:r>
            <a:r>
              <a:rPr lang="en-GB" altLang="de-DE" baseline="0" dirty="0" err="1"/>
              <a:t>über</a:t>
            </a:r>
            <a:r>
              <a:rPr lang="en-GB" altLang="de-DE" baseline="0" dirty="0"/>
              <a:t> </a:t>
            </a:r>
            <a:r>
              <a:rPr lang="en-GB" altLang="de-DE" baseline="0" dirty="0" err="1"/>
              <a:t>diesem</a:t>
            </a:r>
            <a:r>
              <a:rPr lang="en-GB" altLang="de-DE" baseline="0" dirty="0"/>
              <a:t> </a:t>
            </a:r>
            <a:r>
              <a:rPr lang="en-GB" altLang="de-DE" baseline="0" dirty="0" err="1"/>
              <a:t>Schnitt</a:t>
            </a:r>
            <a:r>
              <a:rPr lang="en-GB" altLang="de-DE" baseline="0" dirty="0"/>
              <a:t>, in </a:t>
            </a:r>
            <a:r>
              <a:rPr lang="en-GB" altLang="de-DE" baseline="0" dirty="0" err="1"/>
              <a:t>kleineren</a:t>
            </a:r>
            <a:r>
              <a:rPr lang="en-GB" altLang="de-DE" baseline="0" dirty="0"/>
              <a:t> </a:t>
            </a:r>
            <a:r>
              <a:rPr lang="en-GB" altLang="de-DE" baseline="0" dirty="0" err="1"/>
              <a:t>darunter</a:t>
            </a:r>
            <a:r>
              <a:rPr lang="en-GB" altLang="de-DE" baseline="0" dirty="0"/>
              <a:t>. </a:t>
            </a:r>
            <a:endParaRPr lang="en-GB" alt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EE6629A-F94F-49B3-880C-742A83222D5B}" type="slidenum">
              <a:rPr lang="de-DE" altLang="de-DE"/>
              <a:pPr/>
              <a:t>18</a:t>
            </a:fld>
            <a:endParaRPr lang="de-DE" altLang="de-DE"/>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de-DE" dirty="0"/>
              <a:t>Das </a:t>
            </a:r>
            <a:r>
              <a:rPr lang="en-GB" altLang="de-DE" dirty="0" err="1"/>
              <a:t>zweite</a:t>
            </a:r>
            <a:r>
              <a:rPr lang="en-GB" altLang="de-DE" dirty="0"/>
              <a:t> </a:t>
            </a:r>
            <a:r>
              <a:rPr lang="en-GB" altLang="de-DE" dirty="0" err="1"/>
              <a:t>hier</a:t>
            </a:r>
            <a:r>
              <a:rPr lang="en-GB" altLang="de-DE" dirty="0"/>
              <a:t> </a:t>
            </a:r>
            <a:r>
              <a:rPr lang="en-GB" altLang="de-DE" dirty="0" err="1"/>
              <a:t>erwähnte</a:t>
            </a:r>
            <a:r>
              <a:rPr lang="en-GB" altLang="de-DE" baseline="0" dirty="0"/>
              <a:t> Instrument </a:t>
            </a:r>
            <a:r>
              <a:rPr lang="en-GB" altLang="de-DE" baseline="0" dirty="0" err="1"/>
              <a:t>ist</a:t>
            </a:r>
            <a:r>
              <a:rPr lang="en-GB" altLang="de-DE" baseline="0" dirty="0"/>
              <a:t> die </a:t>
            </a:r>
            <a:r>
              <a:rPr lang="en-GB" altLang="de-DE" baseline="0" dirty="0" err="1"/>
              <a:t>stufenweise</a:t>
            </a:r>
            <a:r>
              <a:rPr lang="en-GB" altLang="de-DE" baseline="0" dirty="0"/>
              <a:t> </a:t>
            </a:r>
            <a:r>
              <a:rPr lang="en-GB" altLang="de-DE" baseline="0" dirty="0" err="1"/>
              <a:t>Wiedereingliederung</a:t>
            </a:r>
            <a:r>
              <a:rPr lang="en-GB" altLang="de-DE" baseline="0" dirty="0"/>
              <a:t>, </a:t>
            </a:r>
            <a:r>
              <a:rPr lang="en-GB" dirty="0"/>
              <a:t>die von </a:t>
            </a:r>
            <a:r>
              <a:rPr lang="en-GB" dirty="0" err="1"/>
              <a:t>einer</a:t>
            </a:r>
            <a:r>
              <a:rPr lang="en-GB" dirty="0"/>
              <a:t> </a:t>
            </a:r>
            <a:r>
              <a:rPr lang="en-GB" dirty="0" err="1"/>
              <a:t>Ärztin</a:t>
            </a:r>
            <a:r>
              <a:rPr lang="en-GB" dirty="0"/>
              <a:t> </a:t>
            </a:r>
            <a:r>
              <a:rPr lang="en-GB" dirty="0" err="1"/>
              <a:t>oder</a:t>
            </a:r>
            <a:r>
              <a:rPr lang="en-GB" dirty="0"/>
              <a:t> </a:t>
            </a:r>
            <a:r>
              <a:rPr lang="en-GB" dirty="0" err="1"/>
              <a:t>einem</a:t>
            </a:r>
            <a:r>
              <a:rPr lang="en-GB" dirty="0"/>
              <a:t> </a:t>
            </a:r>
            <a:r>
              <a:rPr lang="en-GB" dirty="0" err="1"/>
              <a:t>Arzt</a:t>
            </a:r>
            <a:r>
              <a:rPr lang="en-GB" dirty="0"/>
              <a:t> in </a:t>
            </a:r>
            <a:r>
              <a:rPr lang="en-GB" dirty="0" err="1"/>
              <a:t>Abstimmung</a:t>
            </a:r>
            <a:r>
              <a:rPr lang="en-GB" dirty="0"/>
              <a:t> </a:t>
            </a:r>
            <a:r>
              <a:rPr lang="en-GB" dirty="0" err="1"/>
              <a:t>mit</a:t>
            </a:r>
            <a:r>
              <a:rPr lang="en-GB" dirty="0"/>
              <a:t> der </a:t>
            </a:r>
            <a:r>
              <a:rPr lang="en-GB" dirty="0" err="1"/>
              <a:t>Patientin</a:t>
            </a:r>
            <a:r>
              <a:rPr lang="en-GB" dirty="0"/>
              <a:t> </a:t>
            </a:r>
            <a:r>
              <a:rPr lang="en-GB" dirty="0" err="1"/>
              <a:t>oder</a:t>
            </a:r>
            <a:r>
              <a:rPr lang="en-GB" dirty="0"/>
              <a:t> </a:t>
            </a:r>
            <a:r>
              <a:rPr lang="en-GB" dirty="0" err="1"/>
              <a:t>dem</a:t>
            </a:r>
            <a:r>
              <a:rPr lang="en-GB" dirty="0"/>
              <a:t> </a:t>
            </a:r>
            <a:r>
              <a:rPr lang="en-GB" dirty="0" err="1"/>
              <a:t>Patienten</a:t>
            </a:r>
            <a:r>
              <a:rPr lang="en-GB" dirty="0"/>
              <a:t> </a:t>
            </a:r>
            <a:r>
              <a:rPr lang="en-GB" dirty="0" err="1"/>
              <a:t>sowie</a:t>
            </a:r>
            <a:r>
              <a:rPr lang="en-GB" dirty="0"/>
              <a:t> der </a:t>
            </a:r>
            <a:r>
              <a:rPr lang="en-GB" dirty="0" err="1"/>
              <a:t>Arbeitgeberin</a:t>
            </a:r>
            <a:r>
              <a:rPr lang="en-GB" dirty="0"/>
              <a:t> </a:t>
            </a:r>
            <a:r>
              <a:rPr lang="en-GB" dirty="0" err="1"/>
              <a:t>bzw</a:t>
            </a:r>
            <a:r>
              <a:rPr lang="en-GB" dirty="0"/>
              <a:t>. </a:t>
            </a:r>
            <a:r>
              <a:rPr lang="en-GB" dirty="0" err="1"/>
              <a:t>dem</a:t>
            </a:r>
            <a:r>
              <a:rPr lang="en-GB" dirty="0"/>
              <a:t> </a:t>
            </a:r>
            <a:r>
              <a:rPr lang="en-GB" dirty="0" err="1"/>
              <a:t>Arbeitgeber</a:t>
            </a:r>
            <a:r>
              <a:rPr lang="en-GB" dirty="0"/>
              <a:t> </a:t>
            </a:r>
            <a:r>
              <a:rPr lang="en-GB" dirty="0" err="1"/>
              <a:t>verordnet</a:t>
            </a:r>
            <a:r>
              <a:rPr lang="en-GB" baseline="0" dirty="0"/>
              <a:t> </a:t>
            </a:r>
            <a:r>
              <a:rPr lang="en-GB" baseline="0" dirty="0" err="1"/>
              <a:t>wird</a:t>
            </a:r>
            <a:r>
              <a:rPr lang="en-GB" baseline="0" dirty="0"/>
              <a:t>.</a:t>
            </a:r>
            <a:endParaRPr lang="en-GB" alt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5D36985-02B6-4D86-B0EA-897B1BA2B8B1}" type="slidenum">
              <a:rPr lang="de-DE" altLang="de-DE"/>
              <a:pPr/>
              <a:t>19</a:t>
            </a:fld>
            <a:endParaRPr lang="de-DE" altLang="de-DE"/>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de-DE" dirty="0"/>
              <a:t>Das</a:t>
            </a:r>
            <a:r>
              <a:rPr lang="en-GB" altLang="de-DE" baseline="0" dirty="0"/>
              <a:t> Instrument </a:t>
            </a:r>
            <a:r>
              <a:rPr lang="en-GB" altLang="de-DE" baseline="0" dirty="0" err="1"/>
              <a:t>soll</a:t>
            </a:r>
            <a:r>
              <a:rPr lang="en-GB" altLang="de-DE" baseline="0" dirty="0"/>
              <a:t> </a:t>
            </a:r>
            <a:r>
              <a:rPr lang="en-GB" altLang="de-DE" baseline="0" dirty="0" err="1"/>
              <a:t>hier</a:t>
            </a:r>
            <a:r>
              <a:rPr lang="en-GB" altLang="de-DE" baseline="0" dirty="0"/>
              <a:t> </a:t>
            </a:r>
            <a:r>
              <a:rPr lang="en-GB" altLang="de-DE" baseline="0" dirty="0" err="1"/>
              <a:t>nur</a:t>
            </a:r>
            <a:r>
              <a:rPr lang="en-GB" altLang="de-DE" baseline="0" dirty="0"/>
              <a:t> </a:t>
            </a:r>
            <a:r>
              <a:rPr lang="en-GB" altLang="de-DE" baseline="0" dirty="0" err="1"/>
              <a:t>kurz</a:t>
            </a:r>
            <a:r>
              <a:rPr lang="en-GB" altLang="de-DE" baseline="0" dirty="0"/>
              <a:t> </a:t>
            </a:r>
            <a:r>
              <a:rPr lang="en-GB" altLang="de-DE" baseline="0" dirty="0" err="1"/>
              <a:t>eingeführt</a:t>
            </a:r>
            <a:r>
              <a:rPr lang="en-GB" altLang="de-DE" baseline="0" dirty="0"/>
              <a:t> </a:t>
            </a:r>
            <a:r>
              <a:rPr lang="en-GB" altLang="de-DE" baseline="0" dirty="0" err="1"/>
              <a:t>werden</a:t>
            </a:r>
            <a:r>
              <a:rPr lang="en-GB" altLang="de-DE" baseline="0" dirty="0"/>
              <a:t> </a:t>
            </a:r>
            <a:r>
              <a:rPr lang="mr-IN" altLang="de-DE" baseline="0" dirty="0"/>
              <a:t>–</a:t>
            </a:r>
            <a:r>
              <a:rPr lang="en-GB" altLang="de-DE" baseline="0" dirty="0"/>
              <a:t> </a:t>
            </a:r>
            <a:r>
              <a:rPr lang="en-GB" altLang="de-DE" baseline="0" dirty="0" err="1"/>
              <a:t>für</a:t>
            </a:r>
            <a:r>
              <a:rPr lang="en-GB" altLang="de-DE" baseline="0" dirty="0"/>
              <a:t> </a:t>
            </a:r>
            <a:r>
              <a:rPr lang="en-GB" altLang="de-DE" baseline="0" dirty="0" err="1"/>
              <a:t>eine</a:t>
            </a:r>
            <a:r>
              <a:rPr lang="en-GB" altLang="de-DE" baseline="0" dirty="0"/>
              <a:t> </a:t>
            </a:r>
            <a:r>
              <a:rPr lang="en-GB" altLang="de-DE" baseline="0" dirty="0" err="1"/>
              <a:t>ausführlichere</a:t>
            </a:r>
            <a:r>
              <a:rPr lang="en-GB" altLang="de-DE" baseline="0" dirty="0"/>
              <a:t> </a:t>
            </a:r>
            <a:r>
              <a:rPr lang="en-GB" altLang="de-DE" baseline="0" dirty="0" err="1"/>
              <a:t>Beschreibung</a:t>
            </a:r>
            <a:r>
              <a:rPr lang="en-GB" altLang="de-DE" baseline="0" dirty="0"/>
              <a:t> </a:t>
            </a:r>
            <a:r>
              <a:rPr lang="en-GB" altLang="de-DE" baseline="0" dirty="0" err="1"/>
              <a:t>wird</a:t>
            </a:r>
            <a:r>
              <a:rPr lang="en-GB" altLang="de-DE" baseline="0" dirty="0"/>
              <a:t> </a:t>
            </a:r>
            <a:r>
              <a:rPr lang="en-GB" altLang="de-DE" baseline="0" dirty="0" err="1"/>
              <a:t>z.B</a:t>
            </a:r>
            <a:r>
              <a:rPr lang="en-GB" altLang="de-DE" baseline="0" dirty="0"/>
              <a:t>. auf die </a:t>
            </a:r>
            <a:r>
              <a:rPr lang="en-GB" altLang="de-DE" baseline="0" dirty="0" err="1"/>
              <a:t>hier</a:t>
            </a:r>
            <a:r>
              <a:rPr lang="en-GB" altLang="de-DE" baseline="0" dirty="0"/>
              <a:t> </a:t>
            </a:r>
            <a:r>
              <a:rPr lang="en-GB" altLang="de-DE" baseline="0" dirty="0" err="1"/>
              <a:t>abgebildete</a:t>
            </a:r>
            <a:r>
              <a:rPr lang="en-GB" altLang="de-DE" baseline="0" dirty="0"/>
              <a:t> </a:t>
            </a:r>
            <a:r>
              <a:rPr lang="en-GB" altLang="de-DE" baseline="0" dirty="0" err="1"/>
              <a:t>Arbeitshilfe</a:t>
            </a:r>
            <a:r>
              <a:rPr lang="en-GB" altLang="de-DE" baseline="0" dirty="0"/>
              <a:t> (</a:t>
            </a:r>
            <a:r>
              <a:rPr lang="en-GB" altLang="de-DE" baseline="0" dirty="0" err="1"/>
              <a:t>frei</a:t>
            </a:r>
            <a:r>
              <a:rPr lang="en-GB" altLang="de-DE" baseline="0" dirty="0"/>
              <a:t> </a:t>
            </a:r>
            <a:r>
              <a:rPr lang="en-GB" altLang="de-DE" baseline="0" dirty="0" err="1"/>
              <a:t>im</a:t>
            </a:r>
            <a:r>
              <a:rPr lang="en-GB" altLang="de-DE" baseline="0" dirty="0"/>
              <a:t> </a:t>
            </a:r>
            <a:r>
              <a:rPr lang="en-GB" altLang="de-DE" baseline="0" dirty="0" err="1"/>
              <a:t>Netz</a:t>
            </a:r>
            <a:r>
              <a:rPr lang="en-GB" altLang="de-DE" baseline="0" dirty="0"/>
              <a:t> </a:t>
            </a:r>
            <a:r>
              <a:rPr lang="en-GB" altLang="de-DE" baseline="0" dirty="0" err="1"/>
              <a:t>verfügbar</a:t>
            </a:r>
            <a:r>
              <a:rPr lang="en-GB" altLang="de-DE" baseline="0" dirty="0"/>
              <a:t>) </a:t>
            </a:r>
            <a:r>
              <a:rPr lang="en-GB" altLang="de-DE" baseline="0" dirty="0" err="1"/>
              <a:t>verwiesen</a:t>
            </a:r>
            <a:r>
              <a:rPr lang="en-GB" altLang="de-DE" baseline="0" dirty="0"/>
              <a:t>. </a:t>
            </a:r>
          </a:p>
          <a:p>
            <a:pPr>
              <a:spcBef>
                <a:spcPct val="0"/>
              </a:spcBef>
            </a:pPr>
            <a:endParaRPr lang="en-GB" altLang="de-DE" baseline="0" dirty="0"/>
          </a:p>
          <a:p>
            <a:pPr marL="0" marR="0" lvl="0" indent="0" algn="l" defTabSz="914400" rtl="0" eaLnBrk="1" fontAlgn="base" latinLnBrk="0" hangingPunct="1">
              <a:lnSpc>
                <a:spcPct val="100000"/>
              </a:lnSpc>
              <a:spcBef>
                <a:spcPct val="0"/>
              </a:spcBef>
              <a:spcAft>
                <a:spcPct val="0"/>
              </a:spcAft>
              <a:buClrTx/>
              <a:buSzTx/>
              <a:buFontTx/>
              <a:buNone/>
              <a:tabLst/>
              <a:defRPr/>
            </a:pPr>
            <a:r>
              <a:rPr lang="en-GB" altLang="de-DE" baseline="0" dirty="0"/>
              <a:t>Die </a:t>
            </a:r>
            <a:r>
              <a:rPr lang="en-GB" altLang="de-DE" baseline="0" dirty="0" err="1"/>
              <a:t>stufenweise</a:t>
            </a:r>
            <a:r>
              <a:rPr lang="en-GB" altLang="de-DE" baseline="0" dirty="0"/>
              <a:t> </a:t>
            </a:r>
            <a:r>
              <a:rPr lang="en-GB" altLang="de-DE" baseline="0" dirty="0" err="1"/>
              <a:t>Wiedereingliederung</a:t>
            </a:r>
            <a:r>
              <a:rPr lang="en-GB" altLang="de-DE" baseline="0" dirty="0"/>
              <a:t> </a:t>
            </a:r>
            <a:r>
              <a:rPr lang="en-GB" altLang="de-DE" baseline="0" dirty="0" err="1"/>
              <a:t>sieht</a:t>
            </a:r>
            <a:r>
              <a:rPr lang="en-GB" altLang="de-DE" baseline="0" dirty="0"/>
              <a:t> </a:t>
            </a:r>
            <a:r>
              <a:rPr lang="en-GB" altLang="de-DE" baseline="0" dirty="0" err="1"/>
              <a:t>eine</a:t>
            </a:r>
            <a:r>
              <a:rPr lang="en-GB" altLang="de-DE" baseline="0" dirty="0"/>
              <a:t> </a:t>
            </a:r>
            <a:r>
              <a:rPr lang="en-GB" altLang="de-DE" baseline="0" dirty="0" err="1"/>
              <a:t>enge</a:t>
            </a:r>
            <a:r>
              <a:rPr lang="en-GB" altLang="de-DE" baseline="0" dirty="0"/>
              <a:t> </a:t>
            </a:r>
            <a:r>
              <a:rPr lang="en-GB" altLang="de-DE" baseline="0" dirty="0" err="1"/>
              <a:t>Kooperation</a:t>
            </a:r>
            <a:r>
              <a:rPr lang="en-GB" altLang="de-DE" baseline="0" dirty="0"/>
              <a:t> </a:t>
            </a:r>
            <a:r>
              <a:rPr lang="de-DE" sz="1800" dirty="0">
                <a:solidFill>
                  <a:srgbClr val="000000"/>
                </a:solidFill>
                <a:latin typeface="Segoe UI" panose="020B0502040204020203" pitchFamily="34" charset="0"/>
              </a:rPr>
              <a:t>zwischen der behandelnden, niedergelassenen Ärztin/dem Arzt und der Betriebsärztin/dem Betriebsarzt vor.</a:t>
            </a:r>
            <a:r>
              <a:rPr lang="de-DE" sz="1800" baseline="0" dirty="0">
                <a:solidFill>
                  <a:prstClr val="black"/>
                </a:solidFill>
                <a:latin typeface="Segoe UI" panose="020B0502040204020203" pitchFamily="34" charset="0"/>
              </a:rPr>
              <a:t> </a:t>
            </a:r>
            <a:r>
              <a:rPr lang="en-GB" altLang="de-DE" baseline="0" dirty="0" err="1"/>
              <a:t>Beide</a:t>
            </a:r>
            <a:r>
              <a:rPr lang="en-GB" altLang="de-DE" baseline="0" dirty="0"/>
              <a:t> </a:t>
            </a:r>
            <a:r>
              <a:rPr lang="en-GB" altLang="de-DE" baseline="0" dirty="0" err="1"/>
              <a:t>können</a:t>
            </a:r>
            <a:r>
              <a:rPr lang="en-GB" altLang="de-DE" baseline="0" dirty="0"/>
              <a:t> </a:t>
            </a:r>
            <a:r>
              <a:rPr lang="en-GB" altLang="de-DE" baseline="0" dirty="0" err="1"/>
              <a:t>ein</a:t>
            </a:r>
            <a:r>
              <a:rPr lang="en-GB" altLang="de-DE" baseline="0" dirty="0"/>
              <a:t> </a:t>
            </a:r>
            <a:r>
              <a:rPr lang="en-GB" altLang="de-DE" baseline="0" dirty="0" err="1"/>
              <a:t>solches</a:t>
            </a:r>
            <a:r>
              <a:rPr lang="en-GB" altLang="de-DE" baseline="0" dirty="0"/>
              <a:t> </a:t>
            </a:r>
            <a:r>
              <a:rPr lang="en-GB" altLang="de-DE" baseline="0" dirty="0" err="1"/>
              <a:t>Verfahren</a:t>
            </a:r>
            <a:r>
              <a:rPr lang="en-GB" altLang="de-DE" baseline="0" dirty="0"/>
              <a:t> “</a:t>
            </a:r>
            <a:r>
              <a:rPr lang="en-GB" altLang="de-DE" baseline="0" dirty="0" err="1"/>
              <a:t>anregen</a:t>
            </a:r>
            <a:r>
              <a:rPr lang="en-GB" altLang="de-DE" baseline="0" dirty="0"/>
              <a:t>”, </a:t>
            </a:r>
            <a:r>
              <a:rPr lang="en-GB" altLang="de-DE" baseline="0" dirty="0" err="1"/>
              <a:t>wie</a:t>
            </a:r>
            <a:r>
              <a:rPr lang="en-GB" altLang="de-DE" baseline="0" dirty="0"/>
              <a:t> es in der </a:t>
            </a:r>
            <a:r>
              <a:rPr lang="en-GB" altLang="de-DE" baseline="0" dirty="0" err="1"/>
              <a:t>Fachsprache</a:t>
            </a:r>
            <a:r>
              <a:rPr lang="en-GB" altLang="de-DE" baseline="0" dirty="0"/>
              <a:t> </a:t>
            </a:r>
            <a:r>
              <a:rPr lang="en-GB" altLang="de-DE" baseline="0" dirty="0" err="1"/>
              <a:t>heißt</a:t>
            </a:r>
            <a:r>
              <a:rPr lang="en-GB" altLang="de-DE" baseline="0" dirty="0"/>
              <a:t>. Das </a:t>
            </a:r>
            <a:r>
              <a:rPr lang="en-GB" altLang="de-DE" baseline="0" dirty="0" err="1"/>
              <a:t>Wichtigste</a:t>
            </a:r>
            <a:r>
              <a:rPr lang="en-GB" altLang="de-DE" baseline="0" dirty="0"/>
              <a:t> in der </a:t>
            </a:r>
            <a:r>
              <a:rPr lang="en-GB" altLang="de-DE" baseline="0" dirty="0" err="1"/>
              <a:t>Folge</a:t>
            </a:r>
            <a:r>
              <a:rPr lang="en-GB" altLang="de-DE" baseline="0" dirty="0"/>
              <a:t> in </a:t>
            </a:r>
            <a:r>
              <a:rPr lang="en-GB" altLang="de-DE" baseline="0" dirty="0" err="1"/>
              <a:t>Kürze</a:t>
            </a:r>
            <a:endParaRPr lang="en-GB" altLang="de-DE" baseline="0" dirty="0"/>
          </a:p>
          <a:p>
            <a:pPr>
              <a:spcBef>
                <a:spcPct val="0"/>
              </a:spcBef>
            </a:pPr>
            <a:endParaRPr lang="en-GB" alt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7F927FB-C21B-4A1C-92CD-760D516002BC}" type="slidenum">
              <a:rPr lang="de-DE" altLang="de-DE"/>
              <a:pPr/>
              <a:t>2</a:t>
            </a:fld>
            <a:endParaRPr lang="de-DE" altLang="de-DE"/>
          </a:p>
        </p:txBody>
      </p:sp>
      <p:sp>
        <p:nvSpPr>
          <p:cNvPr id="7171"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048" tIns="49524" rIns="99048" bIns="49524" anchor="b"/>
          <a:lstStyle>
            <a:lvl1pPr defTabSz="990600">
              <a:defRPr>
                <a:solidFill>
                  <a:schemeClr val="tx1"/>
                </a:solidFill>
                <a:latin typeface="Calibri" panose="020F0502020204030204" pitchFamily="34" charset="0"/>
                <a:cs typeface="Arial" panose="020B0604020202020204" pitchFamily="34" charset="0"/>
              </a:defRPr>
            </a:lvl1pPr>
            <a:lvl2pPr marL="742950" indent="-285750" defTabSz="990600">
              <a:defRPr>
                <a:solidFill>
                  <a:schemeClr val="tx1"/>
                </a:solidFill>
                <a:latin typeface="Calibri" panose="020F0502020204030204" pitchFamily="34" charset="0"/>
                <a:cs typeface="Arial" panose="020B0604020202020204" pitchFamily="34" charset="0"/>
              </a:defRPr>
            </a:lvl2pPr>
            <a:lvl3pPr marL="1143000" indent="-228600" defTabSz="990600">
              <a:defRPr>
                <a:solidFill>
                  <a:schemeClr val="tx1"/>
                </a:solidFill>
                <a:latin typeface="Calibri" panose="020F0502020204030204" pitchFamily="34" charset="0"/>
                <a:cs typeface="Arial" panose="020B0604020202020204" pitchFamily="34" charset="0"/>
              </a:defRPr>
            </a:lvl3pPr>
            <a:lvl4pPr marL="1600200" indent="-228600" defTabSz="990600">
              <a:defRPr>
                <a:solidFill>
                  <a:schemeClr val="tx1"/>
                </a:solidFill>
                <a:latin typeface="Calibri" panose="020F0502020204030204" pitchFamily="34" charset="0"/>
                <a:cs typeface="Arial" panose="020B0604020202020204" pitchFamily="34" charset="0"/>
              </a:defRPr>
            </a:lvl4pPr>
            <a:lvl5pPr marL="2057400" indent="-228600" defTabSz="990600">
              <a:defRPr>
                <a:solidFill>
                  <a:schemeClr val="tx1"/>
                </a:solidFill>
                <a:latin typeface="Calibri" panose="020F050202020403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0171723C-E585-46C2-9D4A-27433C26EB4E}" type="slidenum">
              <a:rPr lang="de-DE" altLang="de-DE" sz="1300" b="1">
                <a:latin typeface="Times" panose="02020603050405020304" pitchFamily="18" charset="0"/>
                <a:ea typeface="ＭＳ Ｐゴシック" panose="020B0600070205080204" pitchFamily="34" charset="-128"/>
              </a:rPr>
              <a:pPr algn="r"/>
              <a:t>2</a:t>
            </a:fld>
            <a:endParaRPr lang="de-DE" altLang="de-DE" sz="1300" b="1">
              <a:latin typeface="Times" panose="02020603050405020304" pitchFamily="18" charset="0"/>
              <a:ea typeface="ＭＳ Ｐゴシック" panose="020B0600070205080204" pitchFamily="34" charset="-128"/>
            </a:endParaRPr>
          </a:p>
        </p:txBody>
      </p:sp>
      <p:sp>
        <p:nvSpPr>
          <p:cNvPr id="717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173" name="Rectangle 3"/>
          <p:cNvSpPr>
            <a:spLocks noGrp="1" noChangeArrowheads="1"/>
          </p:cNvSpPr>
          <p:nvPr>
            <p:ph type="body" idx="1"/>
          </p:nvPr>
        </p:nvSpPr>
        <p:spPr bwMode="auto">
          <a:xfrm>
            <a:off x="946150" y="4860925"/>
            <a:ext cx="5207000" cy="460533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lIns="99048" tIns="49524" rIns="99048" bIns="49524" numCol="1" anchor="t" anchorCtr="0" compatLnSpc="1">
            <a:prstTxWarp prst="textNoShape">
              <a:avLst/>
            </a:prstTxWarp>
          </a:bodyPr>
          <a:lstStyle/>
          <a:p>
            <a:pPr>
              <a:spcBef>
                <a:spcPct val="0"/>
              </a:spcBef>
            </a:pPr>
            <a:endParaRPr lang="en-GB"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5D36985-02B6-4D86-B0EA-897B1BA2B8B1}" type="slidenum">
              <a:rPr lang="de-DE" altLang="de-DE"/>
              <a:pPr/>
              <a:t>20</a:t>
            </a:fld>
            <a:endParaRPr lang="de-DE" altLang="de-DE"/>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de-DE" dirty="0" err="1"/>
              <a:t>Siehe</a:t>
            </a:r>
            <a:r>
              <a:rPr lang="en-GB" altLang="de-DE" baseline="0" dirty="0"/>
              <a:t> </a:t>
            </a:r>
            <a:r>
              <a:rPr lang="en-GB" altLang="de-DE" baseline="0" dirty="0" err="1"/>
              <a:t>Folie</a:t>
            </a:r>
            <a:endParaRPr lang="en-GB" alt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BCFF528-3E0F-43FF-91F3-41EFB67C3889}" type="slidenum">
              <a:rPr lang="de-DE" altLang="de-DE"/>
              <a:pPr/>
              <a:t>21</a:t>
            </a:fld>
            <a:endParaRPr lang="de-DE" altLang="de-DE"/>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de-DE" dirty="0" err="1"/>
              <a:t>Siehe</a:t>
            </a:r>
            <a:r>
              <a:rPr lang="en-GB" altLang="de-DE" baseline="0" dirty="0"/>
              <a:t> </a:t>
            </a:r>
            <a:r>
              <a:rPr lang="en-GB" altLang="de-DE" baseline="0" dirty="0" err="1"/>
              <a:t>Folie</a:t>
            </a:r>
            <a:endParaRPr lang="en-GB" alt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803275" indent="-307975">
              <a:defRPr>
                <a:solidFill>
                  <a:schemeClr val="tx1"/>
                </a:solidFill>
                <a:latin typeface="Calibri" panose="020F0502020204030204" pitchFamily="34" charset="0"/>
                <a:cs typeface="Arial" panose="020B0604020202020204" pitchFamily="34" charset="0"/>
              </a:defRPr>
            </a:lvl2pPr>
            <a:lvl3pPr marL="1236663" indent="-246063">
              <a:defRPr>
                <a:solidFill>
                  <a:schemeClr val="tx1"/>
                </a:solidFill>
                <a:latin typeface="Calibri" panose="020F0502020204030204" pitchFamily="34" charset="0"/>
                <a:cs typeface="Arial" panose="020B0604020202020204" pitchFamily="34" charset="0"/>
              </a:defRPr>
            </a:lvl3pPr>
            <a:lvl4pPr marL="1731963" indent="-246063">
              <a:defRPr>
                <a:solidFill>
                  <a:schemeClr val="tx1"/>
                </a:solidFill>
                <a:latin typeface="Calibri" panose="020F0502020204030204" pitchFamily="34" charset="0"/>
                <a:cs typeface="Arial" panose="020B0604020202020204" pitchFamily="34" charset="0"/>
              </a:defRPr>
            </a:lvl4pPr>
            <a:lvl5pPr marL="2227263" indent="-246063">
              <a:defRPr>
                <a:solidFill>
                  <a:schemeClr val="tx1"/>
                </a:solidFill>
                <a:latin typeface="Calibri" panose="020F0502020204030204" pitchFamily="34" charset="0"/>
                <a:cs typeface="Arial" panose="020B0604020202020204" pitchFamily="34" charset="0"/>
              </a:defRPr>
            </a:lvl5pPr>
            <a:lvl6pPr marL="2684463" indent="-2460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41663" indent="-2460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98863" indent="-2460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56063" indent="-2460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0AD711C-2F5D-405C-B775-D0B96D87C7F4}" type="slidenum">
              <a:rPr lang="en-GB" altLang="de-DE" sz="1300">
                <a:latin typeface="Times" panose="02020603050405020304" pitchFamily="18" charset="0"/>
                <a:ea typeface="ＭＳ Ｐゴシック" panose="020B0600070205080204" pitchFamily="34" charset="-128"/>
              </a:rPr>
              <a:pPr/>
              <a:t>22</a:t>
            </a:fld>
            <a:endParaRPr lang="en-GB" altLang="de-DE" sz="1300">
              <a:latin typeface="Times" panose="02020603050405020304" pitchFamily="18" charset="0"/>
              <a:ea typeface="ＭＳ Ｐゴシック" panose="020B0600070205080204" pitchFamily="34" charset="-128"/>
            </a:endParaRPr>
          </a:p>
        </p:txBody>
      </p:sp>
      <p:sp>
        <p:nvSpPr>
          <p:cNvPr id="829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29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GB" altLang="de-DE" dirty="0">
                <a:latin typeface="Times" panose="02020603050405020304" pitchFamily="18" charset="0"/>
              </a:rPr>
              <a:t>Das</a:t>
            </a:r>
            <a:r>
              <a:rPr lang="en-GB" altLang="de-DE" baseline="0" dirty="0">
                <a:latin typeface="Times" panose="02020603050405020304" pitchFamily="18" charset="0"/>
              </a:rPr>
              <a:t> Problem der </a:t>
            </a:r>
            <a:r>
              <a:rPr lang="en-GB" altLang="de-DE" baseline="0" dirty="0" err="1">
                <a:latin typeface="Times" panose="02020603050405020304" pitchFamily="18" charset="0"/>
              </a:rPr>
              <a:t>Rückkehr</a:t>
            </a:r>
            <a:r>
              <a:rPr lang="en-GB" altLang="de-DE" baseline="0" dirty="0">
                <a:latin typeface="Times" panose="02020603050405020304" pitchFamily="18" charset="0"/>
              </a:rPr>
              <a:t> von </a:t>
            </a:r>
            <a:r>
              <a:rPr lang="en-GB" altLang="de-DE" baseline="0" dirty="0" err="1">
                <a:latin typeface="Times" panose="02020603050405020304" pitchFamily="18" charset="0"/>
              </a:rPr>
              <a:t>Beschäftigten</a:t>
            </a:r>
            <a:r>
              <a:rPr lang="en-GB" altLang="de-DE" baseline="0" dirty="0">
                <a:latin typeface="Times" panose="02020603050405020304" pitchFamily="18" charset="0"/>
              </a:rPr>
              <a:t> </a:t>
            </a:r>
            <a:r>
              <a:rPr lang="en-GB" altLang="de-DE" baseline="0" dirty="0" err="1">
                <a:latin typeface="Times" panose="02020603050405020304" pitchFamily="18" charset="0"/>
              </a:rPr>
              <a:t>mit</a:t>
            </a:r>
            <a:r>
              <a:rPr lang="en-GB" altLang="de-DE" baseline="0" dirty="0">
                <a:latin typeface="Times" panose="02020603050405020304" pitchFamily="18" charset="0"/>
              </a:rPr>
              <a:t> </a:t>
            </a:r>
            <a:r>
              <a:rPr lang="en-GB" altLang="de-DE" baseline="0" dirty="0" err="1">
                <a:latin typeface="Times" panose="02020603050405020304" pitchFamily="18" charset="0"/>
              </a:rPr>
              <a:t>psychischen</a:t>
            </a:r>
            <a:r>
              <a:rPr lang="en-GB" altLang="de-DE" baseline="0" dirty="0">
                <a:latin typeface="Times" panose="02020603050405020304" pitchFamily="18" charset="0"/>
              </a:rPr>
              <a:t> </a:t>
            </a:r>
            <a:r>
              <a:rPr lang="en-GB" altLang="de-DE" baseline="0" dirty="0" err="1">
                <a:latin typeface="Times" panose="02020603050405020304" pitchFamily="18" charset="0"/>
              </a:rPr>
              <a:t>Erkrankungen</a:t>
            </a:r>
            <a:r>
              <a:rPr lang="en-GB" altLang="de-DE" baseline="0" dirty="0">
                <a:latin typeface="Times" panose="02020603050405020304" pitchFamily="18" charset="0"/>
              </a:rPr>
              <a:t> an den </a:t>
            </a:r>
            <a:r>
              <a:rPr lang="en-GB" altLang="de-DE" baseline="0" dirty="0" err="1">
                <a:latin typeface="Times" panose="02020603050405020304" pitchFamily="18" charset="0"/>
              </a:rPr>
              <a:t>Arbeitsplatz</a:t>
            </a:r>
            <a:r>
              <a:rPr lang="en-GB" altLang="de-DE" baseline="0" dirty="0">
                <a:latin typeface="Times" panose="02020603050405020304" pitchFamily="18" charset="0"/>
              </a:rPr>
              <a:t> </a:t>
            </a:r>
            <a:r>
              <a:rPr lang="en-GB" altLang="de-DE" baseline="0" dirty="0" err="1">
                <a:latin typeface="Times" panose="02020603050405020304" pitchFamily="18" charset="0"/>
              </a:rPr>
              <a:t>ist</a:t>
            </a:r>
            <a:r>
              <a:rPr lang="en-GB" altLang="de-DE" baseline="0" dirty="0">
                <a:latin typeface="Times" panose="02020603050405020304" pitchFamily="18" charset="0"/>
              </a:rPr>
              <a:t> </a:t>
            </a:r>
            <a:r>
              <a:rPr lang="en-GB" altLang="de-DE" baseline="0" dirty="0" err="1">
                <a:latin typeface="Times" panose="02020603050405020304" pitchFamily="18" charset="0"/>
              </a:rPr>
              <a:t>Ausgangpunkt</a:t>
            </a:r>
            <a:r>
              <a:rPr lang="en-GB" altLang="de-DE" baseline="0" dirty="0">
                <a:latin typeface="Times" panose="02020603050405020304" pitchFamily="18" charset="0"/>
              </a:rPr>
              <a:t> </a:t>
            </a:r>
            <a:r>
              <a:rPr lang="en-GB" altLang="de-DE" baseline="0" dirty="0" err="1">
                <a:latin typeface="Times" panose="02020603050405020304" pitchFamily="18" charset="0"/>
              </a:rPr>
              <a:t>für</a:t>
            </a:r>
            <a:r>
              <a:rPr lang="en-GB" altLang="de-DE" baseline="0" dirty="0">
                <a:latin typeface="Times" panose="02020603050405020304" pitchFamily="18" charset="0"/>
              </a:rPr>
              <a:t> </a:t>
            </a:r>
            <a:r>
              <a:rPr lang="en-GB" altLang="de-DE" baseline="0" dirty="0" err="1">
                <a:latin typeface="Times" panose="02020603050405020304" pitchFamily="18" charset="0"/>
              </a:rPr>
              <a:t>eine</a:t>
            </a:r>
            <a:r>
              <a:rPr lang="en-GB" altLang="de-DE" baseline="0" dirty="0">
                <a:latin typeface="Times" panose="02020603050405020304" pitchFamily="18" charset="0"/>
              </a:rPr>
              <a:t> </a:t>
            </a:r>
            <a:r>
              <a:rPr lang="en-GB" altLang="de-DE" baseline="0" dirty="0" err="1">
                <a:latin typeface="Times" panose="02020603050405020304" pitchFamily="18" charset="0"/>
              </a:rPr>
              <a:t>Reihe</a:t>
            </a:r>
            <a:r>
              <a:rPr lang="en-GB" altLang="de-DE" baseline="0" dirty="0">
                <a:latin typeface="Times" panose="02020603050405020304" pitchFamily="18" charset="0"/>
              </a:rPr>
              <a:t> von </a:t>
            </a:r>
            <a:r>
              <a:rPr lang="en-GB" altLang="de-DE" baseline="0" dirty="0" err="1">
                <a:latin typeface="Times" panose="02020603050405020304" pitchFamily="18" charset="0"/>
              </a:rPr>
              <a:t>Studien</a:t>
            </a:r>
            <a:r>
              <a:rPr lang="en-GB" altLang="de-DE" baseline="0" dirty="0">
                <a:latin typeface="Times" panose="02020603050405020304" pitchFamily="18" charset="0"/>
              </a:rPr>
              <a:t>, die </a:t>
            </a:r>
            <a:r>
              <a:rPr lang="en-GB" altLang="de-DE" baseline="0" dirty="0" err="1">
                <a:latin typeface="Times" panose="02020603050405020304" pitchFamily="18" charset="0"/>
              </a:rPr>
              <a:t>Interventionen</a:t>
            </a:r>
            <a:r>
              <a:rPr lang="en-GB" altLang="de-DE" baseline="0" dirty="0">
                <a:latin typeface="Times" panose="02020603050405020304" pitchFamily="18" charset="0"/>
              </a:rPr>
              <a:t> </a:t>
            </a:r>
            <a:r>
              <a:rPr lang="en-GB" altLang="de-DE" baseline="0" dirty="0" err="1">
                <a:latin typeface="Times" panose="02020603050405020304" pitchFamily="18" charset="0"/>
              </a:rPr>
              <a:t>zur</a:t>
            </a:r>
            <a:r>
              <a:rPr lang="en-GB" altLang="de-DE" baseline="0" dirty="0">
                <a:latin typeface="Times" panose="02020603050405020304" pitchFamily="18" charset="0"/>
              </a:rPr>
              <a:t> </a:t>
            </a:r>
            <a:r>
              <a:rPr lang="en-GB" altLang="de-DE" baseline="0" dirty="0" err="1">
                <a:latin typeface="Times" panose="02020603050405020304" pitchFamily="18" charset="0"/>
              </a:rPr>
              <a:t>Verbesserung</a:t>
            </a:r>
            <a:r>
              <a:rPr lang="en-GB" altLang="de-DE" baseline="0" dirty="0">
                <a:latin typeface="Times" panose="02020603050405020304" pitchFamily="18" charset="0"/>
              </a:rPr>
              <a:t> der Reintegration </a:t>
            </a:r>
            <a:r>
              <a:rPr lang="en-GB" altLang="de-DE" baseline="0" dirty="0" err="1">
                <a:latin typeface="Times" panose="02020603050405020304" pitchFamily="18" charset="0"/>
              </a:rPr>
              <a:t>untersucht</a:t>
            </a:r>
            <a:r>
              <a:rPr lang="en-GB" altLang="de-DE" baseline="0" dirty="0">
                <a:latin typeface="Times" panose="02020603050405020304" pitchFamily="18" charset="0"/>
              </a:rPr>
              <a:t> </a:t>
            </a:r>
            <a:r>
              <a:rPr lang="en-GB" altLang="de-DE" baseline="0" dirty="0" err="1">
                <a:latin typeface="Times" panose="02020603050405020304" pitchFamily="18" charset="0"/>
              </a:rPr>
              <a:t>haben</a:t>
            </a:r>
            <a:r>
              <a:rPr lang="en-GB" altLang="de-DE" baseline="0" dirty="0">
                <a:latin typeface="Times" panose="02020603050405020304" pitchFamily="18" charset="0"/>
              </a:rPr>
              <a:t>. Die Cochrane Collaboration, die </a:t>
            </a:r>
            <a:r>
              <a:rPr lang="en-GB" altLang="de-DE" baseline="0" dirty="0" err="1">
                <a:latin typeface="Times" panose="02020603050405020304" pitchFamily="18" charset="0"/>
              </a:rPr>
              <a:t>Effekte</a:t>
            </a:r>
            <a:r>
              <a:rPr lang="en-GB" altLang="de-DE" baseline="0" dirty="0">
                <a:latin typeface="Times" panose="02020603050405020304" pitchFamily="18" charset="0"/>
              </a:rPr>
              <a:t> </a:t>
            </a:r>
            <a:r>
              <a:rPr lang="en-GB" altLang="de-DE" baseline="0" dirty="0" err="1">
                <a:latin typeface="Times" panose="02020603050405020304" pitchFamily="18" charset="0"/>
              </a:rPr>
              <a:t>gesundheitlicher</a:t>
            </a:r>
            <a:r>
              <a:rPr lang="en-GB" altLang="de-DE" baseline="0" dirty="0">
                <a:latin typeface="Times" panose="02020603050405020304" pitchFamily="18" charset="0"/>
              </a:rPr>
              <a:t> </a:t>
            </a:r>
            <a:r>
              <a:rPr lang="en-GB" altLang="de-DE" baseline="0" dirty="0" err="1">
                <a:latin typeface="Times" panose="02020603050405020304" pitchFamily="18" charset="0"/>
              </a:rPr>
              <a:t>Interventionen</a:t>
            </a:r>
            <a:r>
              <a:rPr lang="en-GB" altLang="de-DE" baseline="0" dirty="0">
                <a:latin typeface="Times" panose="02020603050405020304" pitchFamily="18" charset="0"/>
              </a:rPr>
              <a:t> auf </a:t>
            </a:r>
            <a:r>
              <a:rPr lang="en-GB" altLang="de-DE" baseline="0" dirty="0" err="1">
                <a:latin typeface="Times" panose="02020603050405020304" pitchFamily="18" charset="0"/>
              </a:rPr>
              <a:t>ihre</a:t>
            </a:r>
            <a:r>
              <a:rPr lang="en-GB" altLang="de-DE" baseline="0" dirty="0">
                <a:latin typeface="Times" panose="02020603050405020304" pitchFamily="18" charset="0"/>
              </a:rPr>
              <a:t> </a:t>
            </a:r>
            <a:r>
              <a:rPr lang="en-GB" altLang="de-DE" baseline="0" dirty="0" err="1">
                <a:latin typeface="Times" panose="02020603050405020304" pitchFamily="18" charset="0"/>
              </a:rPr>
              <a:t>Evidenz</a:t>
            </a:r>
            <a:r>
              <a:rPr lang="en-GB" altLang="de-DE" baseline="0" dirty="0">
                <a:latin typeface="Times" panose="02020603050405020304" pitchFamily="18" charset="0"/>
              </a:rPr>
              <a:t> </a:t>
            </a:r>
            <a:r>
              <a:rPr lang="en-GB" altLang="de-DE" baseline="0" dirty="0" err="1">
                <a:latin typeface="Times" panose="02020603050405020304" pitchFamily="18" charset="0"/>
              </a:rPr>
              <a:t>überprüft</a:t>
            </a:r>
            <a:r>
              <a:rPr lang="en-GB" altLang="de-DE" baseline="0" dirty="0">
                <a:latin typeface="Times" panose="02020603050405020304" pitchFamily="18" charset="0"/>
              </a:rPr>
              <a:t>, hat </a:t>
            </a:r>
            <a:r>
              <a:rPr lang="en-GB" altLang="de-DE" baseline="0" dirty="0" err="1">
                <a:latin typeface="Times" panose="02020603050405020304" pitchFamily="18" charset="0"/>
              </a:rPr>
              <a:t>zwei</a:t>
            </a:r>
            <a:r>
              <a:rPr lang="en-GB" altLang="de-DE" baseline="0" dirty="0">
                <a:latin typeface="Times" panose="02020603050405020304" pitchFamily="18" charset="0"/>
              </a:rPr>
              <a:t> </a:t>
            </a:r>
            <a:r>
              <a:rPr lang="en-GB" altLang="de-DE" baseline="0" dirty="0" err="1">
                <a:latin typeface="Times" panose="02020603050405020304" pitchFamily="18" charset="0"/>
              </a:rPr>
              <a:t>aktuelle</a:t>
            </a:r>
            <a:r>
              <a:rPr lang="en-GB" altLang="de-DE" baseline="0" dirty="0">
                <a:latin typeface="Times" panose="02020603050405020304" pitchFamily="18" charset="0"/>
              </a:rPr>
              <a:t> Reviews </a:t>
            </a:r>
            <a:r>
              <a:rPr lang="en-GB" altLang="de-DE" baseline="0" dirty="0" err="1">
                <a:latin typeface="Times" panose="02020603050405020304" pitchFamily="18" charset="0"/>
              </a:rPr>
              <a:t>durchgeführt</a:t>
            </a:r>
            <a:r>
              <a:rPr lang="en-GB" altLang="de-DE" baseline="0" dirty="0">
                <a:latin typeface="Times" panose="02020603050405020304" pitchFamily="18" charset="0"/>
              </a:rPr>
              <a:t>. </a:t>
            </a:r>
          </a:p>
          <a:p>
            <a:pPr>
              <a:spcBef>
                <a:spcPct val="0"/>
              </a:spcBef>
            </a:pPr>
            <a:endParaRPr lang="en-GB" altLang="de-DE" baseline="0" dirty="0">
              <a:latin typeface="Times"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932D67F-1F0B-4726-B549-29DBA25C2A70}" type="slidenum">
              <a:rPr lang="de-DE" altLang="de-DE"/>
              <a:pPr/>
              <a:t>23</a:t>
            </a:fld>
            <a:endParaRPr lang="de-DE" altLang="de-DE"/>
          </a:p>
        </p:txBody>
      </p:sp>
      <p:sp>
        <p:nvSpPr>
          <p:cNvPr id="84995" name="Rectangle 2"/>
          <p:cNvSpPr>
            <a:spLocks noGrp="1" noRot="1" noChangeAspect="1" noChangeArrowheads="1" noTextEdit="1"/>
          </p:cNvSpPr>
          <p:nvPr>
            <p:ph type="sldImg"/>
          </p:nvPr>
        </p:nvSpPr>
        <p:spPr bwMode="auto">
          <a:xfrm>
            <a:off x="992188" y="768350"/>
            <a:ext cx="5116512" cy="3836988"/>
          </a:xfrm>
          <a:solidFill>
            <a:srgbClr val="FFFFFF"/>
          </a:solidFill>
          <a:ln>
            <a:solidFill>
              <a:srgbClr val="000000"/>
            </a:solidFill>
            <a:miter lim="800000"/>
            <a:headEnd/>
            <a:tailEnd/>
          </a:ln>
        </p:spPr>
      </p:sp>
      <p:sp>
        <p:nvSpPr>
          <p:cNvPr id="84996" name="Rectangle 3"/>
          <p:cNvSpPr>
            <a:spLocks noGrp="1" noChangeArrowheads="1"/>
          </p:cNvSpPr>
          <p:nvPr>
            <p:ph type="body" idx="1"/>
          </p:nvPr>
        </p:nvSpPr>
        <p:spPr bwMode="auto">
          <a:xfrm>
            <a:off x="946150" y="4860925"/>
            <a:ext cx="5207000" cy="4605338"/>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GB" altLang="de-DE" dirty="0" err="1"/>
              <a:t>Siehe</a:t>
            </a:r>
            <a:r>
              <a:rPr lang="en-GB" altLang="de-DE" baseline="0" dirty="0"/>
              <a:t> </a:t>
            </a:r>
            <a:r>
              <a:rPr lang="en-GB" altLang="de-DE" baseline="0" dirty="0" err="1"/>
              <a:t>Folie</a:t>
            </a:r>
            <a:r>
              <a:rPr lang="en-GB" altLang="de-DE" baseline="0" dirty="0"/>
              <a:t>. </a:t>
            </a:r>
          </a:p>
          <a:p>
            <a:pPr>
              <a:spcBef>
                <a:spcPct val="0"/>
              </a:spcBef>
            </a:pPr>
            <a:endParaRPr lang="en-GB" altLang="de-DE" baseline="0" dirty="0"/>
          </a:p>
          <a:p>
            <a:pPr>
              <a:spcBef>
                <a:spcPct val="0"/>
              </a:spcBef>
            </a:pPr>
            <a:r>
              <a:rPr lang="en-GB" altLang="de-DE" baseline="0" dirty="0"/>
              <a:t>In die </a:t>
            </a:r>
            <a:r>
              <a:rPr lang="en-GB" altLang="de-DE" baseline="0" dirty="0" err="1"/>
              <a:t>Beurteilung</a:t>
            </a:r>
            <a:r>
              <a:rPr lang="en-GB" altLang="de-DE" baseline="0" dirty="0"/>
              <a:t> </a:t>
            </a:r>
            <a:r>
              <a:rPr lang="en-GB" altLang="de-DE" baseline="0" dirty="0" err="1"/>
              <a:t>letztlich</a:t>
            </a:r>
            <a:r>
              <a:rPr lang="en-GB" altLang="de-DE" baseline="0" dirty="0"/>
              <a:t> </a:t>
            </a:r>
            <a:r>
              <a:rPr lang="en-GB" altLang="de-DE" baseline="0" dirty="0" err="1"/>
              <a:t>eingegangen</a:t>
            </a:r>
            <a:r>
              <a:rPr lang="en-GB" altLang="de-DE" baseline="0" dirty="0"/>
              <a:t> </a:t>
            </a:r>
            <a:r>
              <a:rPr lang="en-GB" altLang="de-DE" baseline="0" dirty="0" err="1"/>
              <a:t>sind</a:t>
            </a:r>
            <a:r>
              <a:rPr lang="en-GB" altLang="de-DE" baseline="0" dirty="0"/>
              <a:t> </a:t>
            </a:r>
            <a:r>
              <a:rPr lang="en-GB" altLang="de-DE" baseline="0" dirty="0" err="1"/>
              <a:t>drei</a:t>
            </a:r>
            <a:r>
              <a:rPr lang="en-GB" altLang="de-DE" baseline="0" dirty="0"/>
              <a:t> </a:t>
            </a:r>
            <a:r>
              <a:rPr lang="en-GB" altLang="de-DE" baseline="0" dirty="0" err="1"/>
              <a:t>Studien</a:t>
            </a:r>
            <a:r>
              <a:rPr lang="en-GB" altLang="de-DE" baseline="0" dirty="0"/>
              <a:t> von </a:t>
            </a:r>
            <a:r>
              <a:rPr lang="en-GB" altLang="de-DE" baseline="0" dirty="0" err="1"/>
              <a:t>mittlerer</a:t>
            </a:r>
            <a:r>
              <a:rPr lang="en-GB" altLang="de-DE" baseline="0" dirty="0"/>
              <a:t> </a:t>
            </a:r>
            <a:r>
              <a:rPr lang="en-GB" altLang="de-DE" baseline="0" dirty="0" err="1"/>
              <a:t>Studienqualität</a:t>
            </a:r>
            <a:r>
              <a:rPr lang="en-GB" altLang="de-DE" baseline="0" dirty="0"/>
              <a:t>: </a:t>
            </a:r>
          </a:p>
          <a:p>
            <a:pPr>
              <a:spcBef>
                <a:spcPct val="0"/>
              </a:spcBef>
            </a:pPr>
            <a:r>
              <a:rPr lang="en-GB" altLang="de-DE" baseline="0" dirty="0"/>
              <a:t>In </a:t>
            </a:r>
            <a:r>
              <a:rPr lang="en-GB" altLang="de-DE" baseline="0" dirty="0" err="1"/>
              <a:t>zwei</a:t>
            </a:r>
            <a:r>
              <a:rPr lang="en-GB" altLang="de-DE" baseline="0" dirty="0"/>
              <a:t> </a:t>
            </a:r>
            <a:r>
              <a:rPr lang="en-GB" altLang="de-DE" baseline="0" dirty="0" err="1"/>
              <a:t>Studien</a:t>
            </a:r>
            <a:r>
              <a:rPr lang="en-GB" altLang="de-DE" baseline="0" dirty="0"/>
              <a:t> </a:t>
            </a:r>
            <a:r>
              <a:rPr lang="en-GB" altLang="de-DE" baseline="0" dirty="0" err="1"/>
              <a:t>wurde</a:t>
            </a:r>
            <a:r>
              <a:rPr lang="en-GB" altLang="de-DE" baseline="0" dirty="0"/>
              <a:t> die </a:t>
            </a:r>
            <a:r>
              <a:rPr lang="en-GB" altLang="de-DE" baseline="0" dirty="0" err="1"/>
              <a:t>klinische</a:t>
            </a:r>
            <a:r>
              <a:rPr lang="en-GB" altLang="de-DE" baseline="0" dirty="0"/>
              <a:t> </a:t>
            </a:r>
            <a:r>
              <a:rPr lang="en-GB" altLang="de-DE" baseline="0" dirty="0" err="1"/>
              <a:t>Versorgung</a:t>
            </a:r>
            <a:r>
              <a:rPr lang="en-GB" altLang="de-DE" baseline="0" dirty="0"/>
              <a:t> um </a:t>
            </a:r>
            <a:r>
              <a:rPr lang="en-GB" altLang="de-DE" baseline="0" dirty="0" err="1"/>
              <a:t>ein</a:t>
            </a:r>
            <a:r>
              <a:rPr lang="en-GB" altLang="de-DE" baseline="0" dirty="0"/>
              <a:t> “</a:t>
            </a:r>
            <a:r>
              <a:rPr lang="en-GB" altLang="de-DE" baseline="0" dirty="0" err="1"/>
              <a:t>ergotherapeutisches</a:t>
            </a:r>
            <a:r>
              <a:rPr lang="en-GB" altLang="de-DE" baseline="0" dirty="0"/>
              <a:t>” </a:t>
            </a:r>
            <a:r>
              <a:rPr lang="en-GB" altLang="de-DE" baseline="0" dirty="0" err="1"/>
              <a:t>Programm</a:t>
            </a:r>
            <a:r>
              <a:rPr lang="en-GB" altLang="de-DE" baseline="0" dirty="0"/>
              <a:t> </a:t>
            </a:r>
            <a:r>
              <a:rPr lang="en-GB" altLang="de-DE" baseline="0" dirty="0" err="1"/>
              <a:t>zur</a:t>
            </a:r>
            <a:r>
              <a:rPr lang="en-GB" altLang="de-DE" baseline="0" dirty="0"/>
              <a:t> </a:t>
            </a:r>
            <a:r>
              <a:rPr lang="en-GB" altLang="de-DE" baseline="0" dirty="0" err="1"/>
              <a:t>Wiedereingliederung</a:t>
            </a:r>
            <a:r>
              <a:rPr lang="en-GB" altLang="de-DE" baseline="0" dirty="0"/>
              <a:t> in die </a:t>
            </a:r>
            <a:r>
              <a:rPr lang="en-GB" altLang="de-DE" baseline="0" dirty="0" err="1"/>
              <a:t>Arbeitswelt</a:t>
            </a:r>
            <a:r>
              <a:rPr lang="en-GB" altLang="de-DE" baseline="0" dirty="0"/>
              <a:t> </a:t>
            </a:r>
            <a:r>
              <a:rPr lang="en-GB" altLang="de-DE" baseline="0" dirty="0" err="1"/>
              <a:t>ergänzt</a:t>
            </a:r>
            <a:r>
              <a:rPr lang="en-GB" altLang="de-DE" baseline="0" dirty="0"/>
              <a:t>, das </a:t>
            </a:r>
            <a:r>
              <a:rPr lang="en-GB" altLang="de-DE" baseline="0" dirty="0" err="1"/>
              <a:t>modifizierte</a:t>
            </a:r>
            <a:r>
              <a:rPr lang="en-GB" altLang="de-DE" baseline="0" dirty="0"/>
              <a:t> </a:t>
            </a:r>
            <a:r>
              <a:rPr lang="en-GB" altLang="de-DE" baseline="0" dirty="0" err="1"/>
              <a:t>Arbeit</a:t>
            </a:r>
            <a:r>
              <a:rPr lang="en-GB" altLang="de-DE" baseline="0" dirty="0"/>
              <a:t> und </a:t>
            </a:r>
            <a:r>
              <a:rPr lang="en-GB" altLang="de-DE" baseline="0" dirty="0" err="1"/>
              <a:t>unterstützende</a:t>
            </a:r>
            <a:r>
              <a:rPr lang="en-GB" altLang="de-DE" baseline="0" dirty="0"/>
              <a:t> </a:t>
            </a:r>
            <a:r>
              <a:rPr lang="en-GB" altLang="de-DE" baseline="0" dirty="0" err="1"/>
              <a:t>Interventionen</a:t>
            </a:r>
            <a:r>
              <a:rPr lang="en-GB" altLang="de-DE" baseline="0" dirty="0"/>
              <a:t> </a:t>
            </a:r>
            <a:r>
              <a:rPr lang="en-GB" altLang="de-DE" baseline="0" dirty="0" err="1"/>
              <a:t>kombiniert</a:t>
            </a:r>
            <a:r>
              <a:rPr lang="en-GB" altLang="de-DE" baseline="0" dirty="0"/>
              <a:t>. In </a:t>
            </a:r>
            <a:r>
              <a:rPr lang="en-GB" altLang="de-DE" baseline="0" dirty="0" err="1"/>
              <a:t>einer</a:t>
            </a:r>
            <a:r>
              <a:rPr lang="en-GB" altLang="de-DE" baseline="0" dirty="0"/>
              <a:t> </a:t>
            </a:r>
            <a:r>
              <a:rPr lang="en-GB" altLang="de-DE" baseline="0" dirty="0" err="1"/>
              <a:t>Studie</a:t>
            </a:r>
            <a:r>
              <a:rPr lang="en-GB" altLang="de-DE" baseline="0" dirty="0"/>
              <a:t> </a:t>
            </a:r>
            <a:r>
              <a:rPr lang="en-GB" altLang="de-DE" baseline="0" dirty="0" err="1"/>
              <a:t>wurde</a:t>
            </a:r>
            <a:r>
              <a:rPr lang="en-GB" altLang="de-DE" baseline="0" dirty="0"/>
              <a:t> </a:t>
            </a:r>
            <a:r>
              <a:rPr lang="en-GB" altLang="de-DE" baseline="0" dirty="0" err="1"/>
              <a:t>ein</a:t>
            </a:r>
            <a:r>
              <a:rPr lang="en-GB" altLang="de-DE" baseline="0" dirty="0"/>
              <a:t> </a:t>
            </a:r>
            <a:r>
              <a:rPr lang="en-GB" altLang="de-DE" baseline="0" dirty="0" err="1"/>
              <a:t>reguläres</a:t>
            </a:r>
            <a:r>
              <a:rPr lang="en-GB" altLang="de-DE" baseline="0" dirty="0"/>
              <a:t> </a:t>
            </a:r>
            <a:r>
              <a:rPr lang="en-GB" altLang="de-DE" baseline="0" dirty="0" err="1"/>
              <a:t>Mitarbeiterhilfsprogramm</a:t>
            </a:r>
            <a:r>
              <a:rPr lang="en-GB" altLang="de-DE" baseline="0" dirty="0"/>
              <a:t> (Employee assistance program) </a:t>
            </a:r>
            <a:r>
              <a:rPr lang="en-GB" altLang="de-DE" baseline="0" dirty="0" err="1"/>
              <a:t>erweitert</a:t>
            </a:r>
            <a:r>
              <a:rPr lang="en-GB" altLang="de-DE" baseline="0" dirty="0"/>
              <a:t> und </a:t>
            </a:r>
            <a:r>
              <a:rPr lang="en-GB" altLang="de-DE" baseline="0" dirty="0" err="1"/>
              <a:t>mit</a:t>
            </a:r>
            <a:r>
              <a:rPr lang="en-GB" altLang="de-DE" baseline="0" dirty="0"/>
              <a:t> </a:t>
            </a:r>
            <a:r>
              <a:rPr lang="en-GB" altLang="de-DE" baseline="0" dirty="0" err="1"/>
              <a:t>Arbeitscoaching</a:t>
            </a:r>
            <a:r>
              <a:rPr lang="en-GB" altLang="de-DE" baseline="0" dirty="0"/>
              <a:t> und -</a:t>
            </a:r>
            <a:r>
              <a:rPr lang="en-GB" altLang="de-DE" baseline="0" dirty="0" err="1"/>
              <a:t>modifikation</a:t>
            </a:r>
            <a:r>
              <a:rPr lang="en-GB" altLang="de-DE" baseline="0" dirty="0"/>
              <a:t> </a:t>
            </a:r>
            <a:r>
              <a:rPr lang="en-GB" altLang="de-DE" baseline="0" dirty="0" err="1"/>
              <a:t>ausgestattet</a:t>
            </a:r>
            <a:r>
              <a:rPr lang="en-GB" altLang="de-DE" baseline="0" dirty="0"/>
              <a:t>.</a:t>
            </a:r>
            <a:endParaRPr lang="en-GB" alt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4315A7A-5C2F-4367-8205-D47A50D83AA6}" type="slidenum">
              <a:rPr lang="de-DE" altLang="de-DE"/>
              <a:pPr/>
              <a:t>24</a:t>
            </a:fld>
            <a:endParaRPr lang="de-DE" altLang="de-DE"/>
          </a:p>
        </p:txBody>
      </p:sp>
      <p:sp>
        <p:nvSpPr>
          <p:cNvPr id="87043" name="Rectangle 2"/>
          <p:cNvSpPr>
            <a:spLocks noGrp="1" noRot="1" noChangeAspect="1" noChangeArrowheads="1" noTextEdit="1"/>
          </p:cNvSpPr>
          <p:nvPr>
            <p:ph type="sldImg"/>
          </p:nvPr>
        </p:nvSpPr>
        <p:spPr bwMode="auto">
          <a:xfrm>
            <a:off x="992188" y="768350"/>
            <a:ext cx="5116512" cy="3836988"/>
          </a:xfrm>
          <a:solidFill>
            <a:srgbClr val="FFFFFF"/>
          </a:solidFill>
          <a:ln>
            <a:solidFill>
              <a:srgbClr val="000000"/>
            </a:solidFill>
            <a:miter lim="800000"/>
            <a:headEnd/>
            <a:tailEnd/>
          </a:ln>
        </p:spPr>
      </p:sp>
      <p:sp>
        <p:nvSpPr>
          <p:cNvPr id="87044" name="Rectangle 3"/>
          <p:cNvSpPr>
            <a:spLocks noGrp="1" noChangeArrowheads="1"/>
          </p:cNvSpPr>
          <p:nvPr>
            <p:ph type="body" idx="1"/>
          </p:nvPr>
        </p:nvSpPr>
        <p:spPr bwMode="auto">
          <a:xfrm>
            <a:off x="946150" y="4860925"/>
            <a:ext cx="5207000" cy="4605338"/>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GB" altLang="de-DE" dirty="0" err="1"/>
              <a:t>Siehe</a:t>
            </a:r>
            <a:r>
              <a:rPr lang="en-GB" altLang="de-DE" baseline="0" dirty="0"/>
              <a:t> Folie</a:t>
            </a:r>
          </a:p>
          <a:p>
            <a:pPr>
              <a:spcBef>
                <a:spcPct val="0"/>
              </a:spcBef>
            </a:pPr>
            <a:endParaRPr lang="en-GB" altLang="de-DE" baseline="0" dirty="0"/>
          </a:p>
          <a:p>
            <a:pPr>
              <a:spcBef>
                <a:spcPct val="0"/>
              </a:spcBef>
            </a:pPr>
            <a:r>
              <a:rPr lang="en-GB" altLang="de-DE" baseline="0" dirty="0" err="1"/>
              <a:t>Im</a:t>
            </a:r>
            <a:r>
              <a:rPr lang="en-GB" altLang="de-DE" baseline="0" dirty="0"/>
              <a:t> </a:t>
            </a:r>
            <a:r>
              <a:rPr lang="en-GB" altLang="de-DE" baseline="0" dirty="0" err="1"/>
              <a:t>Vergleich</a:t>
            </a:r>
            <a:r>
              <a:rPr lang="en-GB" altLang="de-DE" baseline="0" dirty="0"/>
              <a:t> </a:t>
            </a:r>
            <a:r>
              <a:rPr lang="en-GB" altLang="de-DE" baseline="0" dirty="0" err="1"/>
              <a:t>zu</a:t>
            </a:r>
            <a:r>
              <a:rPr lang="en-GB" altLang="de-DE" baseline="0" dirty="0"/>
              <a:t> der </a:t>
            </a:r>
            <a:r>
              <a:rPr lang="en-GB" altLang="de-DE" baseline="0" dirty="0" err="1"/>
              <a:t>gerade</a:t>
            </a:r>
            <a:r>
              <a:rPr lang="en-GB" altLang="de-DE" baseline="0" dirty="0"/>
              <a:t> </a:t>
            </a:r>
            <a:r>
              <a:rPr lang="en-GB" altLang="de-DE" baseline="0" dirty="0" err="1"/>
              <a:t>zitierten</a:t>
            </a:r>
            <a:r>
              <a:rPr lang="en-GB" altLang="de-DE" baseline="0" dirty="0"/>
              <a:t> Cochrane Analyse </a:t>
            </a:r>
            <a:r>
              <a:rPr lang="en-GB" altLang="de-DE" baseline="0" dirty="0" err="1"/>
              <a:t>unterscheidet</a:t>
            </a:r>
            <a:r>
              <a:rPr lang="en-GB" altLang="de-DE" baseline="0" dirty="0"/>
              <a:t> </a:t>
            </a:r>
            <a:r>
              <a:rPr lang="en-GB" altLang="de-DE" baseline="0" dirty="0" err="1"/>
              <a:t>sich</a:t>
            </a:r>
            <a:r>
              <a:rPr lang="en-GB" altLang="de-DE" baseline="0" dirty="0"/>
              <a:t> </a:t>
            </a:r>
            <a:r>
              <a:rPr lang="en-GB" altLang="de-DE" baseline="0" dirty="0" err="1"/>
              <a:t>diese</a:t>
            </a:r>
            <a:r>
              <a:rPr lang="en-GB" altLang="de-DE" baseline="0" dirty="0"/>
              <a:t> </a:t>
            </a:r>
            <a:r>
              <a:rPr lang="en-GB" altLang="de-DE" baseline="0" dirty="0" err="1"/>
              <a:t>hierdurch</a:t>
            </a:r>
            <a:r>
              <a:rPr lang="en-GB" altLang="de-DE" baseline="0" dirty="0"/>
              <a:t> </a:t>
            </a:r>
            <a:r>
              <a:rPr lang="en-GB" altLang="de-DE" baseline="0" dirty="0" err="1"/>
              <a:t>strengere</a:t>
            </a:r>
            <a:r>
              <a:rPr lang="en-GB" altLang="de-DE" baseline="0" dirty="0"/>
              <a:t> </a:t>
            </a:r>
            <a:r>
              <a:rPr lang="en-GB" altLang="de-DE" baseline="0" dirty="0" err="1"/>
              <a:t>Einschlusskriterien</a:t>
            </a:r>
            <a:r>
              <a:rPr lang="en-GB" altLang="de-DE" baseline="0" dirty="0"/>
              <a:t>; </a:t>
            </a:r>
            <a:r>
              <a:rPr lang="en-GB" altLang="de-DE" baseline="0" dirty="0" err="1"/>
              <a:t>jene</a:t>
            </a:r>
            <a:r>
              <a:rPr lang="en-GB" altLang="de-DE" baseline="0" dirty="0"/>
              <a:t> </a:t>
            </a:r>
            <a:r>
              <a:rPr lang="en-GB" altLang="de-DE" baseline="0" dirty="0" err="1"/>
              <a:t>schloss</a:t>
            </a:r>
            <a:r>
              <a:rPr lang="en-GB" altLang="de-DE" baseline="0" dirty="0"/>
              <a:t> </a:t>
            </a:r>
            <a:r>
              <a:rPr lang="en-GB" altLang="de-DE" baseline="0" dirty="0" err="1"/>
              <a:t>auch</a:t>
            </a:r>
            <a:r>
              <a:rPr lang="en-GB" altLang="de-DE" baseline="0" dirty="0"/>
              <a:t> </a:t>
            </a:r>
            <a:r>
              <a:rPr lang="en-GB" altLang="de-DE" baseline="0" dirty="0" err="1"/>
              <a:t>Studien</a:t>
            </a:r>
            <a:r>
              <a:rPr lang="en-GB" altLang="de-DE" baseline="0" dirty="0"/>
              <a:t> </a:t>
            </a:r>
            <a:r>
              <a:rPr lang="en-GB" altLang="de-DE" baseline="0" dirty="0" err="1"/>
              <a:t>ein</a:t>
            </a:r>
            <a:r>
              <a:rPr lang="en-GB" altLang="de-DE" baseline="0" dirty="0"/>
              <a:t>, in </a:t>
            </a:r>
            <a:r>
              <a:rPr lang="en-GB" altLang="de-DE" baseline="0" dirty="0" err="1"/>
              <a:t>denen</a:t>
            </a:r>
            <a:r>
              <a:rPr lang="en-GB" altLang="de-DE" baseline="0" dirty="0"/>
              <a:t> </a:t>
            </a:r>
            <a:r>
              <a:rPr lang="en-GB" altLang="de-DE" baseline="0" dirty="0" err="1"/>
              <a:t>eine</a:t>
            </a:r>
            <a:r>
              <a:rPr lang="en-GB" altLang="de-DE" baseline="0" dirty="0"/>
              <a:t> </a:t>
            </a:r>
            <a:r>
              <a:rPr lang="en-GB" altLang="de-DE" baseline="0" dirty="0" err="1"/>
              <a:t>Arbeitsplatzintervention</a:t>
            </a:r>
            <a:r>
              <a:rPr lang="en-GB" altLang="de-DE" baseline="0" dirty="0"/>
              <a:t> </a:t>
            </a:r>
            <a:r>
              <a:rPr lang="en-GB" altLang="de-DE" u="sng" baseline="0" dirty="0"/>
              <a:t>in </a:t>
            </a:r>
            <a:r>
              <a:rPr lang="en-GB" altLang="de-DE" u="sng" baseline="0" dirty="0" err="1"/>
              <a:t>Kombination</a:t>
            </a:r>
            <a:r>
              <a:rPr lang="en-GB" altLang="de-DE" u="sng" baseline="0" dirty="0"/>
              <a:t> </a:t>
            </a:r>
            <a:r>
              <a:rPr lang="en-GB" altLang="de-DE" u="sng" baseline="0" dirty="0" err="1"/>
              <a:t>mit</a:t>
            </a:r>
            <a:r>
              <a:rPr lang="en-GB" altLang="de-DE" u="sng" baseline="0" dirty="0"/>
              <a:t> </a:t>
            </a:r>
            <a:r>
              <a:rPr lang="en-GB" altLang="de-DE" baseline="0" dirty="0" err="1"/>
              <a:t>einer</a:t>
            </a:r>
            <a:r>
              <a:rPr lang="en-GB" altLang="de-DE" baseline="0" dirty="0"/>
              <a:t> </a:t>
            </a:r>
            <a:r>
              <a:rPr lang="en-GB" altLang="de-DE" baseline="0" dirty="0" err="1"/>
              <a:t>klinischen</a:t>
            </a:r>
            <a:r>
              <a:rPr lang="en-GB" altLang="de-DE" baseline="0" dirty="0"/>
              <a:t> Intervention </a:t>
            </a:r>
            <a:r>
              <a:rPr lang="en-GB" altLang="de-DE" baseline="0" dirty="0" err="1"/>
              <a:t>angeboten</a:t>
            </a:r>
            <a:r>
              <a:rPr lang="en-GB" altLang="de-DE" baseline="0" dirty="0"/>
              <a:t> </a:t>
            </a:r>
            <a:r>
              <a:rPr lang="en-GB" altLang="de-DE" baseline="0" dirty="0" err="1"/>
              <a:t>wurde</a:t>
            </a:r>
            <a:r>
              <a:rPr lang="en-GB" altLang="de-DE" baseline="0" dirty="0"/>
              <a:t>, </a:t>
            </a:r>
            <a:r>
              <a:rPr lang="en-GB" altLang="de-DE" baseline="0" dirty="0" err="1"/>
              <a:t>während</a:t>
            </a:r>
            <a:r>
              <a:rPr lang="en-GB" altLang="de-DE" baseline="0" dirty="0"/>
              <a:t> </a:t>
            </a:r>
            <a:r>
              <a:rPr lang="en-GB" altLang="de-DE" baseline="0" dirty="0" err="1"/>
              <a:t>sich</a:t>
            </a:r>
            <a:r>
              <a:rPr lang="en-GB" altLang="de-DE" baseline="0" dirty="0"/>
              <a:t> </a:t>
            </a:r>
            <a:r>
              <a:rPr lang="en-GB" altLang="de-DE" baseline="0" dirty="0" err="1"/>
              <a:t>diese</a:t>
            </a:r>
            <a:r>
              <a:rPr lang="en-GB" altLang="de-DE" baseline="0" dirty="0"/>
              <a:t> </a:t>
            </a:r>
            <a:r>
              <a:rPr lang="en-GB" altLang="de-DE" baseline="0" dirty="0" err="1"/>
              <a:t>Autoren</a:t>
            </a:r>
            <a:r>
              <a:rPr lang="en-GB" altLang="de-DE" baseline="0" dirty="0"/>
              <a:t> auf </a:t>
            </a:r>
            <a:r>
              <a:rPr lang="en-GB" altLang="de-DE" baseline="0" dirty="0" err="1"/>
              <a:t>Arbeitsplatzinterventionen</a:t>
            </a:r>
            <a:r>
              <a:rPr lang="en-GB" altLang="de-DE" baseline="0" dirty="0"/>
              <a:t> </a:t>
            </a:r>
            <a:r>
              <a:rPr lang="en-GB" altLang="de-DE" baseline="0" dirty="0" err="1"/>
              <a:t>konzentrierten</a:t>
            </a:r>
            <a:r>
              <a:rPr lang="en-GB" altLang="de-DE" baseline="0" dirty="0"/>
              <a:t>. </a:t>
            </a:r>
            <a:r>
              <a:rPr lang="en-GB" altLang="de-DE" baseline="0" dirty="0" err="1"/>
              <a:t>Eine</a:t>
            </a:r>
            <a:r>
              <a:rPr lang="en-GB" altLang="de-DE" baseline="0" dirty="0"/>
              <a:t> der </a:t>
            </a:r>
            <a:r>
              <a:rPr lang="en-GB" altLang="de-DE" baseline="0" dirty="0" err="1"/>
              <a:t>drei</a:t>
            </a:r>
            <a:r>
              <a:rPr lang="en-GB" altLang="de-DE" baseline="0" dirty="0"/>
              <a:t> </a:t>
            </a:r>
            <a:r>
              <a:rPr lang="en-GB" altLang="de-DE" baseline="0" dirty="0" err="1"/>
              <a:t>Studien</a:t>
            </a:r>
            <a:r>
              <a:rPr lang="en-GB" altLang="de-DE" baseline="0" dirty="0"/>
              <a:t> der </a:t>
            </a:r>
            <a:r>
              <a:rPr lang="en-GB" altLang="de-DE" baseline="0" dirty="0" err="1"/>
              <a:t>vorangegangenen</a:t>
            </a:r>
            <a:r>
              <a:rPr lang="en-GB" altLang="de-DE" baseline="0" dirty="0"/>
              <a:t> Analyse </a:t>
            </a:r>
            <a:r>
              <a:rPr lang="en-GB" altLang="de-DE" baseline="0" dirty="0" err="1"/>
              <a:t>wurde</a:t>
            </a:r>
            <a:r>
              <a:rPr lang="en-GB" altLang="de-DE" baseline="0" dirty="0"/>
              <a:t> </a:t>
            </a:r>
            <a:r>
              <a:rPr lang="en-GB" altLang="de-DE" baseline="0" dirty="0" err="1"/>
              <a:t>auch</a:t>
            </a:r>
            <a:r>
              <a:rPr lang="en-GB" altLang="de-DE" baseline="0" dirty="0"/>
              <a:t> in </a:t>
            </a:r>
            <a:r>
              <a:rPr lang="en-GB" altLang="de-DE" baseline="0" dirty="0" err="1"/>
              <a:t>dieser</a:t>
            </a:r>
            <a:r>
              <a:rPr lang="en-GB" altLang="de-DE" baseline="0" dirty="0"/>
              <a:t> Analyse </a:t>
            </a:r>
            <a:r>
              <a:rPr lang="en-GB" altLang="de-DE" baseline="0" dirty="0" err="1"/>
              <a:t>eingeschlossen</a:t>
            </a:r>
            <a:r>
              <a:rPr lang="en-GB" altLang="de-DE" baseline="0" dirty="0"/>
              <a:t>. </a:t>
            </a:r>
          </a:p>
          <a:p>
            <a:pPr>
              <a:spcBef>
                <a:spcPct val="0"/>
              </a:spcBef>
            </a:pPr>
            <a:endParaRPr lang="en-GB" altLang="de-DE" baseline="0" dirty="0"/>
          </a:p>
          <a:p>
            <a:pPr>
              <a:spcBef>
                <a:spcPct val="0"/>
              </a:spcBef>
            </a:pPr>
            <a:r>
              <a:rPr lang="en-GB" altLang="de-DE" baseline="0" dirty="0" err="1"/>
              <a:t>Mit</a:t>
            </a:r>
            <a:r>
              <a:rPr lang="en-GB" altLang="de-DE" baseline="0" dirty="0"/>
              <a:t> </a:t>
            </a:r>
            <a:r>
              <a:rPr lang="en-GB" altLang="de-DE" baseline="0" dirty="0" err="1"/>
              <a:t>Arbeitsplatzinterventionen</a:t>
            </a:r>
            <a:r>
              <a:rPr lang="en-GB" altLang="de-DE" baseline="0" dirty="0"/>
              <a:t> </a:t>
            </a:r>
            <a:r>
              <a:rPr lang="en-GB" altLang="de-DE" baseline="0" dirty="0" err="1"/>
              <a:t>ist</a:t>
            </a:r>
            <a:r>
              <a:rPr lang="en-GB" altLang="de-DE" baseline="0" dirty="0"/>
              <a:t> </a:t>
            </a:r>
            <a:r>
              <a:rPr lang="en-GB" altLang="de-DE" baseline="0" dirty="0" err="1"/>
              <a:t>gemeint</a:t>
            </a:r>
            <a:r>
              <a:rPr lang="en-GB" altLang="de-DE" baseline="0" dirty="0"/>
              <a:t>: </a:t>
            </a:r>
            <a:r>
              <a:rPr lang="en-GB" altLang="de-DE" baseline="0" dirty="0" err="1"/>
              <a:t>Änderungen</a:t>
            </a:r>
            <a:r>
              <a:rPr lang="en-GB" altLang="de-DE" baseline="0" dirty="0"/>
              <a:t> des </a:t>
            </a:r>
            <a:r>
              <a:rPr lang="en-GB" altLang="de-DE" baseline="0" dirty="0" err="1"/>
              <a:t>Arbeitsplatzes</a:t>
            </a:r>
            <a:r>
              <a:rPr lang="en-GB" altLang="de-DE" baseline="0" dirty="0"/>
              <a:t> </a:t>
            </a:r>
            <a:r>
              <a:rPr lang="en-GB" altLang="de-DE" baseline="0" dirty="0" err="1"/>
              <a:t>oder</a:t>
            </a:r>
            <a:r>
              <a:rPr lang="en-GB" altLang="de-DE" baseline="0" dirty="0"/>
              <a:t> der </a:t>
            </a:r>
            <a:r>
              <a:rPr lang="en-GB" altLang="de-DE" baseline="0" dirty="0" err="1"/>
              <a:t>Ausrüstung</a:t>
            </a:r>
            <a:r>
              <a:rPr lang="en-GB" altLang="de-DE" baseline="0" dirty="0"/>
              <a:t>, </a:t>
            </a:r>
            <a:r>
              <a:rPr lang="en-GB" altLang="de-DE" baseline="0" dirty="0" err="1"/>
              <a:t>Änderungen</a:t>
            </a:r>
            <a:r>
              <a:rPr lang="en-GB" altLang="de-DE" baseline="0" dirty="0"/>
              <a:t> der </a:t>
            </a:r>
            <a:r>
              <a:rPr lang="en-GB" altLang="de-DE" baseline="0" dirty="0" err="1"/>
              <a:t>Arbeitsgestaltung</a:t>
            </a:r>
            <a:r>
              <a:rPr lang="en-GB" altLang="de-DE" baseline="0" dirty="0"/>
              <a:t> und -organisation, </a:t>
            </a:r>
            <a:r>
              <a:rPr lang="en-GB" altLang="de-DE" baseline="0" dirty="0" err="1"/>
              <a:t>Änderungen</a:t>
            </a:r>
            <a:r>
              <a:rPr lang="en-GB" altLang="de-DE" baseline="0" dirty="0"/>
              <a:t> der </a:t>
            </a:r>
            <a:r>
              <a:rPr lang="en-GB" altLang="de-DE" baseline="0" dirty="0" err="1"/>
              <a:t>Arbeitsbedingungen</a:t>
            </a:r>
            <a:r>
              <a:rPr lang="en-GB" altLang="de-DE" baseline="0" dirty="0"/>
              <a:t> </a:t>
            </a:r>
            <a:r>
              <a:rPr lang="en-GB" altLang="de-DE" baseline="0" dirty="0" err="1"/>
              <a:t>oder</a:t>
            </a:r>
            <a:r>
              <a:rPr lang="en-GB" altLang="de-DE" baseline="0" dirty="0"/>
              <a:t> der </a:t>
            </a:r>
            <a:r>
              <a:rPr lang="en-GB" altLang="de-DE" baseline="0" dirty="0" err="1"/>
              <a:t>Arbeitsumgebung</a:t>
            </a:r>
            <a:r>
              <a:rPr lang="en-GB" altLang="de-DE" baseline="0" dirty="0"/>
              <a:t> und die </a:t>
            </a:r>
            <a:r>
              <a:rPr lang="en-GB" altLang="de-DE" baseline="0" dirty="0" err="1"/>
              <a:t>Einbeziehung</a:t>
            </a:r>
            <a:r>
              <a:rPr lang="en-GB" altLang="de-DE" baseline="0" dirty="0"/>
              <a:t> (</a:t>
            </a:r>
            <a:r>
              <a:rPr lang="en-GB" altLang="de-DE" baseline="0" dirty="0" err="1"/>
              <a:t>mindestens</a:t>
            </a:r>
            <a:r>
              <a:rPr lang="en-GB" altLang="de-DE" baseline="0" dirty="0"/>
              <a:t>) des </a:t>
            </a:r>
            <a:r>
              <a:rPr lang="en-GB" altLang="de-DE" baseline="0" dirty="0" err="1"/>
              <a:t>Arbeitnehmers</a:t>
            </a:r>
            <a:r>
              <a:rPr lang="en-GB" altLang="de-DE" baseline="0" dirty="0"/>
              <a:t> und des </a:t>
            </a:r>
            <a:r>
              <a:rPr lang="en-GB" altLang="de-DE" baseline="0" dirty="0" err="1"/>
              <a:t>Vorgesetzten</a:t>
            </a:r>
            <a:r>
              <a:rPr lang="en-GB" altLang="de-DE" baseline="0" dirty="0"/>
              <a:t>.</a:t>
            </a:r>
          </a:p>
          <a:p>
            <a:pPr>
              <a:spcBef>
                <a:spcPct val="0"/>
              </a:spcBef>
            </a:pPr>
            <a:endParaRPr lang="en-GB" altLang="de-DE" baseline="0" dirty="0"/>
          </a:p>
          <a:p>
            <a:pPr>
              <a:spcBef>
                <a:spcPct val="0"/>
              </a:spcBef>
            </a:pPr>
            <a:r>
              <a:rPr lang="en-GB" altLang="de-DE" baseline="0" dirty="0"/>
              <a:t>Die </a:t>
            </a:r>
            <a:r>
              <a:rPr lang="en-GB" altLang="de-DE" baseline="0" dirty="0" err="1"/>
              <a:t>Autoren</a:t>
            </a:r>
            <a:r>
              <a:rPr lang="en-GB" altLang="de-DE" baseline="0" dirty="0"/>
              <a:t> </a:t>
            </a:r>
            <a:r>
              <a:rPr lang="en-GB" altLang="de-DE" baseline="0" dirty="0" err="1"/>
              <a:t>schließen</a:t>
            </a:r>
            <a:r>
              <a:rPr lang="en-GB" altLang="de-DE" baseline="0" dirty="0"/>
              <a:t>, </a:t>
            </a:r>
            <a:r>
              <a:rPr lang="en-GB" altLang="de-DE" baseline="0" dirty="0" err="1"/>
              <a:t>dass</a:t>
            </a:r>
            <a:r>
              <a:rPr lang="en-GB" altLang="de-DE" baseline="0" dirty="0"/>
              <a:t> </a:t>
            </a:r>
            <a:r>
              <a:rPr lang="en-GB" altLang="de-DE" baseline="0" dirty="0" err="1"/>
              <a:t>für</a:t>
            </a:r>
            <a:r>
              <a:rPr lang="en-GB" altLang="de-DE" baseline="0" dirty="0"/>
              <a:t> Menschen </a:t>
            </a:r>
            <a:r>
              <a:rPr lang="en-GB" altLang="de-DE" baseline="0" dirty="0" err="1"/>
              <a:t>mit</a:t>
            </a:r>
            <a:r>
              <a:rPr lang="en-GB" altLang="de-DE" baseline="0" dirty="0"/>
              <a:t> </a:t>
            </a:r>
            <a:r>
              <a:rPr lang="en-GB" altLang="de-DE" baseline="0" dirty="0" err="1"/>
              <a:t>psychischen</a:t>
            </a:r>
            <a:r>
              <a:rPr lang="en-GB" altLang="de-DE" baseline="0" dirty="0"/>
              <a:t> </a:t>
            </a:r>
            <a:r>
              <a:rPr lang="en-GB" altLang="de-DE" baseline="0" dirty="0" err="1"/>
              <a:t>Erkrankungen</a:t>
            </a:r>
            <a:r>
              <a:rPr lang="en-GB" altLang="de-DE" baseline="0" dirty="0"/>
              <a:t> </a:t>
            </a:r>
            <a:r>
              <a:rPr lang="en-GB" altLang="de-DE" baseline="0" dirty="0" err="1"/>
              <a:t>reine</a:t>
            </a:r>
            <a:r>
              <a:rPr lang="en-GB" altLang="de-DE" baseline="0" dirty="0"/>
              <a:t> </a:t>
            </a:r>
            <a:r>
              <a:rPr lang="en-GB" altLang="de-DE" baseline="0" dirty="0" err="1"/>
              <a:t>Änderungen</a:t>
            </a:r>
            <a:r>
              <a:rPr lang="en-GB" altLang="de-DE" baseline="0" dirty="0"/>
              <a:t> der </a:t>
            </a:r>
            <a:r>
              <a:rPr lang="en-GB" altLang="de-DE" baseline="0" dirty="0" err="1"/>
              <a:t>Arbeit</a:t>
            </a:r>
            <a:r>
              <a:rPr lang="en-GB" altLang="de-DE" baseline="0" dirty="0"/>
              <a:t>/ des </a:t>
            </a:r>
            <a:r>
              <a:rPr lang="en-GB" altLang="de-DE" baseline="0" dirty="0" err="1"/>
              <a:t>Arbeitsplatzes</a:t>
            </a:r>
            <a:r>
              <a:rPr lang="en-GB" altLang="de-DE" baseline="0" dirty="0"/>
              <a:t> </a:t>
            </a:r>
            <a:r>
              <a:rPr lang="en-GB" altLang="de-DE" baseline="0" dirty="0" err="1"/>
              <a:t>nicht</a:t>
            </a:r>
            <a:r>
              <a:rPr lang="en-GB" altLang="de-DE" baseline="0" dirty="0"/>
              <a:t> </a:t>
            </a:r>
            <a:r>
              <a:rPr lang="en-GB" altLang="de-DE" baseline="0" dirty="0" err="1"/>
              <a:t>ausreichend</a:t>
            </a:r>
            <a:r>
              <a:rPr lang="en-GB" altLang="de-DE" baseline="0" dirty="0"/>
              <a:t> </a:t>
            </a:r>
            <a:r>
              <a:rPr lang="en-GB" altLang="de-DE" baseline="0" dirty="0" err="1"/>
              <a:t>sind</a:t>
            </a:r>
            <a:r>
              <a:rPr lang="en-GB" altLang="de-DE" baseline="0" dirty="0"/>
              <a:t>, </a:t>
            </a:r>
            <a:r>
              <a:rPr lang="en-GB" altLang="de-DE" baseline="0" dirty="0" err="1"/>
              <a:t>sondern</a:t>
            </a:r>
            <a:r>
              <a:rPr lang="en-GB" altLang="de-DE" baseline="0" dirty="0"/>
              <a:t> </a:t>
            </a:r>
            <a:r>
              <a:rPr lang="en-GB" altLang="de-DE" baseline="0" dirty="0" err="1"/>
              <a:t>dass</a:t>
            </a:r>
            <a:r>
              <a:rPr lang="en-GB" altLang="de-DE" baseline="0" dirty="0"/>
              <a:t> </a:t>
            </a:r>
            <a:r>
              <a:rPr lang="en-GB" altLang="de-DE" baseline="0" dirty="0" err="1"/>
              <a:t>Interventionen</a:t>
            </a:r>
            <a:r>
              <a:rPr lang="en-GB" altLang="de-DE" baseline="0" dirty="0"/>
              <a:t> </a:t>
            </a:r>
            <a:r>
              <a:rPr lang="en-GB" altLang="de-DE" baseline="0" dirty="0" err="1"/>
              <a:t>außerhalb</a:t>
            </a:r>
            <a:r>
              <a:rPr lang="en-GB" altLang="de-DE" baseline="0" dirty="0"/>
              <a:t> des </a:t>
            </a:r>
            <a:r>
              <a:rPr lang="en-GB" altLang="de-DE" baseline="0" dirty="0" err="1"/>
              <a:t>Arbeitsplatzes</a:t>
            </a:r>
            <a:r>
              <a:rPr lang="en-GB" altLang="de-DE" baseline="0" dirty="0"/>
              <a:t>, </a:t>
            </a:r>
            <a:r>
              <a:rPr lang="en-GB" altLang="de-DE" baseline="0" dirty="0" err="1"/>
              <a:t>aber</a:t>
            </a:r>
            <a:r>
              <a:rPr lang="en-GB" altLang="de-DE" baseline="0" dirty="0"/>
              <a:t> </a:t>
            </a:r>
            <a:r>
              <a:rPr lang="en-GB" altLang="de-DE" baseline="0" dirty="0" err="1"/>
              <a:t>auch</a:t>
            </a:r>
            <a:r>
              <a:rPr lang="en-GB" altLang="de-DE" baseline="0" dirty="0"/>
              <a:t> das </a:t>
            </a:r>
            <a:r>
              <a:rPr lang="en-GB" altLang="de-DE" baseline="0" dirty="0" err="1"/>
              <a:t>Angebot</a:t>
            </a:r>
            <a:r>
              <a:rPr lang="en-GB" altLang="de-DE" baseline="0" dirty="0"/>
              <a:t> von </a:t>
            </a:r>
            <a:r>
              <a:rPr lang="en-GB" altLang="de-DE" baseline="0" dirty="0" err="1"/>
              <a:t>arbeitsplatzbezogenen</a:t>
            </a:r>
            <a:r>
              <a:rPr lang="en-GB" altLang="de-DE" baseline="0" dirty="0"/>
              <a:t>, </a:t>
            </a:r>
            <a:r>
              <a:rPr lang="en-GB" altLang="de-DE" baseline="0" dirty="0" err="1"/>
              <a:t>intensiven</a:t>
            </a:r>
            <a:r>
              <a:rPr lang="en-GB" altLang="de-DE" baseline="0" dirty="0"/>
              <a:t> </a:t>
            </a:r>
            <a:r>
              <a:rPr lang="en-GB" altLang="de-DE" baseline="0" dirty="0" err="1"/>
              <a:t>psychologischen</a:t>
            </a:r>
            <a:r>
              <a:rPr lang="en-GB" altLang="de-DE" baseline="0" dirty="0"/>
              <a:t> </a:t>
            </a:r>
            <a:r>
              <a:rPr lang="en-GB" altLang="de-DE" baseline="0" dirty="0" err="1"/>
              <a:t>Interventionen</a:t>
            </a:r>
            <a:r>
              <a:rPr lang="en-GB" altLang="de-DE" baseline="0" dirty="0"/>
              <a:t> </a:t>
            </a:r>
            <a:r>
              <a:rPr lang="en-GB" altLang="de-DE" baseline="0" dirty="0" err="1"/>
              <a:t>dazu</a:t>
            </a:r>
            <a:r>
              <a:rPr lang="en-GB" altLang="de-DE" baseline="0" dirty="0"/>
              <a:t> </a:t>
            </a:r>
            <a:r>
              <a:rPr lang="en-GB" altLang="de-DE" baseline="0" dirty="0" err="1"/>
              <a:t>kommen</a:t>
            </a:r>
            <a:r>
              <a:rPr lang="en-GB" altLang="de-DE" baseline="0" dirty="0"/>
              <a:t> muss. </a:t>
            </a:r>
          </a:p>
          <a:p>
            <a:pPr>
              <a:spcBef>
                <a:spcPct val="0"/>
              </a:spcBef>
            </a:pPr>
            <a:endParaRPr lang="en-GB" altLang="de-DE" baseline="0" dirty="0"/>
          </a:p>
          <a:p>
            <a:pPr>
              <a:spcBef>
                <a:spcPct val="0"/>
              </a:spcBef>
            </a:pPr>
            <a:r>
              <a:rPr lang="en-GB" altLang="de-DE" b="1" baseline="0" dirty="0"/>
              <a:t>Den </a:t>
            </a:r>
            <a:r>
              <a:rPr lang="en-GB" altLang="de-DE" b="1" baseline="0" dirty="0" err="1"/>
              <a:t>Beitrag</a:t>
            </a:r>
            <a:r>
              <a:rPr lang="en-GB" altLang="de-DE" b="1" baseline="0" dirty="0"/>
              <a:t> des </a:t>
            </a:r>
            <a:r>
              <a:rPr lang="en-GB" altLang="de-DE" b="1" baseline="0" dirty="0" err="1"/>
              <a:t>Betriebsarztes</a:t>
            </a:r>
            <a:r>
              <a:rPr lang="en-GB" altLang="de-DE" b="1" baseline="0" dirty="0"/>
              <a:t> </a:t>
            </a:r>
            <a:r>
              <a:rPr lang="en-GB" altLang="de-DE" b="1" baseline="0" dirty="0" err="1"/>
              <a:t>zu</a:t>
            </a:r>
            <a:r>
              <a:rPr lang="en-GB" altLang="de-DE" b="1" baseline="0" dirty="0"/>
              <a:t> </a:t>
            </a:r>
            <a:r>
              <a:rPr lang="en-GB" altLang="de-DE" b="1" baseline="0" dirty="0" err="1"/>
              <a:t>beidem</a:t>
            </a:r>
            <a:r>
              <a:rPr lang="en-GB" altLang="de-DE" b="1" baseline="0" dirty="0"/>
              <a:t> </a:t>
            </a:r>
            <a:r>
              <a:rPr lang="mr-IN" altLang="de-DE" b="1" baseline="0" dirty="0"/>
              <a:t>–</a:t>
            </a:r>
            <a:r>
              <a:rPr lang="en-GB" altLang="de-DE" b="1" baseline="0" dirty="0"/>
              <a:t> der </a:t>
            </a:r>
            <a:r>
              <a:rPr lang="en-GB" altLang="de-DE" b="1" baseline="0" dirty="0" err="1"/>
              <a:t>psychologischen</a:t>
            </a:r>
            <a:r>
              <a:rPr lang="en-GB" altLang="de-DE" b="1" baseline="0" dirty="0"/>
              <a:t> Intervention in </a:t>
            </a:r>
            <a:r>
              <a:rPr lang="en-GB" altLang="de-DE" b="1" baseline="0" dirty="0" err="1"/>
              <a:t>Ergänzung</a:t>
            </a:r>
            <a:r>
              <a:rPr lang="en-GB" altLang="de-DE" b="1" baseline="0" dirty="0"/>
              <a:t> </a:t>
            </a:r>
            <a:r>
              <a:rPr lang="en-GB" altLang="de-DE" b="1" baseline="0" dirty="0" err="1"/>
              <a:t>zur</a:t>
            </a:r>
            <a:r>
              <a:rPr lang="en-GB" altLang="de-DE" b="1" baseline="0" dirty="0"/>
              <a:t> </a:t>
            </a:r>
            <a:r>
              <a:rPr lang="en-GB" altLang="de-DE" b="1" baseline="0" dirty="0" err="1"/>
              <a:t>klinischen</a:t>
            </a:r>
            <a:r>
              <a:rPr lang="en-GB" altLang="de-DE" b="1" baseline="0" dirty="0"/>
              <a:t> </a:t>
            </a:r>
            <a:r>
              <a:rPr lang="en-GB" altLang="de-DE" b="1" baseline="0" dirty="0" err="1"/>
              <a:t>Behandlung</a:t>
            </a:r>
            <a:r>
              <a:rPr lang="en-GB" altLang="de-DE" b="1" baseline="0" dirty="0"/>
              <a:t> und der Adaptation der </a:t>
            </a:r>
            <a:r>
              <a:rPr lang="en-GB" altLang="de-DE" b="1" baseline="0" dirty="0" err="1"/>
              <a:t>Arbeitsbedingungen</a:t>
            </a:r>
            <a:r>
              <a:rPr lang="en-GB" altLang="de-DE" b="1" baseline="0" dirty="0"/>
              <a:t> an die </a:t>
            </a:r>
            <a:r>
              <a:rPr lang="en-GB" altLang="de-DE" b="1" baseline="0" dirty="0" err="1"/>
              <a:t>Bedürfnisse</a:t>
            </a:r>
            <a:r>
              <a:rPr lang="en-GB" altLang="de-DE" b="1" baseline="0" dirty="0"/>
              <a:t> der </a:t>
            </a:r>
            <a:r>
              <a:rPr lang="en-GB" altLang="de-DE" b="1" baseline="0" dirty="0" err="1"/>
              <a:t>Erkrankten</a:t>
            </a:r>
            <a:r>
              <a:rPr lang="en-GB" altLang="de-DE" b="1" baseline="0" dirty="0"/>
              <a:t> </a:t>
            </a:r>
            <a:r>
              <a:rPr lang="en-GB" altLang="de-DE" b="1" baseline="0" dirty="0" err="1"/>
              <a:t>wollen</a:t>
            </a:r>
            <a:r>
              <a:rPr lang="en-GB" altLang="de-DE" b="1" baseline="0" dirty="0"/>
              <a:t> </a:t>
            </a:r>
            <a:r>
              <a:rPr lang="en-GB" altLang="de-DE" b="1" baseline="0" dirty="0" err="1"/>
              <a:t>wir</a:t>
            </a:r>
            <a:r>
              <a:rPr lang="en-GB" altLang="de-DE" b="1" baseline="0" dirty="0"/>
              <a:t> </a:t>
            </a:r>
            <a:r>
              <a:rPr lang="en-GB" altLang="de-DE" b="1" baseline="0" dirty="0" err="1"/>
              <a:t>mit</a:t>
            </a:r>
            <a:r>
              <a:rPr lang="en-GB" altLang="de-DE" b="1" baseline="0" dirty="0"/>
              <a:t> </a:t>
            </a:r>
            <a:r>
              <a:rPr lang="en-GB" altLang="de-DE" b="1" baseline="0" dirty="0" err="1"/>
              <a:t>dem</a:t>
            </a:r>
            <a:r>
              <a:rPr lang="en-GB" altLang="de-DE" b="1" baseline="0" dirty="0"/>
              <a:t> nun </a:t>
            </a:r>
            <a:r>
              <a:rPr lang="en-GB" altLang="de-DE" b="1" baseline="0" dirty="0" err="1"/>
              <a:t>folgenden</a:t>
            </a:r>
            <a:r>
              <a:rPr lang="en-GB" altLang="de-DE" b="1" baseline="0" dirty="0"/>
              <a:t> </a:t>
            </a:r>
            <a:r>
              <a:rPr lang="en-GB" altLang="de-DE" b="1" baseline="0" dirty="0" err="1"/>
              <a:t>Handlungsleitfaden</a:t>
            </a:r>
            <a:r>
              <a:rPr lang="en-GB" altLang="de-DE" b="1" baseline="0" dirty="0"/>
              <a:t> </a:t>
            </a:r>
            <a:r>
              <a:rPr lang="en-GB" altLang="de-DE" b="1" baseline="0" dirty="0" err="1"/>
              <a:t>unterstützen</a:t>
            </a:r>
            <a:r>
              <a:rPr lang="en-GB" altLang="de-DE" b="1" baseline="0" dirty="0"/>
              <a:t>. </a:t>
            </a:r>
          </a:p>
          <a:p>
            <a:pPr>
              <a:spcBef>
                <a:spcPct val="0"/>
              </a:spcBef>
            </a:pPr>
            <a:endParaRPr lang="en-GB" altLang="de-DE" baseline="0" dirty="0"/>
          </a:p>
          <a:p>
            <a:pPr>
              <a:spcBef>
                <a:spcPct val="0"/>
              </a:spcBef>
            </a:pPr>
            <a:endParaRPr lang="en-GB" altLang="de-DE" baseline="0" dirty="0"/>
          </a:p>
          <a:p>
            <a:pPr>
              <a:spcBef>
                <a:spcPct val="0"/>
              </a:spcBef>
            </a:pPr>
            <a:endParaRPr lang="en-GB" altLang="de-DE" baseline="0" dirty="0"/>
          </a:p>
          <a:p>
            <a:pPr>
              <a:spcBef>
                <a:spcPct val="0"/>
              </a:spcBef>
            </a:pPr>
            <a:endParaRPr lang="en-GB" altLang="de-DE" baseline="0" dirty="0"/>
          </a:p>
          <a:p>
            <a:pPr>
              <a:spcBef>
                <a:spcPct val="0"/>
              </a:spcBef>
            </a:pPr>
            <a:endParaRPr lang="en-GB" altLang="de-DE" baseline="0" dirty="0"/>
          </a:p>
          <a:p>
            <a:pPr>
              <a:spcBef>
                <a:spcPct val="0"/>
              </a:spcBef>
            </a:pPr>
            <a:endParaRPr lang="en-GB" altLang="de-DE" baseline="0" dirty="0"/>
          </a:p>
          <a:p>
            <a:pPr marL="0" marR="0" indent="0" algn="l" defTabSz="914400" rtl="0" eaLnBrk="1" fontAlgn="base" latinLnBrk="0" hangingPunct="1">
              <a:lnSpc>
                <a:spcPct val="100000"/>
              </a:lnSpc>
              <a:spcBef>
                <a:spcPct val="0"/>
              </a:spcBef>
              <a:spcAft>
                <a:spcPct val="0"/>
              </a:spcAft>
              <a:buClrTx/>
              <a:buSzTx/>
              <a:buFontTx/>
              <a:buNone/>
              <a:tabLst/>
              <a:defRPr/>
            </a:pPr>
            <a:r>
              <a:rPr lang="en-GB" altLang="de-DE" b="1" baseline="0" dirty="0" err="1"/>
              <a:t>Zur</a:t>
            </a:r>
            <a:r>
              <a:rPr lang="en-GB" altLang="de-DE" b="1" baseline="0" dirty="0"/>
              <a:t> Info </a:t>
            </a:r>
            <a:r>
              <a:rPr lang="en-GB" altLang="de-DE" b="1" baseline="0" dirty="0" err="1"/>
              <a:t>für</a:t>
            </a:r>
            <a:r>
              <a:rPr lang="en-GB" altLang="de-DE" b="1" baseline="0" dirty="0"/>
              <a:t> den </a:t>
            </a:r>
            <a:r>
              <a:rPr lang="en-GB" altLang="de-DE" b="1" baseline="0" dirty="0" err="1"/>
              <a:t>Dozenten</a:t>
            </a:r>
            <a:r>
              <a:rPr lang="en-GB" altLang="de-DE" b="1" baseline="0" dirty="0"/>
              <a:t> </a:t>
            </a:r>
            <a:r>
              <a:rPr lang="en-GB" altLang="de-DE" b="1" baseline="0" dirty="0" err="1"/>
              <a:t>vergl</a:t>
            </a:r>
            <a:r>
              <a:rPr lang="en-GB" altLang="de-DE" b="1" baseline="0" dirty="0"/>
              <a:t> Abstract </a:t>
            </a:r>
            <a:r>
              <a:rPr lang="mr-IN" altLang="de-DE" b="1" baseline="0" dirty="0"/>
              <a:t>–</a:t>
            </a:r>
            <a:r>
              <a:rPr lang="en-GB" altLang="de-DE" b="1" baseline="0" dirty="0"/>
              <a:t> </a:t>
            </a:r>
            <a:r>
              <a:rPr lang="en-GB" altLang="de-DE" b="1" baseline="0" dirty="0" err="1"/>
              <a:t>hier</a:t>
            </a:r>
            <a:r>
              <a:rPr lang="en-GB" altLang="de-DE" b="1" baseline="0" dirty="0"/>
              <a:t> </a:t>
            </a:r>
            <a:r>
              <a:rPr lang="en-GB" altLang="de-DE" b="1" baseline="0" dirty="0" err="1"/>
              <a:t>nicht</a:t>
            </a:r>
            <a:r>
              <a:rPr lang="en-GB" altLang="de-DE" b="1" baseline="0" dirty="0"/>
              <a:t> </a:t>
            </a:r>
            <a:r>
              <a:rPr lang="en-GB" altLang="de-DE" b="1" baseline="0" dirty="0" err="1"/>
              <a:t>kopiert</a:t>
            </a:r>
            <a:r>
              <a:rPr lang="en-GB" altLang="de-DE" b="1" baseline="0" dirty="0"/>
              <a:t> </a:t>
            </a:r>
            <a:r>
              <a:rPr lang="mr-IN" altLang="de-DE" b="1" baseline="0" dirty="0"/>
              <a:t>–</a:t>
            </a:r>
            <a:r>
              <a:rPr lang="en-GB" altLang="de-DE" b="1" baseline="0" dirty="0"/>
              <a:t> </a:t>
            </a:r>
            <a:r>
              <a:rPr lang="en-GB" altLang="de-DE" b="1" baseline="0" dirty="0" err="1"/>
              <a:t>im</a:t>
            </a:r>
            <a:r>
              <a:rPr lang="en-GB" altLang="de-DE" b="1" baseline="0" dirty="0"/>
              <a:t> </a:t>
            </a:r>
            <a:r>
              <a:rPr lang="en-GB" altLang="de-DE" b="1" baseline="0" dirty="0" err="1"/>
              <a:t>Originaltext</a:t>
            </a:r>
            <a:endParaRPr lang="en-GB" altLang="de-DE" b="1" baseline="0" dirty="0"/>
          </a:p>
          <a:p>
            <a:pPr>
              <a:spcBef>
                <a:spcPct val="0"/>
              </a:spcBef>
            </a:pPr>
            <a:r>
              <a:rPr lang="de-DE" altLang="de-DE" b="1" baseline="0" dirty="0"/>
              <a:t>Auszug</a:t>
            </a:r>
            <a:r>
              <a:rPr lang="en-GB" altLang="de-DE" b="1" baseline="0" dirty="0"/>
              <a:t> </a:t>
            </a:r>
            <a:r>
              <a:rPr lang="en-GB" altLang="de-DE" b="1" baseline="0" dirty="0" err="1"/>
              <a:t>aus</a:t>
            </a:r>
            <a:r>
              <a:rPr lang="en-GB" altLang="de-DE" b="1" baseline="0" dirty="0"/>
              <a:t> der </a:t>
            </a:r>
            <a:r>
              <a:rPr lang="en-GB" altLang="de-DE" b="1" baseline="0" dirty="0" err="1"/>
              <a:t>Diskussion</a:t>
            </a:r>
            <a:r>
              <a:rPr lang="en-GB" altLang="de-DE" b="1" baseline="0" dirty="0"/>
              <a:t> des van </a:t>
            </a:r>
            <a:r>
              <a:rPr lang="en-GB" altLang="de-DE" b="1" baseline="0" dirty="0" err="1"/>
              <a:t>Vilsteren</a:t>
            </a:r>
            <a:r>
              <a:rPr lang="en-GB" altLang="de-DE" b="1" baseline="0" dirty="0"/>
              <a:t> Reviews: </a:t>
            </a:r>
          </a:p>
          <a:p>
            <a:pPr>
              <a:spcBef>
                <a:spcPct val="0"/>
              </a:spcBef>
            </a:pPr>
            <a:endParaRPr lang="en-GB" altLang="de-DE" b="1" baseline="0" dirty="0"/>
          </a:p>
          <a:p>
            <a:pPr>
              <a:spcBef>
                <a:spcPct val="0"/>
              </a:spcBef>
            </a:pPr>
            <a:endParaRPr lang="en-GB" altLang="de-DE" baseline="0" dirty="0"/>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a:solidFill>
                  <a:schemeClr val="tx1"/>
                </a:solidFill>
                <a:effectLst/>
                <a:latin typeface="+mn-lt"/>
                <a:ea typeface="+mn-ea"/>
                <a:cs typeface="+mn-cs"/>
              </a:rPr>
              <a:t>In this review, we found that workplace interventions for workers with mental health problems did not have a considerable effect on sickness absence outcomes. One might argue that the working mechanisms of workplace interventions may be less applicable for workers with mental health problems. For example, the stigma associated with mental health problems can negatively influence involvement of the workplace. This is why other intervention components may be needed to support workers with mental health problems to prevent work disability. A review of previous research on workplace interventions for workers with mental health problems indicated three intervention components that are effective on work outcomes. These components are: facilitation of access to clinical treatment; provision of workplace- based high-intensity psychological interventions; and facilitation of navigating through the disability management system (</a:t>
            </a:r>
            <a:r>
              <a:rPr lang="en-GB" sz="1200" kern="1200" dirty="0" err="1">
                <a:solidFill>
                  <a:schemeClr val="tx1"/>
                </a:solidFill>
                <a:effectLst/>
                <a:latin typeface="+mn-lt"/>
                <a:ea typeface="+mn-ea"/>
                <a:cs typeface="+mn-cs"/>
              </a:rPr>
              <a:t>Pomaki</a:t>
            </a:r>
            <a:r>
              <a:rPr lang="en-GB" sz="1200" kern="1200" dirty="0">
                <a:solidFill>
                  <a:schemeClr val="tx1"/>
                </a:solidFill>
                <a:effectLst/>
                <a:latin typeface="+mn-lt"/>
                <a:ea typeface="+mn-ea"/>
                <a:cs typeface="+mn-cs"/>
              </a:rPr>
              <a:t> 2012). </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a:solidFill>
                  <a:schemeClr val="tx1"/>
                </a:solidFill>
                <a:effectLst/>
                <a:latin typeface="+mn-lt"/>
                <a:ea typeface="+mn-ea"/>
                <a:cs typeface="+mn-cs"/>
              </a:rPr>
              <a:t>Factor one and three do not involve the workplace, implying that intervention components outside the workplace are effective on work outcomes. Another Cochrane review on interventions to improve occupational health in depressed people showed moderate-quality evidence that a work-directed intervention in combination with a clinical intervention reduced sickness absence (</a:t>
            </a:r>
            <a:r>
              <a:rPr lang="en-GB" sz="1200" kern="1200" dirty="0" err="1">
                <a:solidFill>
                  <a:schemeClr val="tx1"/>
                </a:solidFill>
                <a:effectLst/>
                <a:latin typeface="+mn-lt"/>
                <a:ea typeface="+mn-ea"/>
                <a:cs typeface="+mn-cs"/>
              </a:rPr>
              <a:t>Nieuwenhuijsen</a:t>
            </a:r>
            <a:r>
              <a:rPr lang="en-GB" sz="1200" kern="1200" dirty="0">
                <a:solidFill>
                  <a:schemeClr val="tx1"/>
                </a:solidFill>
                <a:effectLst/>
                <a:latin typeface="+mn-lt"/>
                <a:ea typeface="+mn-ea"/>
                <a:cs typeface="+mn-cs"/>
              </a:rPr>
              <a:t> 2014). This finding was based on three studies, one of which was included in this review (</a:t>
            </a:r>
            <a:r>
              <a:rPr lang="en-GB" sz="1200" kern="1200" dirty="0" err="1">
                <a:solidFill>
                  <a:schemeClr val="tx1"/>
                </a:solidFill>
                <a:effectLst/>
                <a:latin typeface="+mn-lt"/>
                <a:ea typeface="+mn-ea"/>
                <a:cs typeface="+mn-cs"/>
              </a:rPr>
              <a:t>Hees</a:t>
            </a:r>
            <a:r>
              <a:rPr lang="en-GB" sz="1200" kern="1200" dirty="0">
                <a:solidFill>
                  <a:schemeClr val="tx1"/>
                </a:solidFill>
                <a:effectLst/>
                <a:latin typeface="+mn-lt"/>
                <a:ea typeface="+mn-ea"/>
                <a:cs typeface="+mn-cs"/>
              </a:rPr>
              <a:t> 2012a). The authors of the </a:t>
            </a:r>
            <a:r>
              <a:rPr lang="en-GB" sz="1200" kern="1200" dirty="0" err="1">
                <a:solidFill>
                  <a:schemeClr val="tx1"/>
                </a:solidFill>
                <a:effectLst/>
                <a:latin typeface="+mn-lt"/>
                <a:ea typeface="+mn-ea"/>
                <a:cs typeface="+mn-cs"/>
              </a:rPr>
              <a:t>Nieuwenhuijsen</a:t>
            </a:r>
            <a:r>
              <a:rPr lang="en-GB" sz="1200" kern="1200" dirty="0">
                <a:solidFill>
                  <a:schemeClr val="tx1"/>
                </a:solidFill>
                <a:effectLst/>
                <a:latin typeface="+mn-lt"/>
                <a:ea typeface="+mn-ea"/>
                <a:cs typeface="+mn-cs"/>
              </a:rPr>
              <a:t> 2014 review used less strict inclusion criteria for a workplace intervention, also including studies in which a workplace intervention was offered in combination with a clinical intervention, while we focused on workplace interventions only. This difference in inclusion criteria may account for the differing conclusions between our review and </a:t>
            </a:r>
            <a:r>
              <a:rPr lang="en-GB" sz="1200" kern="1200" dirty="0" err="1">
                <a:solidFill>
                  <a:schemeClr val="tx1"/>
                </a:solidFill>
                <a:effectLst/>
                <a:latin typeface="+mn-lt"/>
                <a:ea typeface="+mn-ea"/>
                <a:cs typeface="+mn-cs"/>
              </a:rPr>
              <a:t>Nieuwenhuijsen</a:t>
            </a:r>
            <a:r>
              <a:rPr lang="en-GB" sz="1200" kern="1200" dirty="0">
                <a:solidFill>
                  <a:schemeClr val="tx1"/>
                </a:solidFill>
                <a:effectLst/>
                <a:latin typeface="+mn-lt"/>
                <a:ea typeface="+mn-ea"/>
                <a:cs typeface="+mn-cs"/>
              </a:rPr>
              <a:t> 2014. Furthermore, the reviews of </a:t>
            </a:r>
            <a:r>
              <a:rPr lang="en-GB" sz="1200" kern="1200" dirty="0" err="1">
                <a:solidFill>
                  <a:schemeClr val="tx1"/>
                </a:solidFill>
                <a:effectLst/>
                <a:latin typeface="+mn-lt"/>
                <a:ea typeface="+mn-ea"/>
                <a:cs typeface="+mn-cs"/>
              </a:rPr>
              <a:t>Nieuwenhuijsen</a:t>
            </a:r>
            <a:r>
              <a:rPr lang="en-GB" sz="1200" kern="1200" dirty="0">
                <a:solidFill>
                  <a:schemeClr val="tx1"/>
                </a:solidFill>
                <a:effectLst/>
                <a:latin typeface="+mn-lt"/>
                <a:ea typeface="+mn-ea"/>
                <a:cs typeface="+mn-cs"/>
              </a:rPr>
              <a:t> 2014 and </a:t>
            </a:r>
            <a:r>
              <a:rPr lang="en-GB" sz="1200" kern="1200" dirty="0" err="1">
                <a:solidFill>
                  <a:schemeClr val="tx1"/>
                </a:solidFill>
                <a:effectLst/>
                <a:latin typeface="+mn-lt"/>
                <a:ea typeface="+mn-ea"/>
                <a:cs typeface="+mn-cs"/>
              </a:rPr>
              <a:t>Pomaki</a:t>
            </a:r>
            <a:r>
              <a:rPr lang="en-GB" sz="1200" kern="1200" dirty="0">
                <a:solidFill>
                  <a:schemeClr val="tx1"/>
                </a:solidFill>
                <a:effectLst/>
                <a:latin typeface="+mn-lt"/>
                <a:ea typeface="+mn-ea"/>
                <a:cs typeface="+mn-cs"/>
              </a:rPr>
              <a:t> 2012 imply that a combination of a workplace-based intervention and a clinical psychological intervention might be more effective than a workplace-based intervention only or a clinical intervention only to improve work outcomes in people with mental health problems such as depression </a:t>
            </a:r>
            <a:endParaRPr lang="en-GB" dirty="0"/>
          </a:p>
          <a:p>
            <a:pPr>
              <a:spcBef>
                <a:spcPct val="0"/>
              </a:spcBef>
            </a:pPr>
            <a:endParaRPr lang="en-GB" altLang="de-DE" baseline="0" dirty="0"/>
          </a:p>
          <a:p>
            <a:pPr>
              <a:spcBef>
                <a:spcPct val="0"/>
              </a:spcBef>
            </a:pPr>
            <a:endParaRPr lang="en-GB" altLang="de-DE" baseline="0" dirty="0"/>
          </a:p>
          <a:p>
            <a:pPr>
              <a:spcBef>
                <a:spcPct val="0"/>
              </a:spcBef>
            </a:pPr>
            <a:endParaRPr lang="en-GB" alt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47738">
              <a:defRPr>
                <a:solidFill>
                  <a:schemeClr val="tx1"/>
                </a:solidFill>
                <a:latin typeface="Calibri" panose="020F0502020204030204" pitchFamily="34" charset="0"/>
                <a:cs typeface="Arial" panose="020B0604020202020204" pitchFamily="34" charset="0"/>
              </a:defRPr>
            </a:lvl1pPr>
            <a:lvl2pPr marL="803275" indent="-307975" defTabSz="947738">
              <a:defRPr>
                <a:solidFill>
                  <a:schemeClr val="tx1"/>
                </a:solidFill>
                <a:latin typeface="Calibri" panose="020F0502020204030204" pitchFamily="34" charset="0"/>
                <a:cs typeface="Arial" panose="020B0604020202020204" pitchFamily="34" charset="0"/>
              </a:defRPr>
            </a:lvl2pPr>
            <a:lvl3pPr marL="1236663" indent="-246063" defTabSz="947738">
              <a:defRPr>
                <a:solidFill>
                  <a:schemeClr val="tx1"/>
                </a:solidFill>
                <a:latin typeface="Calibri" panose="020F0502020204030204" pitchFamily="34" charset="0"/>
                <a:cs typeface="Arial" panose="020B0604020202020204" pitchFamily="34" charset="0"/>
              </a:defRPr>
            </a:lvl3pPr>
            <a:lvl4pPr marL="1731963" indent="-246063" defTabSz="947738">
              <a:defRPr>
                <a:solidFill>
                  <a:schemeClr val="tx1"/>
                </a:solidFill>
                <a:latin typeface="Calibri" panose="020F0502020204030204" pitchFamily="34" charset="0"/>
                <a:cs typeface="Arial" panose="020B0604020202020204" pitchFamily="34" charset="0"/>
              </a:defRPr>
            </a:lvl4pPr>
            <a:lvl5pPr marL="2227263" indent="-246063" defTabSz="947738">
              <a:defRPr>
                <a:solidFill>
                  <a:schemeClr val="tx1"/>
                </a:solidFill>
                <a:latin typeface="Calibri" panose="020F0502020204030204" pitchFamily="34" charset="0"/>
                <a:cs typeface="Arial" panose="020B0604020202020204" pitchFamily="34" charset="0"/>
              </a:defRPr>
            </a:lvl5pPr>
            <a:lvl6pPr marL="2684463" indent="-2460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41663" indent="-2460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98863" indent="-2460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56063" indent="-2460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D04A151-0285-45C3-A508-09E6698A6F21}" type="slidenum">
              <a:rPr lang="de-DE" altLang="de-DE" sz="1300">
                <a:latin typeface="Times" panose="02020603050405020304" pitchFamily="18" charset="0"/>
                <a:ea typeface="ＭＳ Ｐゴシック" panose="020B0600070205080204" pitchFamily="34" charset="-128"/>
              </a:rPr>
              <a:pPr eaLnBrk="1" hangingPunct="1"/>
              <a:t>25</a:t>
            </a:fld>
            <a:endParaRPr lang="de-DE" altLang="de-DE" sz="1300">
              <a:latin typeface="Times" panose="02020603050405020304" pitchFamily="18" charset="0"/>
              <a:ea typeface="ＭＳ Ｐゴシック" panose="020B0600070205080204" pitchFamily="34" charset="-128"/>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de-DE" altLang="de-DE" dirty="0">
                <a:latin typeface="Times" panose="02020603050405020304" pitchFamily="18" charset="0"/>
              </a:rPr>
              <a:t>Siehe</a:t>
            </a:r>
            <a:r>
              <a:rPr lang="de-DE" altLang="de-DE" baseline="0" dirty="0">
                <a:latin typeface="Times" panose="02020603050405020304" pitchFamily="18" charset="0"/>
              </a:rPr>
              <a:t> Folie</a:t>
            </a:r>
            <a:endParaRPr lang="de-DE" altLang="de-DE" dirty="0">
              <a:latin typeface="Times"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47738">
              <a:defRPr>
                <a:solidFill>
                  <a:schemeClr val="tx1"/>
                </a:solidFill>
                <a:latin typeface="Calibri" panose="020F0502020204030204" pitchFamily="34" charset="0"/>
                <a:cs typeface="Arial" panose="020B0604020202020204" pitchFamily="34" charset="0"/>
              </a:defRPr>
            </a:lvl1pPr>
            <a:lvl2pPr marL="803275" indent="-307975" defTabSz="947738">
              <a:defRPr>
                <a:solidFill>
                  <a:schemeClr val="tx1"/>
                </a:solidFill>
                <a:latin typeface="Calibri" panose="020F0502020204030204" pitchFamily="34" charset="0"/>
                <a:cs typeface="Arial" panose="020B0604020202020204" pitchFamily="34" charset="0"/>
              </a:defRPr>
            </a:lvl2pPr>
            <a:lvl3pPr marL="1236663" indent="-246063" defTabSz="947738">
              <a:defRPr>
                <a:solidFill>
                  <a:schemeClr val="tx1"/>
                </a:solidFill>
                <a:latin typeface="Calibri" panose="020F0502020204030204" pitchFamily="34" charset="0"/>
                <a:cs typeface="Arial" panose="020B0604020202020204" pitchFamily="34" charset="0"/>
              </a:defRPr>
            </a:lvl3pPr>
            <a:lvl4pPr marL="1731963" indent="-246063" defTabSz="947738">
              <a:defRPr>
                <a:solidFill>
                  <a:schemeClr val="tx1"/>
                </a:solidFill>
                <a:latin typeface="Calibri" panose="020F0502020204030204" pitchFamily="34" charset="0"/>
                <a:cs typeface="Arial" panose="020B0604020202020204" pitchFamily="34" charset="0"/>
              </a:defRPr>
            </a:lvl4pPr>
            <a:lvl5pPr marL="2227263" indent="-246063" defTabSz="947738">
              <a:defRPr>
                <a:solidFill>
                  <a:schemeClr val="tx1"/>
                </a:solidFill>
                <a:latin typeface="Calibri" panose="020F0502020204030204" pitchFamily="34" charset="0"/>
                <a:cs typeface="Arial" panose="020B0604020202020204" pitchFamily="34" charset="0"/>
              </a:defRPr>
            </a:lvl5pPr>
            <a:lvl6pPr marL="2684463" indent="-2460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41663" indent="-2460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98863" indent="-2460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56063" indent="-2460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D04A151-0285-45C3-A508-09E6698A6F21}" type="slidenum">
              <a:rPr lang="de-DE" altLang="de-DE" sz="1300">
                <a:latin typeface="Times" panose="02020603050405020304" pitchFamily="18" charset="0"/>
                <a:ea typeface="ＭＳ Ｐゴシック" panose="020B0600070205080204" pitchFamily="34" charset="-128"/>
              </a:rPr>
              <a:pPr eaLnBrk="1" hangingPunct="1"/>
              <a:t>26</a:t>
            </a:fld>
            <a:endParaRPr lang="de-DE" altLang="de-DE" sz="1300">
              <a:latin typeface="Times" panose="02020603050405020304" pitchFamily="18" charset="0"/>
              <a:ea typeface="ＭＳ Ｐゴシック" panose="020B0600070205080204" pitchFamily="34" charset="-128"/>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a:latin typeface="Times"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47738">
              <a:defRPr>
                <a:solidFill>
                  <a:schemeClr val="tx1"/>
                </a:solidFill>
                <a:latin typeface="Calibri" panose="020F0502020204030204" pitchFamily="34" charset="0"/>
                <a:cs typeface="Arial" panose="020B0604020202020204" pitchFamily="34" charset="0"/>
              </a:defRPr>
            </a:lvl1pPr>
            <a:lvl2pPr marL="803275" indent="-307975" defTabSz="947738">
              <a:defRPr>
                <a:solidFill>
                  <a:schemeClr val="tx1"/>
                </a:solidFill>
                <a:latin typeface="Calibri" panose="020F0502020204030204" pitchFamily="34" charset="0"/>
                <a:cs typeface="Arial" panose="020B0604020202020204" pitchFamily="34" charset="0"/>
              </a:defRPr>
            </a:lvl2pPr>
            <a:lvl3pPr marL="1236663" indent="-246063" defTabSz="947738">
              <a:defRPr>
                <a:solidFill>
                  <a:schemeClr val="tx1"/>
                </a:solidFill>
                <a:latin typeface="Calibri" panose="020F0502020204030204" pitchFamily="34" charset="0"/>
                <a:cs typeface="Arial" panose="020B0604020202020204" pitchFamily="34" charset="0"/>
              </a:defRPr>
            </a:lvl3pPr>
            <a:lvl4pPr marL="1731963" indent="-246063" defTabSz="947738">
              <a:defRPr>
                <a:solidFill>
                  <a:schemeClr val="tx1"/>
                </a:solidFill>
                <a:latin typeface="Calibri" panose="020F0502020204030204" pitchFamily="34" charset="0"/>
                <a:cs typeface="Arial" panose="020B0604020202020204" pitchFamily="34" charset="0"/>
              </a:defRPr>
            </a:lvl4pPr>
            <a:lvl5pPr marL="2227263" indent="-246063" defTabSz="947738">
              <a:defRPr>
                <a:solidFill>
                  <a:schemeClr val="tx1"/>
                </a:solidFill>
                <a:latin typeface="Calibri" panose="020F0502020204030204" pitchFamily="34" charset="0"/>
                <a:cs typeface="Arial" panose="020B0604020202020204" pitchFamily="34" charset="0"/>
              </a:defRPr>
            </a:lvl5pPr>
            <a:lvl6pPr marL="2684463" indent="-2460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41663" indent="-2460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98863" indent="-2460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56063" indent="-2460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D04A151-0285-45C3-A508-09E6698A6F21}" type="slidenum">
              <a:rPr lang="de-DE" altLang="de-DE" sz="1300">
                <a:latin typeface="Times" panose="02020603050405020304" pitchFamily="18" charset="0"/>
                <a:ea typeface="ＭＳ Ｐゴシック" panose="020B0600070205080204" pitchFamily="34" charset="-128"/>
              </a:rPr>
              <a:pPr eaLnBrk="1" hangingPunct="1"/>
              <a:t>28</a:t>
            </a:fld>
            <a:endParaRPr lang="de-DE" altLang="de-DE" sz="1300">
              <a:latin typeface="Times" panose="02020603050405020304" pitchFamily="18" charset="0"/>
              <a:ea typeface="ＭＳ Ｐゴシック" panose="020B0600070205080204" pitchFamily="34" charset="-128"/>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dirty="0">
              <a:latin typeface="Times"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Kurzer Hintergrund</a:t>
            </a:r>
            <a:r>
              <a:rPr lang="de-DE" baseline="0" dirty="0"/>
              <a:t> zur Studie</a:t>
            </a:r>
            <a:endParaRPr lang="de-DE" dirty="0"/>
          </a:p>
        </p:txBody>
      </p:sp>
      <p:sp>
        <p:nvSpPr>
          <p:cNvPr id="4" name="Foliennummernplatzhalter 3"/>
          <p:cNvSpPr>
            <a:spLocks noGrp="1"/>
          </p:cNvSpPr>
          <p:nvPr>
            <p:ph type="sldNum" sz="quarter" idx="10"/>
          </p:nvPr>
        </p:nvSpPr>
        <p:spPr/>
        <p:txBody>
          <a:bodyPr/>
          <a:lstStyle/>
          <a:p>
            <a:pPr>
              <a:defRPr/>
            </a:pPr>
            <a:fld id="{F68CC205-7B8D-41A1-BC19-9FE206EE54D7}" type="slidenum">
              <a:rPr lang="de-DE" smtClean="0"/>
              <a:pPr>
                <a:defRPr/>
              </a:pPr>
              <a:t>29</a:t>
            </a:fld>
            <a:endParaRPr lang="de-DE"/>
          </a:p>
        </p:txBody>
      </p:sp>
    </p:spTree>
    <p:extLst>
      <p:ext uri="{BB962C8B-B14F-4D97-AF65-F5344CB8AC3E}">
        <p14:creationId xmlns:p14="http://schemas.microsoft.com/office/powerpoint/2010/main" val="3342686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47738">
              <a:defRPr>
                <a:solidFill>
                  <a:schemeClr val="tx1"/>
                </a:solidFill>
                <a:latin typeface="Calibri" panose="020F0502020204030204" pitchFamily="34" charset="0"/>
                <a:cs typeface="Arial" panose="020B0604020202020204" pitchFamily="34" charset="0"/>
              </a:defRPr>
            </a:lvl1pPr>
            <a:lvl2pPr marL="803275" indent="-307975" defTabSz="947738">
              <a:defRPr>
                <a:solidFill>
                  <a:schemeClr val="tx1"/>
                </a:solidFill>
                <a:latin typeface="Calibri" panose="020F0502020204030204" pitchFamily="34" charset="0"/>
                <a:cs typeface="Arial" panose="020B0604020202020204" pitchFamily="34" charset="0"/>
              </a:defRPr>
            </a:lvl2pPr>
            <a:lvl3pPr marL="1236663" indent="-246063" defTabSz="947738">
              <a:defRPr>
                <a:solidFill>
                  <a:schemeClr val="tx1"/>
                </a:solidFill>
                <a:latin typeface="Calibri" panose="020F0502020204030204" pitchFamily="34" charset="0"/>
                <a:cs typeface="Arial" panose="020B0604020202020204" pitchFamily="34" charset="0"/>
              </a:defRPr>
            </a:lvl3pPr>
            <a:lvl4pPr marL="1731963" indent="-246063" defTabSz="947738">
              <a:defRPr>
                <a:solidFill>
                  <a:schemeClr val="tx1"/>
                </a:solidFill>
                <a:latin typeface="Calibri" panose="020F0502020204030204" pitchFamily="34" charset="0"/>
                <a:cs typeface="Arial" panose="020B0604020202020204" pitchFamily="34" charset="0"/>
              </a:defRPr>
            </a:lvl4pPr>
            <a:lvl5pPr marL="2227263" indent="-246063" defTabSz="947738">
              <a:defRPr>
                <a:solidFill>
                  <a:schemeClr val="tx1"/>
                </a:solidFill>
                <a:latin typeface="Calibri" panose="020F0502020204030204" pitchFamily="34" charset="0"/>
                <a:cs typeface="Arial" panose="020B0604020202020204" pitchFamily="34" charset="0"/>
              </a:defRPr>
            </a:lvl5pPr>
            <a:lvl6pPr marL="2684463" indent="-2460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41663" indent="-2460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98863" indent="-2460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56063" indent="-2460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D04A151-0285-45C3-A508-09E6698A6F21}" type="slidenum">
              <a:rPr lang="de-DE" altLang="de-DE" sz="1300">
                <a:latin typeface="Times" panose="02020603050405020304" pitchFamily="18" charset="0"/>
                <a:ea typeface="ＭＳ Ｐゴシック" panose="020B0600070205080204" pitchFamily="34" charset="-128"/>
              </a:rPr>
              <a:pPr eaLnBrk="1" hangingPunct="1"/>
              <a:t>38</a:t>
            </a:fld>
            <a:endParaRPr lang="de-DE" altLang="de-DE" sz="1300">
              <a:latin typeface="Times" panose="02020603050405020304" pitchFamily="18" charset="0"/>
              <a:ea typeface="ＭＳ Ｐゴシック" panose="020B0600070205080204" pitchFamily="34" charset="-128"/>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a:latin typeface="Times"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47738">
              <a:defRPr>
                <a:solidFill>
                  <a:schemeClr val="tx1"/>
                </a:solidFill>
                <a:latin typeface="Calibri" panose="020F0502020204030204" pitchFamily="34" charset="0"/>
                <a:cs typeface="Arial" panose="020B0604020202020204" pitchFamily="34" charset="0"/>
              </a:defRPr>
            </a:lvl1pPr>
            <a:lvl2pPr marL="803275" indent="-307975" defTabSz="947738">
              <a:defRPr>
                <a:solidFill>
                  <a:schemeClr val="tx1"/>
                </a:solidFill>
                <a:latin typeface="Calibri" panose="020F0502020204030204" pitchFamily="34" charset="0"/>
                <a:cs typeface="Arial" panose="020B0604020202020204" pitchFamily="34" charset="0"/>
              </a:defRPr>
            </a:lvl2pPr>
            <a:lvl3pPr marL="1236663" indent="-246063" defTabSz="947738">
              <a:defRPr>
                <a:solidFill>
                  <a:schemeClr val="tx1"/>
                </a:solidFill>
                <a:latin typeface="Calibri" panose="020F0502020204030204" pitchFamily="34" charset="0"/>
                <a:cs typeface="Arial" panose="020B0604020202020204" pitchFamily="34" charset="0"/>
              </a:defRPr>
            </a:lvl3pPr>
            <a:lvl4pPr marL="1731963" indent="-246063" defTabSz="947738">
              <a:defRPr>
                <a:solidFill>
                  <a:schemeClr val="tx1"/>
                </a:solidFill>
                <a:latin typeface="Calibri" panose="020F0502020204030204" pitchFamily="34" charset="0"/>
                <a:cs typeface="Arial" panose="020B0604020202020204" pitchFamily="34" charset="0"/>
              </a:defRPr>
            </a:lvl4pPr>
            <a:lvl5pPr marL="2227263" indent="-246063" defTabSz="947738">
              <a:defRPr>
                <a:solidFill>
                  <a:schemeClr val="tx1"/>
                </a:solidFill>
                <a:latin typeface="Calibri" panose="020F0502020204030204" pitchFamily="34" charset="0"/>
                <a:cs typeface="Arial" panose="020B0604020202020204" pitchFamily="34" charset="0"/>
              </a:defRPr>
            </a:lvl5pPr>
            <a:lvl6pPr marL="2684463" indent="-2460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41663" indent="-2460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98863" indent="-2460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56063" indent="-246063" defTabSz="9477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D04A151-0285-45C3-A508-09E6698A6F21}" type="slidenum">
              <a:rPr lang="de-DE" altLang="de-DE" sz="1300">
                <a:latin typeface="Times" panose="02020603050405020304" pitchFamily="18" charset="0"/>
                <a:ea typeface="ＭＳ Ｐゴシック" panose="020B0600070205080204" pitchFamily="34" charset="-128"/>
              </a:rPr>
              <a:pPr eaLnBrk="1" hangingPunct="1"/>
              <a:t>3</a:t>
            </a:fld>
            <a:endParaRPr lang="de-DE" altLang="de-DE" sz="1300">
              <a:latin typeface="Times" panose="02020603050405020304" pitchFamily="18" charset="0"/>
              <a:ea typeface="ＭＳ Ｐゴシック" panose="020B0600070205080204" pitchFamily="34" charset="-128"/>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a:latin typeface="Times"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803275" indent="-307975">
              <a:defRPr>
                <a:solidFill>
                  <a:schemeClr val="tx1"/>
                </a:solidFill>
                <a:latin typeface="Calibri" panose="020F0502020204030204" pitchFamily="34" charset="0"/>
                <a:cs typeface="Arial" panose="020B0604020202020204" pitchFamily="34" charset="0"/>
              </a:defRPr>
            </a:lvl2pPr>
            <a:lvl3pPr marL="1236663" indent="-246063">
              <a:defRPr>
                <a:solidFill>
                  <a:schemeClr val="tx1"/>
                </a:solidFill>
                <a:latin typeface="Calibri" panose="020F0502020204030204" pitchFamily="34" charset="0"/>
                <a:cs typeface="Arial" panose="020B0604020202020204" pitchFamily="34" charset="0"/>
              </a:defRPr>
            </a:lvl3pPr>
            <a:lvl4pPr marL="1731963" indent="-246063">
              <a:defRPr>
                <a:solidFill>
                  <a:schemeClr val="tx1"/>
                </a:solidFill>
                <a:latin typeface="Calibri" panose="020F0502020204030204" pitchFamily="34" charset="0"/>
                <a:cs typeface="Arial" panose="020B0604020202020204" pitchFamily="34" charset="0"/>
              </a:defRPr>
            </a:lvl4pPr>
            <a:lvl5pPr marL="2227263" indent="-246063">
              <a:defRPr>
                <a:solidFill>
                  <a:schemeClr val="tx1"/>
                </a:solidFill>
                <a:latin typeface="Calibri" panose="020F0502020204030204" pitchFamily="34" charset="0"/>
                <a:cs typeface="Arial" panose="020B0604020202020204" pitchFamily="34" charset="0"/>
              </a:defRPr>
            </a:lvl5pPr>
            <a:lvl6pPr marL="2684463" indent="-2460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41663" indent="-2460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98863" indent="-2460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56063" indent="-2460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6E495EF-5179-459F-87B8-1A40D2779EFA}" type="slidenum">
              <a:rPr lang="en-GB" altLang="de-DE" sz="1300">
                <a:latin typeface="Times" panose="02020603050405020304" pitchFamily="18" charset="0"/>
                <a:ea typeface="ＭＳ Ｐゴシック" panose="020B0600070205080204" pitchFamily="34" charset="-128"/>
              </a:rPr>
              <a:pPr/>
              <a:t>4</a:t>
            </a:fld>
            <a:endParaRPr lang="en-GB" altLang="de-DE" sz="1300">
              <a:latin typeface="Times" panose="02020603050405020304" pitchFamily="18" charset="0"/>
              <a:ea typeface="ＭＳ Ｐゴシック" panose="020B0600070205080204" pitchFamily="34" charset="-128"/>
            </a:endParaRPr>
          </a:p>
        </p:txBody>
      </p:sp>
      <p:sp>
        <p:nvSpPr>
          <p:cNvPr id="1126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26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GB" altLang="de-DE">
              <a:latin typeface="Times"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D297A16-3900-414B-A7EB-926A8C29AB91}" type="slidenum">
              <a:rPr lang="de-DE" altLang="de-DE">
                <a:latin typeface="Arial" panose="020B0604020202020204" pitchFamily="34" charset="0"/>
                <a:ea typeface="ＭＳ Ｐゴシック" panose="020B0600070205080204" pitchFamily="34" charset="-128"/>
              </a:rPr>
              <a:pPr eaLnBrk="1" hangingPunct="1"/>
              <a:t>5</a:t>
            </a:fld>
            <a:endParaRPr lang="de-DE" altLang="de-DE">
              <a:latin typeface="Arial" panose="020B0604020202020204" pitchFamily="34" charset="0"/>
              <a:ea typeface="ＭＳ Ｐゴシック" panose="020B0600070205080204" pitchFamily="34" charset="-128"/>
            </a:endParaRPr>
          </a:p>
        </p:txBody>
      </p:sp>
      <p:sp>
        <p:nvSpPr>
          <p:cNvPr id="13315" name="Rectangle 2"/>
          <p:cNvSpPr>
            <a:spLocks noGrp="1" noRot="1" noChangeAspect="1" noChangeArrowheads="1" noTextEdit="1"/>
          </p:cNvSpPr>
          <p:nvPr>
            <p:ph type="sldImg"/>
          </p:nvPr>
        </p:nvSpPr>
        <p:spPr bwMode="auto">
          <a:xfrm>
            <a:off x="992188" y="768350"/>
            <a:ext cx="5116512" cy="3836988"/>
          </a:xfrm>
          <a:solidFill>
            <a:srgbClr val="FFFFFF"/>
          </a:solidFill>
          <a:ln>
            <a:solidFill>
              <a:srgbClr val="000000"/>
            </a:solidFill>
            <a:miter lim="800000"/>
            <a:headEnd/>
            <a:tailEnd/>
          </a:ln>
        </p:spPr>
      </p:sp>
      <p:sp>
        <p:nvSpPr>
          <p:cNvPr id="13316" name="Rectangle 3"/>
          <p:cNvSpPr>
            <a:spLocks noGrp="1" noChangeArrowheads="1"/>
          </p:cNvSpPr>
          <p:nvPr>
            <p:ph type="body" idx="1"/>
          </p:nvPr>
        </p:nvSpPr>
        <p:spPr bwMode="auto">
          <a:xfrm>
            <a:off x="946150" y="4860925"/>
            <a:ext cx="5207000" cy="4605338"/>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GB" altLang="de-DE" sz="1600" dirty="0" err="1">
                <a:latin typeface="Arial"/>
                <a:cs typeface="Arial"/>
              </a:rPr>
              <a:t>Nach</a:t>
            </a:r>
            <a:r>
              <a:rPr lang="en-GB" altLang="de-DE" sz="1600" dirty="0">
                <a:latin typeface="Arial"/>
                <a:cs typeface="Arial"/>
              </a:rPr>
              <a:t> der </a:t>
            </a:r>
            <a:r>
              <a:rPr lang="en-GB" altLang="de-DE" sz="1600" dirty="0" err="1">
                <a:latin typeface="Arial"/>
                <a:cs typeface="Arial"/>
              </a:rPr>
              <a:t>Statistik</a:t>
            </a:r>
            <a:r>
              <a:rPr lang="en-GB" altLang="de-DE" sz="1600" baseline="0" dirty="0">
                <a:latin typeface="Arial"/>
                <a:cs typeface="Arial"/>
              </a:rPr>
              <a:t> des BKK </a:t>
            </a:r>
            <a:r>
              <a:rPr lang="en-GB" altLang="de-DE" sz="1600" baseline="0" dirty="0" err="1">
                <a:latin typeface="Arial"/>
                <a:cs typeface="Arial"/>
              </a:rPr>
              <a:t>Bundesverbandes</a:t>
            </a:r>
            <a:r>
              <a:rPr lang="en-GB" altLang="de-DE" sz="1600" baseline="0" dirty="0">
                <a:latin typeface="Arial"/>
                <a:cs typeface="Arial"/>
              </a:rPr>
              <a:t> </a:t>
            </a:r>
            <a:r>
              <a:rPr lang="en-GB" altLang="de-DE" sz="1600" baseline="0" dirty="0" err="1">
                <a:latin typeface="Arial"/>
                <a:cs typeface="Arial"/>
              </a:rPr>
              <a:t>sind</a:t>
            </a:r>
            <a:r>
              <a:rPr lang="en-GB" altLang="de-DE" sz="1600" baseline="0" dirty="0">
                <a:latin typeface="Arial"/>
                <a:cs typeface="Arial"/>
              </a:rPr>
              <a:t> </a:t>
            </a:r>
            <a:r>
              <a:rPr lang="en-GB" altLang="de-DE" sz="1600" dirty="0" err="1">
                <a:latin typeface="Arial"/>
                <a:cs typeface="Arial"/>
              </a:rPr>
              <a:t>psychische</a:t>
            </a:r>
            <a:r>
              <a:rPr lang="en-GB" altLang="de-DE" sz="1600" baseline="0" dirty="0">
                <a:latin typeface="Arial"/>
                <a:cs typeface="Arial"/>
              </a:rPr>
              <a:t> </a:t>
            </a:r>
            <a:r>
              <a:rPr lang="en-GB" altLang="de-DE" sz="1600" baseline="0" dirty="0" err="1">
                <a:latin typeface="Arial"/>
                <a:cs typeface="Arial"/>
              </a:rPr>
              <a:t>Erkrankungen</a:t>
            </a:r>
            <a:r>
              <a:rPr lang="en-GB" altLang="de-DE" sz="1600" baseline="0" dirty="0">
                <a:latin typeface="Arial"/>
                <a:cs typeface="Arial"/>
              </a:rPr>
              <a:t> der </a:t>
            </a:r>
            <a:r>
              <a:rPr lang="en-GB" altLang="de-DE" sz="1600" baseline="0" dirty="0" err="1">
                <a:latin typeface="Arial"/>
                <a:cs typeface="Arial"/>
              </a:rPr>
              <a:t>Grund</a:t>
            </a:r>
            <a:r>
              <a:rPr lang="en-GB" altLang="de-DE" sz="1600" baseline="0" dirty="0">
                <a:latin typeface="Arial"/>
                <a:cs typeface="Arial"/>
              </a:rPr>
              <a:t> </a:t>
            </a:r>
            <a:r>
              <a:rPr lang="en-GB" altLang="de-DE" sz="1600" baseline="0" dirty="0" err="1">
                <a:latin typeface="Arial"/>
                <a:cs typeface="Arial"/>
              </a:rPr>
              <a:t>für</a:t>
            </a:r>
            <a:r>
              <a:rPr lang="en-GB" altLang="de-DE" sz="1600" baseline="0" dirty="0">
                <a:latin typeface="Arial"/>
                <a:cs typeface="Arial"/>
              </a:rPr>
              <a:t> 15,7% </a:t>
            </a:r>
            <a:r>
              <a:rPr lang="en-GB" altLang="de-DE" sz="1600" baseline="0" dirty="0" err="1">
                <a:latin typeface="Arial"/>
                <a:cs typeface="Arial"/>
              </a:rPr>
              <a:t>aller</a:t>
            </a:r>
            <a:r>
              <a:rPr lang="en-GB" altLang="de-DE" sz="1600" baseline="0" dirty="0">
                <a:latin typeface="Arial"/>
                <a:cs typeface="Arial"/>
              </a:rPr>
              <a:t> </a:t>
            </a:r>
            <a:r>
              <a:rPr lang="en-GB" altLang="de-DE" sz="1600" baseline="0" dirty="0" err="1">
                <a:latin typeface="Arial"/>
                <a:cs typeface="Arial"/>
              </a:rPr>
              <a:t>Arbeitsunfähigkeitstage</a:t>
            </a:r>
            <a:r>
              <a:rPr lang="mr-IN" altLang="de-DE" sz="1600" baseline="0" dirty="0">
                <a:latin typeface="Arial"/>
                <a:cs typeface="Arial"/>
              </a:rPr>
              <a:t>…</a:t>
            </a:r>
            <a:endParaRPr lang="en-GB" altLang="de-DE" sz="1600" dirty="0">
              <a:latin typeface="Arial"/>
              <a:cs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D297A16-3900-414B-A7EB-926A8C29AB91}" type="slidenum">
              <a:rPr lang="de-DE" altLang="de-DE">
                <a:latin typeface="Arial" panose="020B0604020202020204" pitchFamily="34" charset="0"/>
                <a:ea typeface="ＭＳ Ｐゴシック" panose="020B0600070205080204" pitchFamily="34" charset="-128"/>
              </a:rPr>
              <a:pPr eaLnBrk="1" hangingPunct="1"/>
              <a:t>6</a:t>
            </a:fld>
            <a:endParaRPr lang="de-DE" altLang="de-DE">
              <a:latin typeface="Arial" panose="020B0604020202020204" pitchFamily="34" charset="0"/>
              <a:ea typeface="ＭＳ Ｐゴシック" panose="020B0600070205080204" pitchFamily="34" charset="-128"/>
            </a:endParaRPr>
          </a:p>
        </p:txBody>
      </p:sp>
      <p:sp>
        <p:nvSpPr>
          <p:cNvPr id="13315" name="Rectangle 2"/>
          <p:cNvSpPr>
            <a:spLocks noGrp="1" noRot="1" noChangeAspect="1" noChangeArrowheads="1" noTextEdit="1"/>
          </p:cNvSpPr>
          <p:nvPr>
            <p:ph type="sldImg"/>
          </p:nvPr>
        </p:nvSpPr>
        <p:spPr bwMode="auto">
          <a:xfrm>
            <a:off x="992188" y="768350"/>
            <a:ext cx="5116512" cy="3836988"/>
          </a:xfrm>
          <a:solidFill>
            <a:srgbClr val="FFFFFF"/>
          </a:solidFill>
          <a:ln>
            <a:solidFill>
              <a:srgbClr val="000000"/>
            </a:solidFill>
            <a:miter lim="800000"/>
            <a:headEnd/>
            <a:tailEnd/>
          </a:ln>
        </p:spPr>
      </p:sp>
      <p:sp>
        <p:nvSpPr>
          <p:cNvPr id="13316" name="Rectangle 3"/>
          <p:cNvSpPr>
            <a:spLocks noGrp="1" noChangeArrowheads="1"/>
          </p:cNvSpPr>
          <p:nvPr>
            <p:ph type="body" idx="1"/>
          </p:nvPr>
        </p:nvSpPr>
        <p:spPr bwMode="auto">
          <a:xfrm>
            <a:off x="946150" y="4860925"/>
            <a:ext cx="5207000" cy="4605338"/>
          </a:xfrm>
          <a:solidFill>
            <a:srgbClr val="FFFFFF"/>
          </a:solidFill>
          <a:ln>
            <a:solidFill>
              <a:srgbClr val="000000"/>
            </a:solidFill>
            <a:miter lim="800000"/>
            <a:headEnd/>
            <a:tailEnd/>
          </a:ln>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mr-IN" altLang="de-DE" dirty="0"/>
              <a:t>…</a:t>
            </a:r>
            <a:r>
              <a:rPr lang="de-DE" altLang="de-DE" sz="1200" dirty="0">
                <a:latin typeface="Arial"/>
                <a:cs typeface="Arial"/>
              </a:rPr>
              <a:t>aber psychisch erkrankte</a:t>
            </a:r>
            <a:r>
              <a:rPr lang="de-DE" altLang="de-DE" sz="1200" baseline="0" dirty="0">
                <a:latin typeface="Arial"/>
                <a:cs typeface="Arial"/>
              </a:rPr>
              <a:t> Personen sind im Schnitt länger arbeitsunfähig als Personen mit anderen Erkrankungen. Das gilt besonders für Beschäftigte mit depressiven Episoden oder </a:t>
            </a:r>
            <a:r>
              <a:rPr lang="de-DE" altLang="de-DE" sz="1200" baseline="0" dirty="0" err="1">
                <a:latin typeface="Arial"/>
                <a:cs typeface="Arial"/>
              </a:rPr>
              <a:t>rezividierenden</a:t>
            </a:r>
            <a:r>
              <a:rPr lang="de-DE" altLang="de-DE" sz="1200" baseline="0" dirty="0">
                <a:latin typeface="Arial"/>
                <a:cs typeface="Arial"/>
              </a:rPr>
              <a:t> depressiven Störungen, die im Schnitt 54 bzw. 65 Tage arbeitsunfähig sind (und damit alle unter das betriebliche Eingliederungsmanagement fallen, das gleich besprochen wird). </a:t>
            </a:r>
            <a:endParaRPr lang="en-GB" altLang="de-DE" sz="1200" dirty="0">
              <a:latin typeface="Arial"/>
              <a:cs typeface="Arial"/>
            </a:endParaRPr>
          </a:p>
          <a:p>
            <a:pPr>
              <a:spcBef>
                <a:spcPct val="0"/>
              </a:spcBef>
            </a:pPr>
            <a:endParaRPr lang="en-GB" alt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Psychische</a:t>
            </a:r>
            <a:r>
              <a:rPr lang="de-DE" baseline="0" dirty="0"/>
              <a:t> Erkrankungen – allein, ohne Suchterkrankungen </a:t>
            </a:r>
            <a:r>
              <a:rPr lang="mr-IN" baseline="0" dirty="0"/>
              <a:t>–</a:t>
            </a:r>
            <a:r>
              <a:rPr lang="de-DE" baseline="0" dirty="0"/>
              <a:t> sind nach der Statistik der Deutschen Rentenversicherung  Grund für 30 % der Frühberentungen bei Männern und 40 % der Frühberentungen bei Frauen. </a:t>
            </a:r>
            <a:endParaRPr lang="de-DE" dirty="0"/>
          </a:p>
        </p:txBody>
      </p:sp>
      <p:sp>
        <p:nvSpPr>
          <p:cNvPr id="4" name="Foliennummernplatzhalter 3"/>
          <p:cNvSpPr>
            <a:spLocks noGrp="1"/>
          </p:cNvSpPr>
          <p:nvPr>
            <p:ph type="sldNum" sz="quarter" idx="10"/>
          </p:nvPr>
        </p:nvSpPr>
        <p:spPr/>
        <p:txBody>
          <a:bodyPr/>
          <a:lstStyle/>
          <a:p>
            <a:pPr>
              <a:defRPr/>
            </a:pPr>
            <a:fld id="{F68CC205-7B8D-41A1-BC19-9FE206EE54D7}" type="slidenum">
              <a:rPr lang="de-DE" smtClean="0"/>
              <a:pPr>
                <a:defRPr/>
              </a:pPr>
              <a:t>7</a:t>
            </a:fld>
            <a:endParaRPr lang="de-DE"/>
          </a:p>
        </p:txBody>
      </p:sp>
    </p:spTree>
    <p:extLst>
      <p:ext uri="{BB962C8B-B14F-4D97-AF65-F5344CB8AC3E}">
        <p14:creationId xmlns:p14="http://schemas.microsoft.com/office/powerpoint/2010/main" val="3802522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Und</a:t>
            </a:r>
            <a:r>
              <a:rPr lang="de-DE" baseline="0" dirty="0"/>
              <a:t> psychische Erkrankungen steigern das Risiko für den Verlust des Arbeitsplatzes erheblich  – ebenso wie umgekehrt Arbeitslosigkeit das Risiko für depressive Erkrankungen in etwa verdoppelt: Ein Teufelskreis. </a:t>
            </a:r>
          </a:p>
          <a:p>
            <a:endParaRPr lang="de-DE" baseline="0" dirty="0"/>
          </a:p>
          <a:p>
            <a:r>
              <a:rPr lang="de-DE" baseline="0" dirty="0"/>
              <a:t>Psychische Erkrankungen gehen also mit einem sehr hohen Risiko für Arbeitsunfähigkeit, Arbeitsplatzverlust und Erwerbsunfähigkeit einher. </a:t>
            </a:r>
          </a:p>
          <a:p>
            <a:endParaRPr lang="de-DE" baseline="0" dirty="0"/>
          </a:p>
          <a:p>
            <a:r>
              <a:rPr lang="de-DE" baseline="0" dirty="0"/>
              <a:t>Betriebsärztliches Handeln kann dazu beitragen, dieses Risiko zu verringern. Wie, werden wir im Folgenden besprechen. </a:t>
            </a:r>
            <a:endParaRPr lang="de-DE" dirty="0"/>
          </a:p>
        </p:txBody>
      </p:sp>
      <p:sp>
        <p:nvSpPr>
          <p:cNvPr id="4" name="Foliennummernplatzhalter 3"/>
          <p:cNvSpPr>
            <a:spLocks noGrp="1"/>
          </p:cNvSpPr>
          <p:nvPr>
            <p:ph type="sldNum" sz="quarter" idx="10"/>
          </p:nvPr>
        </p:nvSpPr>
        <p:spPr/>
        <p:txBody>
          <a:bodyPr/>
          <a:lstStyle/>
          <a:p>
            <a:pPr>
              <a:defRPr/>
            </a:pPr>
            <a:fld id="{F68CC205-7B8D-41A1-BC19-9FE206EE54D7}" type="slidenum">
              <a:rPr lang="de-DE" smtClean="0"/>
              <a:pPr>
                <a:defRPr/>
              </a:pPr>
              <a:t>8</a:t>
            </a:fld>
            <a:endParaRPr lang="de-DE"/>
          </a:p>
        </p:txBody>
      </p:sp>
    </p:spTree>
    <p:extLst>
      <p:ext uri="{BB962C8B-B14F-4D97-AF65-F5344CB8AC3E}">
        <p14:creationId xmlns:p14="http://schemas.microsoft.com/office/powerpoint/2010/main" val="151991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803275" indent="-307975">
              <a:defRPr>
                <a:solidFill>
                  <a:schemeClr val="tx1"/>
                </a:solidFill>
                <a:latin typeface="Calibri" panose="020F0502020204030204" pitchFamily="34" charset="0"/>
                <a:cs typeface="Arial" panose="020B0604020202020204" pitchFamily="34" charset="0"/>
              </a:defRPr>
            </a:lvl2pPr>
            <a:lvl3pPr marL="1236663" indent="-246063">
              <a:defRPr>
                <a:solidFill>
                  <a:schemeClr val="tx1"/>
                </a:solidFill>
                <a:latin typeface="Calibri" panose="020F0502020204030204" pitchFamily="34" charset="0"/>
                <a:cs typeface="Arial" panose="020B0604020202020204" pitchFamily="34" charset="0"/>
              </a:defRPr>
            </a:lvl3pPr>
            <a:lvl4pPr marL="1731963" indent="-246063">
              <a:defRPr>
                <a:solidFill>
                  <a:schemeClr val="tx1"/>
                </a:solidFill>
                <a:latin typeface="Calibri" panose="020F0502020204030204" pitchFamily="34" charset="0"/>
                <a:cs typeface="Arial" panose="020B0604020202020204" pitchFamily="34" charset="0"/>
              </a:defRPr>
            </a:lvl4pPr>
            <a:lvl5pPr marL="2227263" indent="-246063">
              <a:defRPr>
                <a:solidFill>
                  <a:schemeClr val="tx1"/>
                </a:solidFill>
                <a:latin typeface="Calibri" panose="020F0502020204030204" pitchFamily="34" charset="0"/>
                <a:cs typeface="Arial" panose="020B0604020202020204" pitchFamily="34" charset="0"/>
              </a:defRPr>
            </a:lvl5pPr>
            <a:lvl6pPr marL="2684463" indent="-2460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41663" indent="-2460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98863" indent="-2460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56063" indent="-2460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5E81F0E-71EA-4A9B-AAFD-FC2A2FA332AB}" type="slidenum">
              <a:rPr lang="en-GB" altLang="de-DE" sz="1300">
                <a:latin typeface="Times" panose="02020603050405020304" pitchFamily="18" charset="0"/>
                <a:ea typeface="ＭＳ Ｐゴシック" panose="020B0600070205080204" pitchFamily="34" charset="-128"/>
              </a:rPr>
              <a:pPr/>
              <a:t>9</a:t>
            </a:fld>
            <a:endParaRPr lang="en-GB" altLang="de-DE" sz="1300">
              <a:latin typeface="Times" panose="02020603050405020304" pitchFamily="18" charset="0"/>
              <a:ea typeface="ＭＳ Ｐゴシック" panose="020B0600070205080204" pitchFamily="34" charset="-128"/>
            </a:endParaRPr>
          </a:p>
        </p:txBody>
      </p:sp>
      <p:sp>
        <p:nvSpPr>
          <p:cNvPr id="5837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837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GB" altLang="de-DE" dirty="0">
                <a:latin typeface="Times" panose="02020603050405020304" pitchFamily="18" charset="0"/>
              </a:rPr>
              <a:t>Die </a:t>
            </a:r>
            <a:r>
              <a:rPr lang="en-GB" altLang="de-DE" baseline="0" dirty="0" err="1">
                <a:latin typeface="Times" panose="02020603050405020304" pitchFamily="18" charset="0"/>
              </a:rPr>
              <a:t>wissenschaftliche</a:t>
            </a:r>
            <a:r>
              <a:rPr lang="en-GB" altLang="de-DE" baseline="0" dirty="0">
                <a:latin typeface="Times" panose="02020603050405020304" pitchFamily="18" charset="0"/>
              </a:rPr>
              <a:t> </a:t>
            </a:r>
            <a:r>
              <a:rPr lang="en-GB" altLang="de-DE" baseline="0" dirty="0" err="1">
                <a:latin typeface="Times" panose="02020603050405020304" pitchFamily="18" charset="0"/>
              </a:rPr>
              <a:t>Literatur</a:t>
            </a:r>
            <a:r>
              <a:rPr lang="en-GB" altLang="de-DE" baseline="0" dirty="0">
                <a:latin typeface="Times" panose="02020603050405020304" pitchFamily="18" charset="0"/>
              </a:rPr>
              <a:t> </a:t>
            </a:r>
            <a:r>
              <a:rPr lang="en-GB" altLang="de-DE" baseline="0" dirty="0" err="1">
                <a:latin typeface="Times" panose="02020603050405020304" pitchFamily="18" charset="0"/>
              </a:rPr>
              <a:t>beschäftigt</a:t>
            </a:r>
            <a:r>
              <a:rPr lang="en-GB" altLang="de-DE" baseline="0" dirty="0">
                <a:latin typeface="Times" panose="02020603050405020304" pitchFamily="18" charset="0"/>
              </a:rPr>
              <a:t> </a:t>
            </a:r>
            <a:r>
              <a:rPr lang="en-GB" altLang="de-DE" baseline="0" dirty="0" err="1">
                <a:latin typeface="Times" panose="02020603050405020304" pitchFamily="18" charset="0"/>
              </a:rPr>
              <a:t>sich</a:t>
            </a:r>
            <a:r>
              <a:rPr lang="en-GB" altLang="de-DE" baseline="0" dirty="0">
                <a:latin typeface="Times" panose="02020603050405020304" pitchFamily="18" charset="0"/>
              </a:rPr>
              <a:t> </a:t>
            </a:r>
            <a:r>
              <a:rPr lang="en-GB" altLang="de-DE" baseline="0" dirty="0" err="1">
                <a:latin typeface="Times" panose="02020603050405020304" pitchFamily="18" charset="0"/>
              </a:rPr>
              <a:t>seit</a:t>
            </a:r>
            <a:r>
              <a:rPr lang="en-GB" altLang="de-DE" baseline="0" dirty="0">
                <a:latin typeface="Times" panose="02020603050405020304" pitchFamily="18" charset="0"/>
              </a:rPr>
              <a:t> </a:t>
            </a:r>
            <a:r>
              <a:rPr lang="en-GB" altLang="de-DE" baseline="0" dirty="0" err="1">
                <a:latin typeface="Times" panose="02020603050405020304" pitchFamily="18" charset="0"/>
              </a:rPr>
              <a:t>längerem</a:t>
            </a:r>
            <a:r>
              <a:rPr lang="en-GB" altLang="de-DE" baseline="0" dirty="0">
                <a:latin typeface="Times" panose="02020603050405020304" pitchFamily="18" charset="0"/>
              </a:rPr>
              <a:t> </a:t>
            </a:r>
            <a:r>
              <a:rPr lang="en-GB" altLang="de-DE" baseline="0" dirty="0" err="1">
                <a:latin typeface="Times" panose="02020603050405020304" pitchFamily="18" charset="0"/>
              </a:rPr>
              <a:t>mit</a:t>
            </a:r>
            <a:r>
              <a:rPr lang="en-GB" altLang="de-DE" baseline="0" dirty="0">
                <a:latin typeface="Times" panose="02020603050405020304" pitchFamily="18" charset="0"/>
              </a:rPr>
              <a:t> der </a:t>
            </a:r>
            <a:r>
              <a:rPr lang="en-GB" altLang="de-DE" baseline="0" dirty="0" err="1">
                <a:latin typeface="Times" panose="02020603050405020304" pitchFamily="18" charset="0"/>
              </a:rPr>
              <a:t>subjektiven</a:t>
            </a:r>
            <a:r>
              <a:rPr lang="en-GB" altLang="de-DE" baseline="0" dirty="0">
                <a:latin typeface="Times" panose="02020603050405020304" pitchFamily="18" charset="0"/>
              </a:rPr>
              <a:t> </a:t>
            </a:r>
            <a:r>
              <a:rPr lang="en-GB" altLang="de-DE" baseline="0" dirty="0" err="1">
                <a:latin typeface="Times" panose="02020603050405020304" pitchFamily="18" charset="0"/>
              </a:rPr>
              <a:t>Sichtweise</a:t>
            </a:r>
            <a:r>
              <a:rPr lang="en-GB" altLang="de-DE" baseline="0" dirty="0">
                <a:latin typeface="Times" panose="02020603050405020304" pitchFamily="18" charset="0"/>
              </a:rPr>
              <a:t> von </a:t>
            </a:r>
            <a:r>
              <a:rPr lang="en-GB" altLang="de-DE" baseline="0" dirty="0" err="1">
                <a:latin typeface="Times" panose="02020603050405020304" pitchFamily="18" charset="0"/>
              </a:rPr>
              <a:t>erkrankten</a:t>
            </a:r>
            <a:r>
              <a:rPr lang="en-GB" altLang="de-DE" baseline="0" dirty="0">
                <a:latin typeface="Times" panose="02020603050405020304" pitchFamily="18" charset="0"/>
              </a:rPr>
              <a:t> </a:t>
            </a:r>
            <a:r>
              <a:rPr lang="en-GB" altLang="de-DE" baseline="0" dirty="0" err="1">
                <a:latin typeface="Times" panose="02020603050405020304" pitchFamily="18" charset="0"/>
              </a:rPr>
              <a:t>Beschäftigten</a:t>
            </a:r>
            <a:r>
              <a:rPr lang="en-GB" altLang="de-DE" baseline="0" dirty="0">
                <a:latin typeface="Times" panose="02020603050405020304" pitchFamily="18" charset="0"/>
              </a:rPr>
              <a:t> auf den </a:t>
            </a:r>
            <a:r>
              <a:rPr lang="en-GB" altLang="de-DE" baseline="0" dirty="0" err="1">
                <a:latin typeface="Times" panose="02020603050405020304" pitchFamily="18" charset="0"/>
              </a:rPr>
              <a:t>Rückkehrprozess</a:t>
            </a:r>
            <a:r>
              <a:rPr lang="en-GB" altLang="de-DE" baseline="0" dirty="0">
                <a:latin typeface="Times" panose="02020603050405020304" pitchFamily="18" charset="0"/>
              </a:rPr>
              <a:t>. </a:t>
            </a:r>
          </a:p>
          <a:p>
            <a:pPr>
              <a:spcBef>
                <a:spcPct val="0"/>
              </a:spcBef>
            </a:pPr>
            <a:endParaRPr lang="en-GB" altLang="de-DE" baseline="0" dirty="0">
              <a:latin typeface="Times" panose="02020603050405020304" pitchFamily="18" charset="0"/>
            </a:endParaRPr>
          </a:p>
          <a:p>
            <a:pPr>
              <a:spcBef>
                <a:spcPct val="0"/>
              </a:spcBef>
            </a:pPr>
            <a:r>
              <a:rPr lang="en-GB" altLang="de-DE" baseline="0" dirty="0" err="1">
                <a:latin typeface="Times" panose="02020603050405020304" pitchFamily="18" charset="0"/>
              </a:rPr>
              <a:t>Diese</a:t>
            </a:r>
            <a:r>
              <a:rPr lang="en-GB" altLang="de-DE" baseline="0" dirty="0">
                <a:latin typeface="Times" panose="02020603050405020304" pitchFamily="18" charset="0"/>
              </a:rPr>
              <a:t> </a:t>
            </a:r>
            <a:r>
              <a:rPr lang="en-GB" altLang="de-DE" baseline="0" dirty="0" err="1">
                <a:latin typeface="Times" panose="02020603050405020304" pitchFamily="18" charset="0"/>
              </a:rPr>
              <a:t>Literatur</a:t>
            </a:r>
            <a:r>
              <a:rPr lang="en-GB" altLang="de-DE" baseline="0" dirty="0">
                <a:latin typeface="Times" panose="02020603050405020304" pitchFamily="18" charset="0"/>
              </a:rPr>
              <a:t> </a:t>
            </a:r>
            <a:r>
              <a:rPr lang="en-GB" altLang="de-DE" baseline="0" dirty="0" err="1">
                <a:latin typeface="Times" panose="02020603050405020304" pitchFamily="18" charset="0"/>
              </a:rPr>
              <a:t>wurde</a:t>
            </a:r>
            <a:r>
              <a:rPr lang="en-GB" altLang="de-DE" baseline="0" dirty="0">
                <a:latin typeface="Times" panose="02020603050405020304" pitchFamily="18" charset="0"/>
              </a:rPr>
              <a:t> </a:t>
            </a:r>
            <a:r>
              <a:rPr lang="en-GB" altLang="de-DE" baseline="0" dirty="0" err="1">
                <a:latin typeface="Times" panose="02020603050405020304" pitchFamily="18" charset="0"/>
              </a:rPr>
              <a:t>z.T</a:t>
            </a:r>
            <a:r>
              <a:rPr lang="en-GB" altLang="de-DE" baseline="0" dirty="0">
                <a:latin typeface="Times" panose="02020603050405020304" pitchFamily="18" charset="0"/>
              </a:rPr>
              <a:t>. in </a:t>
            </a:r>
            <a:r>
              <a:rPr lang="en-GB" altLang="de-DE" baseline="0" dirty="0" err="1">
                <a:latin typeface="Times" panose="02020603050405020304" pitchFamily="18" charset="0"/>
              </a:rPr>
              <a:t>sog</a:t>
            </a:r>
            <a:r>
              <a:rPr lang="en-GB" altLang="de-DE" baseline="0" dirty="0">
                <a:latin typeface="Times" panose="02020603050405020304" pitchFamily="18" charset="0"/>
              </a:rPr>
              <a:t>.  Meta-</a:t>
            </a:r>
            <a:r>
              <a:rPr lang="en-GB" altLang="de-DE" baseline="0" dirty="0" err="1">
                <a:latin typeface="Times" panose="02020603050405020304" pitchFamily="18" charset="0"/>
              </a:rPr>
              <a:t>Synthese</a:t>
            </a:r>
            <a:r>
              <a:rPr lang="en-GB" altLang="de-DE" baseline="0" dirty="0">
                <a:latin typeface="Times" panose="02020603050405020304" pitchFamily="18" charset="0"/>
              </a:rPr>
              <a:t> </a:t>
            </a:r>
            <a:r>
              <a:rPr lang="en-GB" altLang="de-DE" baseline="0" dirty="0" err="1">
                <a:latin typeface="Times" panose="02020603050405020304" pitchFamily="18" charset="0"/>
              </a:rPr>
              <a:t>verarbeitet</a:t>
            </a:r>
            <a:r>
              <a:rPr lang="en-GB" altLang="de-DE" baseline="0" dirty="0">
                <a:latin typeface="Times" panose="02020603050405020304" pitchFamily="18" charset="0"/>
              </a:rPr>
              <a:t>, </a:t>
            </a:r>
            <a:r>
              <a:rPr lang="en-GB" altLang="de-DE" baseline="0" dirty="0" err="1">
                <a:latin typeface="Times" panose="02020603050405020304" pitchFamily="18" charset="0"/>
              </a:rPr>
              <a:t>z.T</a:t>
            </a:r>
            <a:r>
              <a:rPr lang="en-GB" altLang="de-DE" baseline="0" dirty="0">
                <a:latin typeface="Times" panose="02020603050405020304" pitchFamily="18" charset="0"/>
              </a:rPr>
              <a:t>. </a:t>
            </a:r>
            <a:r>
              <a:rPr lang="en-GB" altLang="de-DE" baseline="0" dirty="0" err="1">
                <a:latin typeface="Times" panose="02020603050405020304" pitchFamily="18" charset="0"/>
              </a:rPr>
              <a:t>durch</a:t>
            </a:r>
            <a:r>
              <a:rPr lang="en-GB" altLang="de-DE" baseline="0" dirty="0">
                <a:latin typeface="Times" panose="02020603050405020304" pitchFamily="18" charset="0"/>
              </a:rPr>
              <a:t> </a:t>
            </a:r>
            <a:r>
              <a:rPr lang="en-GB" altLang="de-DE" baseline="0" dirty="0" err="1">
                <a:latin typeface="Times" panose="02020603050405020304" pitchFamily="18" charset="0"/>
              </a:rPr>
              <a:t>ein</a:t>
            </a:r>
            <a:r>
              <a:rPr lang="en-GB" altLang="de-DE" baseline="0" dirty="0">
                <a:latin typeface="Times" panose="02020603050405020304" pitchFamily="18" charset="0"/>
              </a:rPr>
              <a:t> </a:t>
            </a:r>
            <a:r>
              <a:rPr lang="en-GB" altLang="de-DE" baseline="0" dirty="0" err="1">
                <a:latin typeface="Times" panose="02020603050405020304" pitchFamily="18" charset="0"/>
              </a:rPr>
              <a:t>großes</a:t>
            </a:r>
            <a:r>
              <a:rPr lang="en-GB" altLang="de-DE" baseline="0" dirty="0">
                <a:latin typeface="Times" panose="02020603050405020304" pitchFamily="18" charset="0"/>
              </a:rPr>
              <a:t> </a:t>
            </a:r>
            <a:r>
              <a:rPr lang="en-GB" altLang="de-DE" baseline="0" dirty="0" err="1">
                <a:latin typeface="Times" panose="02020603050405020304" pitchFamily="18" charset="0"/>
              </a:rPr>
              <a:t>Forschungsprojekt</a:t>
            </a:r>
            <a:r>
              <a:rPr lang="en-GB" altLang="de-DE" baseline="0" dirty="0">
                <a:latin typeface="Times" panose="02020603050405020304" pitchFamily="18" charset="0"/>
              </a:rPr>
              <a:t> der </a:t>
            </a:r>
            <a:r>
              <a:rPr lang="en-GB" altLang="de-DE" baseline="0" dirty="0" err="1">
                <a:latin typeface="Times" panose="02020603050405020304" pitchFamily="18" charset="0"/>
              </a:rPr>
              <a:t>BAuA</a:t>
            </a:r>
            <a:r>
              <a:rPr lang="en-GB" altLang="de-DE" baseline="0" dirty="0">
                <a:latin typeface="Times" panose="02020603050405020304" pitchFamily="18" charset="0"/>
              </a:rPr>
              <a:t> </a:t>
            </a:r>
            <a:r>
              <a:rPr lang="en-GB" altLang="de-DE" baseline="0" dirty="0" err="1">
                <a:latin typeface="Times" panose="02020603050405020304" pitchFamily="18" charset="0"/>
              </a:rPr>
              <a:t>für</a:t>
            </a:r>
            <a:r>
              <a:rPr lang="en-GB" altLang="de-DE" baseline="0" dirty="0">
                <a:latin typeface="Times" panose="02020603050405020304" pitchFamily="18" charset="0"/>
              </a:rPr>
              <a:t> den </a:t>
            </a:r>
            <a:r>
              <a:rPr lang="en-GB" altLang="de-DE" baseline="0" dirty="0" err="1">
                <a:latin typeface="Times" panose="02020603050405020304" pitchFamily="18" charset="0"/>
              </a:rPr>
              <a:t>bundesdeutschen</a:t>
            </a:r>
            <a:r>
              <a:rPr lang="en-GB" altLang="de-DE" baseline="0" dirty="0">
                <a:latin typeface="Times" panose="02020603050405020304" pitchFamily="18" charset="0"/>
              </a:rPr>
              <a:t> </a:t>
            </a:r>
            <a:r>
              <a:rPr lang="en-GB" altLang="de-DE" baseline="0" dirty="0" err="1">
                <a:latin typeface="Times" panose="02020603050405020304" pitchFamily="18" charset="0"/>
              </a:rPr>
              <a:t>Raum</a:t>
            </a:r>
            <a:r>
              <a:rPr lang="en-GB" altLang="de-DE" baseline="0" dirty="0">
                <a:latin typeface="Times" panose="02020603050405020304" pitchFamily="18" charset="0"/>
              </a:rPr>
              <a:t> </a:t>
            </a:r>
            <a:r>
              <a:rPr lang="en-GB" altLang="de-DE" baseline="0" dirty="0" err="1">
                <a:latin typeface="Times" panose="02020603050405020304" pitchFamily="18" charset="0"/>
              </a:rPr>
              <a:t>ergänzt</a:t>
            </a:r>
            <a:r>
              <a:rPr lang="en-GB" altLang="de-DE" baseline="0" dirty="0">
                <a:latin typeface="Times" panose="02020603050405020304" pitchFamily="18" charset="0"/>
              </a:rPr>
              <a:t>. </a:t>
            </a:r>
          </a:p>
          <a:p>
            <a:pPr>
              <a:spcBef>
                <a:spcPct val="0"/>
              </a:spcBef>
            </a:pPr>
            <a:endParaRPr lang="en-GB" altLang="de-DE" baseline="0" dirty="0">
              <a:latin typeface="Times" panose="02020603050405020304" pitchFamily="18" charset="0"/>
            </a:endParaRPr>
          </a:p>
          <a:p>
            <a:pPr>
              <a:spcBef>
                <a:spcPct val="0"/>
              </a:spcBef>
            </a:pPr>
            <a:r>
              <a:rPr lang="en-GB" altLang="de-DE" baseline="0" dirty="0" err="1">
                <a:latin typeface="Times" panose="02020603050405020304" pitchFamily="18" charset="0"/>
              </a:rPr>
              <a:t>Im</a:t>
            </a:r>
            <a:r>
              <a:rPr lang="en-GB" altLang="de-DE" baseline="0" dirty="0">
                <a:latin typeface="Times" panose="02020603050405020304" pitchFamily="18" charset="0"/>
              </a:rPr>
              <a:t> </a:t>
            </a:r>
            <a:r>
              <a:rPr lang="en-GB" altLang="de-DE" baseline="0" dirty="0" err="1">
                <a:latin typeface="Times" panose="02020603050405020304" pitchFamily="18" charset="0"/>
              </a:rPr>
              <a:t>Folgenden</a:t>
            </a:r>
            <a:r>
              <a:rPr lang="en-GB" altLang="de-DE" baseline="0" dirty="0">
                <a:latin typeface="Times" panose="02020603050405020304" pitchFamily="18" charset="0"/>
              </a:rPr>
              <a:t> </a:t>
            </a:r>
            <a:r>
              <a:rPr lang="en-GB" altLang="de-DE" baseline="0" dirty="0" err="1">
                <a:latin typeface="Times" panose="02020603050405020304" pitchFamily="18" charset="0"/>
              </a:rPr>
              <a:t>haben</a:t>
            </a:r>
            <a:r>
              <a:rPr lang="en-GB" altLang="de-DE" baseline="0" dirty="0">
                <a:latin typeface="Times" panose="02020603050405020304" pitchFamily="18" charset="0"/>
              </a:rPr>
              <a:t> </a:t>
            </a:r>
            <a:r>
              <a:rPr lang="en-GB" altLang="de-DE" baseline="0" dirty="0" err="1">
                <a:latin typeface="Times" panose="02020603050405020304" pitchFamily="18" charset="0"/>
              </a:rPr>
              <a:t>wir</a:t>
            </a:r>
            <a:r>
              <a:rPr lang="en-GB" altLang="de-DE" baseline="0" dirty="0">
                <a:latin typeface="Times" panose="02020603050405020304" pitchFamily="18" charset="0"/>
              </a:rPr>
              <a:t>  – </a:t>
            </a:r>
            <a:r>
              <a:rPr lang="en-GB" altLang="de-DE" baseline="0" dirty="0" err="1">
                <a:latin typeface="Times" panose="02020603050405020304" pitchFamily="18" charset="0"/>
              </a:rPr>
              <a:t>aus</a:t>
            </a:r>
            <a:r>
              <a:rPr lang="en-GB" altLang="de-DE" baseline="0" dirty="0">
                <a:latin typeface="Times" panose="02020603050405020304" pitchFamily="18" charset="0"/>
              </a:rPr>
              <a:t> </a:t>
            </a:r>
            <a:r>
              <a:rPr lang="en-GB" altLang="de-DE" baseline="0" dirty="0" err="1">
                <a:latin typeface="Times" panose="02020603050405020304" pitchFamily="18" charset="0"/>
              </a:rPr>
              <a:t>unserer</a:t>
            </a:r>
            <a:r>
              <a:rPr lang="en-GB" altLang="de-DE" baseline="0" dirty="0">
                <a:latin typeface="Times" panose="02020603050405020304" pitchFamily="18" charset="0"/>
              </a:rPr>
              <a:t> Sicht </a:t>
            </a:r>
            <a:r>
              <a:rPr lang="en-GB" altLang="de-DE" baseline="0" dirty="0" err="1">
                <a:latin typeface="Times" panose="02020603050405020304" pitchFamily="18" charset="0"/>
              </a:rPr>
              <a:t>für</a:t>
            </a:r>
            <a:r>
              <a:rPr lang="en-GB" altLang="de-DE" baseline="0" dirty="0">
                <a:latin typeface="Times" panose="02020603050405020304" pitchFamily="18" charset="0"/>
              </a:rPr>
              <a:t> die </a:t>
            </a:r>
            <a:r>
              <a:rPr lang="en-GB" altLang="de-DE" baseline="0" dirty="0" err="1">
                <a:latin typeface="Times" panose="02020603050405020304" pitchFamily="18" charset="0"/>
              </a:rPr>
              <a:t>betriebsärztliche</a:t>
            </a:r>
            <a:r>
              <a:rPr lang="en-GB" altLang="de-DE" baseline="0" dirty="0">
                <a:latin typeface="Times" panose="02020603050405020304" pitchFamily="18" charset="0"/>
              </a:rPr>
              <a:t> </a:t>
            </a:r>
            <a:r>
              <a:rPr lang="en-GB" altLang="de-DE" baseline="0" dirty="0" err="1">
                <a:latin typeface="Times" panose="02020603050405020304" pitchFamily="18" charset="0"/>
              </a:rPr>
              <a:t>Tätigkeit</a:t>
            </a:r>
            <a:r>
              <a:rPr lang="en-GB" altLang="de-DE" baseline="0" dirty="0">
                <a:latin typeface="Times" panose="02020603050405020304" pitchFamily="18" charset="0"/>
              </a:rPr>
              <a:t> </a:t>
            </a:r>
            <a:r>
              <a:rPr lang="en-GB" altLang="de-DE" baseline="0" dirty="0" err="1">
                <a:latin typeface="Times" panose="02020603050405020304" pitchFamily="18" charset="0"/>
              </a:rPr>
              <a:t>wesentliche</a:t>
            </a:r>
            <a:r>
              <a:rPr lang="en-GB" altLang="de-DE" baseline="0" dirty="0">
                <a:latin typeface="Times" panose="02020603050405020304" pitchFamily="18" charset="0"/>
              </a:rPr>
              <a:t> – </a:t>
            </a:r>
            <a:r>
              <a:rPr lang="en-GB" altLang="de-DE" baseline="0" dirty="0" err="1">
                <a:latin typeface="Times" panose="02020603050405020304" pitchFamily="18" charset="0"/>
              </a:rPr>
              <a:t>Erkenntnisse</a:t>
            </a:r>
            <a:r>
              <a:rPr lang="en-GB" altLang="de-DE" baseline="0" dirty="0">
                <a:latin typeface="Times" panose="02020603050405020304" pitchFamily="18" charset="0"/>
              </a:rPr>
              <a:t> </a:t>
            </a:r>
            <a:r>
              <a:rPr lang="en-GB" altLang="de-DE" baseline="0" dirty="0" err="1">
                <a:latin typeface="Times" panose="02020603050405020304" pitchFamily="18" charset="0"/>
              </a:rPr>
              <a:t>zu</a:t>
            </a:r>
            <a:r>
              <a:rPr lang="en-GB" altLang="de-DE" baseline="0" dirty="0">
                <a:latin typeface="Times" panose="02020603050405020304" pitchFamily="18" charset="0"/>
              </a:rPr>
              <a:t> </a:t>
            </a:r>
            <a:r>
              <a:rPr lang="en-GB" altLang="de-DE" baseline="0" dirty="0" err="1">
                <a:latin typeface="Times" panose="02020603050405020304" pitchFamily="18" charset="0"/>
              </a:rPr>
              <a:t>zusammengefasst</a:t>
            </a:r>
            <a:r>
              <a:rPr lang="en-GB" altLang="de-DE" baseline="0" dirty="0">
                <a:latin typeface="Times" panose="02020603050405020304" pitchFamily="18" charset="0"/>
              </a:rPr>
              <a:t>. </a:t>
            </a:r>
            <a:endParaRPr lang="en-GB" altLang="de-DE" dirty="0">
              <a:latin typeface="Times"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a:p>
        </p:txBody>
      </p:sp>
      <p:sp>
        <p:nvSpPr>
          <p:cNvPr id="4" name="Datumsplatzhalter 3"/>
          <p:cNvSpPr>
            <a:spLocks noGrp="1"/>
          </p:cNvSpPr>
          <p:nvPr>
            <p:ph type="dt" sz="half" idx="10"/>
          </p:nvPr>
        </p:nvSpPr>
        <p:spPr/>
        <p:txBody>
          <a:bodyPr/>
          <a:lstStyle>
            <a:lvl1pPr>
              <a:defRPr/>
            </a:lvl1pPr>
          </a:lstStyle>
          <a:p>
            <a:pPr>
              <a:defRPr/>
            </a:pPr>
            <a:fld id="{8050AD7F-5F42-4EC6-830F-E36E35150722}" type="datetime1">
              <a:rPr lang="en-US" smtClean="0"/>
              <a:t>2/24/2021</a:t>
            </a:fld>
            <a:endParaRPr lang="en-US"/>
          </a:p>
        </p:txBody>
      </p:sp>
      <p:sp>
        <p:nvSpPr>
          <p:cNvPr id="5" name="Fußzeilenplatzhalter 4"/>
          <p:cNvSpPr>
            <a:spLocks noGrp="1"/>
          </p:cNvSpPr>
          <p:nvPr>
            <p:ph type="ftr" sz="quarter" idx="11"/>
          </p:nvPr>
        </p:nvSpPr>
        <p:spPr/>
        <p:txBody>
          <a:bodyPr/>
          <a:lstStyle>
            <a:lvl1pPr>
              <a:defRPr/>
            </a:lvl1pPr>
          </a:lstStyle>
          <a:p>
            <a:pPr>
              <a:defRPr/>
            </a:pPr>
            <a:endParaRPr lang="en-US"/>
          </a:p>
        </p:txBody>
      </p:sp>
      <p:sp>
        <p:nvSpPr>
          <p:cNvPr id="6" name="Foliennummernplatzhalter 5"/>
          <p:cNvSpPr>
            <a:spLocks noGrp="1"/>
          </p:cNvSpPr>
          <p:nvPr>
            <p:ph type="sldNum" sz="quarter" idx="12"/>
          </p:nvPr>
        </p:nvSpPr>
        <p:spPr/>
        <p:txBody>
          <a:bodyPr/>
          <a:lstStyle>
            <a:lvl1pPr>
              <a:defRPr/>
            </a:lvl1pPr>
          </a:lstStyle>
          <a:p>
            <a:pPr>
              <a:defRPr/>
            </a:pPr>
            <a:fld id="{EBCAF9CF-5E1F-45EB-9597-E0F641D964E8}" type="slidenum">
              <a:rPr lang="en-US" altLang="de-DE"/>
              <a:pPr>
                <a:defRPr/>
              </a:pPr>
              <a:t>‹Nr.›</a:t>
            </a:fld>
            <a:endParaRPr lang="en-US" altLang="de-DE"/>
          </a:p>
        </p:txBody>
      </p:sp>
    </p:spTree>
    <p:extLst>
      <p:ext uri="{BB962C8B-B14F-4D97-AF65-F5344CB8AC3E}">
        <p14:creationId xmlns:p14="http://schemas.microsoft.com/office/powerpoint/2010/main" val="935674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lvl1pPr>
              <a:defRPr/>
            </a:lvl1pPr>
          </a:lstStyle>
          <a:p>
            <a:pPr>
              <a:defRPr/>
            </a:pPr>
            <a:fld id="{46B2371C-CEF3-4067-9B22-6B945BB448F5}" type="datetime1">
              <a:rPr lang="en-US" smtClean="0"/>
              <a:t>2/24/2021</a:t>
            </a:fld>
            <a:endParaRPr lang="en-US"/>
          </a:p>
        </p:txBody>
      </p:sp>
      <p:sp>
        <p:nvSpPr>
          <p:cNvPr id="5" name="Fußzeilenplatzhalter 4"/>
          <p:cNvSpPr>
            <a:spLocks noGrp="1"/>
          </p:cNvSpPr>
          <p:nvPr>
            <p:ph type="ftr" sz="quarter" idx="11"/>
          </p:nvPr>
        </p:nvSpPr>
        <p:spPr/>
        <p:txBody>
          <a:bodyPr/>
          <a:lstStyle>
            <a:lvl1pPr>
              <a:defRPr/>
            </a:lvl1pPr>
          </a:lstStyle>
          <a:p>
            <a:pPr>
              <a:defRPr/>
            </a:pPr>
            <a:endParaRPr lang="en-US"/>
          </a:p>
        </p:txBody>
      </p:sp>
      <p:sp>
        <p:nvSpPr>
          <p:cNvPr id="6" name="Foliennummernplatzhalter 5"/>
          <p:cNvSpPr>
            <a:spLocks noGrp="1"/>
          </p:cNvSpPr>
          <p:nvPr>
            <p:ph type="sldNum" sz="quarter" idx="12"/>
          </p:nvPr>
        </p:nvSpPr>
        <p:spPr/>
        <p:txBody>
          <a:bodyPr/>
          <a:lstStyle>
            <a:lvl1pPr>
              <a:defRPr/>
            </a:lvl1pPr>
          </a:lstStyle>
          <a:p>
            <a:pPr>
              <a:defRPr/>
            </a:pPr>
            <a:fld id="{848B2270-739D-4275-BFFE-9E6B7EB2E732}" type="slidenum">
              <a:rPr lang="en-US" altLang="de-DE"/>
              <a:pPr>
                <a:defRPr/>
              </a:pPr>
              <a:t>‹Nr.›</a:t>
            </a:fld>
            <a:endParaRPr lang="en-US" altLang="de-DE"/>
          </a:p>
        </p:txBody>
      </p:sp>
    </p:spTree>
    <p:extLst>
      <p:ext uri="{BB962C8B-B14F-4D97-AF65-F5344CB8AC3E}">
        <p14:creationId xmlns:p14="http://schemas.microsoft.com/office/powerpoint/2010/main" val="1274234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lvl1pPr>
              <a:defRPr/>
            </a:lvl1pPr>
          </a:lstStyle>
          <a:p>
            <a:pPr>
              <a:defRPr/>
            </a:pPr>
            <a:fld id="{3EADE454-81DE-4322-A748-797A84E2C564}" type="datetime1">
              <a:rPr lang="en-US" smtClean="0"/>
              <a:t>2/24/2021</a:t>
            </a:fld>
            <a:endParaRPr lang="en-US"/>
          </a:p>
        </p:txBody>
      </p:sp>
      <p:sp>
        <p:nvSpPr>
          <p:cNvPr id="5" name="Fußzeilenplatzhalter 4"/>
          <p:cNvSpPr>
            <a:spLocks noGrp="1"/>
          </p:cNvSpPr>
          <p:nvPr>
            <p:ph type="ftr" sz="quarter" idx="11"/>
          </p:nvPr>
        </p:nvSpPr>
        <p:spPr/>
        <p:txBody>
          <a:bodyPr/>
          <a:lstStyle>
            <a:lvl1pPr>
              <a:defRPr/>
            </a:lvl1pPr>
          </a:lstStyle>
          <a:p>
            <a:pPr>
              <a:defRPr/>
            </a:pPr>
            <a:endParaRPr lang="en-US"/>
          </a:p>
        </p:txBody>
      </p:sp>
      <p:sp>
        <p:nvSpPr>
          <p:cNvPr id="6" name="Foliennummernplatzhalter 5"/>
          <p:cNvSpPr>
            <a:spLocks noGrp="1"/>
          </p:cNvSpPr>
          <p:nvPr>
            <p:ph type="sldNum" sz="quarter" idx="12"/>
          </p:nvPr>
        </p:nvSpPr>
        <p:spPr/>
        <p:txBody>
          <a:bodyPr/>
          <a:lstStyle>
            <a:lvl1pPr>
              <a:defRPr/>
            </a:lvl1pPr>
          </a:lstStyle>
          <a:p>
            <a:pPr>
              <a:defRPr/>
            </a:pPr>
            <a:fld id="{84DD0B1B-5A27-4368-889A-2876FC872E51}" type="slidenum">
              <a:rPr lang="en-US" altLang="de-DE"/>
              <a:pPr>
                <a:defRPr/>
              </a:pPr>
              <a:t>‹Nr.›</a:t>
            </a:fld>
            <a:endParaRPr lang="en-US" altLang="de-DE"/>
          </a:p>
        </p:txBody>
      </p:sp>
    </p:spTree>
    <p:extLst>
      <p:ext uri="{BB962C8B-B14F-4D97-AF65-F5344CB8AC3E}">
        <p14:creationId xmlns:p14="http://schemas.microsoft.com/office/powerpoint/2010/main" val="3691604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lvl1pPr>
              <a:defRPr/>
            </a:lvl1pPr>
          </a:lstStyle>
          <a:p>
            <a:pPr>
              <a:defRPr/>
            </a:pPr>
            <a:fld id="{6F5FAE28-6A62-4B8D-8373-283AED0BD2C8}" type="datetime1">
              <a:rPr lang="en-US" smtClean="0"/>
              <a:t>2/24/2021</a:t>
            </a:fld>
            <a:endParaRPr lang="en-US"/>
          </a:p>
        </p:txBody>
      </p:sp>
      <p:sp>
        <p:nvSpPr>
          <p:cNvPr id="5" name="Fußzeilenplatzhalter 4"/>
          <p:cNvSpPr>
            <a:spLocks noGrp="1"/>
          </p:cNvSpPr>
          <p:nvPr>
            <p:ph type="ftr" sz="quarter" idx="11"/>
          </p:nvPr>
        </p:nvSpPr>
        <p:spPr/>
        <p:txBody>
          <a:bodyPr/>
          <a:lstStyle>
            <a:lvl1pPr>
              <a:defRPr/>
            </a:lvl1pPr>
          </a:lstStyle>
          <a:p>
            <a:pPr>
              <a:defRPr/>
            </a:pPr>
            <a:endParaRPr lang="en-US"/>
          </a:p>
        </p:txBody>
      </p:sp>
      <p:sp>
        <p:nvSpPr>
          <p:cNvPr id="6" name="Foliennummernplatzhalter 5"/>
          <p:cNvSpPr>
            <a:spLocks noGrp="1"/>
          </p:cNvSpPr>
          <p:nvPr>
            <p:ph type="sldNum" sz="quarter" idx="12"/>
          </p:nvPr>
        </p:nvSpPr>
        <p:spPr/>
        <p:txBody>
          <a:bodyPr/>
          <a:lstStyle>
            <a:lvl1pPr>
              <a:defRPr/>
            </a:lvl1pPr>
          </a:lstStyle>
          <a:p>
            <a:pPr>
              <a:defRPr/>
            </a:pPr>
            <a:fld id="{3A80BCEC-0837-45D1-98F8-59D25F950149}" type="slidenum">
              <a:rPr lang="en-US" altLang="de-DE"/>
              <a:pPr>
                <a:defRPr/>
              </a:pPr>
              <a:t>‹Nr.›</a:t>
            </a:fld>
            <a:endParaRPr lang="en-US" altLang="de-DE"/>
          </a:p>
        </p:txBody>
      </p:sp>
    </p:spTree>
    <p:extLst>
      <p:ext uri="{BB962C8B-B14F-4D97-AF65-F5344CB8AC3E}">
        <p14:creationId xmlns:p14="http://schemas.microsoft.com/office/powerpoint/2010/main" val="2452503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pPr>
              <a:defRPr/>
            </a:pPr>
            <a:fld id="{9AD91032-C3FB-45DE-B2D1-44072B678CE2}" type="datetime1">
              <a:rPr lang="en-US" smtClean="0"/>
              <a:t>2/24/2021</a:t>
            </a:fld>
            <a:endParaRPr lang="en-US"/>
          </a:p>
        </p:txBody>
      </p:sp>
      <p:sp>
        <p:nvSpPr>
          <p:cNvPr id="5" name="Fußzeilenplatzhalter 4"/>
          <p:cNvSpPr>
            <a:spLocks noGrp="1"/>
          </p:cNvSpPr>
          <p:nvPr>
            <p:ph type="ftr" sz="quarter" idx="11"/>
          </p:nvPr>
        </p:nvSpPr>
        <p:spPr/>
        <p:txBody>
          <a:bodyPr/>
          <a:lstStyle>
            <a:lvl1pPr>
              <a:defRPr/>
            </a:lvl1pPr>
          </a:lstStyle>
          <a:p>
            <a:pPr>
              <a:defRPr/>
            </a:pPr>
            <a:endParaRPr lang="en-US"/>
          </a:p>
        </p:txBody>
      </p:sp>
      <p:sp>
        <p:nvSpPr>
          <p:cNvPr id="6" name="Foliennummernplatzhalter 5"/>
          <p:cNvSpPr>
            <a:spLocks noGrp="1"/>
          </p:cNvSpPr>
          <p:nvPr>
            <p:ph type="sldNum" sz="quarter" idx="12"/>
          </p:nvPr>
        </p:nvSpPr>
        <p:spPr/>
        <p:txBody>
          <a:bodyPr/>
          <a:lstStyle>
            <a:lvl1pPr>
              <a:defRPr/>
            </a:lvl1pPr>
          </a:lstStyle>
          <a:p>
            <a:pPr>
              <a:defRPr/>
            </a:pPr>
            <a:fld id="{69EB9541-2D4C-4285-BB2F-7EFAEC412D0F}" type="slidenum">
              <a:rPr lang="en-US" altLang="de-DE"/>
              <a:pPr>
                <a:defRPr/>
              </a:pPr>
              <a:t>‹Nr.›</a:t>
            </a:fld>
            <a:endParaRPr lang="en-US" altLang="de-DE"/>
          </a:p>
        </p:txBody>
      </p:sp>
    </p:spTree>
    <p:extLst>
      <p:ext uri="{BB962C8B-B14F-4D97-AF65-F5344CB8AC3E}">
        <p14:creationId xmlns:p14="http://schemas.microsoft.com/office/powerpoint/2010/main" val="493143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3"/>
          <p:cNvSpPr>
            <a:spLocks noGrp="1"/>
          </p:cNvSpPr>
          <p:nvPr>
            <p:ph type="dt" sz="half" idx="10"/>
          </p:nvPr>
        </p:nvSpPr>
        <p:spPr/>
        <p:txBody>
          <a:bodyPr/>
          <a:lstStyle>
            <a:lvl1pPr>
              <a:defRPr/>
            </a:lvl1pPr>
          </a:lstStyle>
          <a:p>
            <a:pPr>
              <a:defRPr/>
            </a:pPr>
            <a:fld id="{6AB89BDF-0D2C-4226-9E52-A1751AA0A980}" type="datetime1">
              <a:rPr lang="en-US" smtClean="0"/>
              <a:t>2/24/2021</a:t>
            </a:fld>
            <a:endParaRPr lang="en-US"/>
          </a:p>
        </p:txBody>
      </p:sp>
      <p:sp>
        <p:nvSpPr>
          <p:cNvPr id="6" name="Fußzeilenplatzhalter 4"/>
          <p:cNvSpPr>
            <a:spLocks noGrp="1"/>
          </p:cNvSpPr>
          <p:nvPr>
            <p:ph type="ftr" sz="quarter" idx="11"/>
          </p:nvPr>
        </p:nvSpPr>
        <p:spPr/>
        <p:txBody>
          <a:bodyPr/>
          <a:lstStyle>
            <a:lvl1pPr>
              <a:defRPr/>
            </a:lvl1pPr>
          </a:lstStyle>
          <a:p>
            <a:pPr>
              <a:defRPr/>
            </a:pPr>
            <a:endParaRPr lang="en-US"/>
          </a:p>
        </p:txBody>
      </p:sp>
      <p:sp>
        <p:nvSpPr>
          <p:cNvPr id="7" name="Foliennummernplatzhalter 5"/>
          <p:cNvSpPr>
            <a:spLocks noGrp="1"/>
          </p:cNvSpPr>
          <p:nvPr>
            <p:ph type="sldNum" sz="quarter" idx="12"/>
          </p:nvPr>
        </p:nvSpPr>
        <p:spPr/>
        <p:txBody>
          <a:bodyPr/>
          <a:lstStyle>
            <a:lvl1pPr>
              <a:defRPr/>
            </a:lvl1pPr>
          </a:lstStyle>
          <a:p>
            <a:pPr>
              <a:defRPr/>
            </a:pPr>
            <a:fld id="{EB294795-36F5-485B-AF40-698484304A35}" type="slidenum">
              <a:rPr lang="en-US" altLang="de-DE"/>
              <a:pPr>
                <a:defRPr/>
              </a:pPr>
              <a:t>‹Nr.›</a:t>
            </a:fld>
            <a:endParaRPr lang="en-US" altLang="de-DE"/>
          </a:p>
        </p:txBody>
      </p:sp>
    </p:spTree>
    <p:extLst>
      <p:ext uri="{BB962C8B-B14F-4D97-AF65-F5344CB8AC3E}">
        <p14:creationId xmlns:p14="http://schemas.microsoft.com/office/powerpoint/2010/main" val="300701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3"/>
          <p:cNvSpPr>
            <a:spLocks noGrp="1"/>
          </p:cNvSpPr>
          <p:nvPr>
            <p:ph type="dt" sz="half" idx="10"/>
          </p:nvPr>
        </p:nvSpPr>
        <p:spPr/>
        <p:txBody>
          <a:bodyPr/>
          <a:lstStyle>
            <a:lvl1pPr>
              <a:defRPr/>
            </a:lvl1pPr>
          </a:lstStyle>
          <a:p>
            <a:pPr>
              <a:defRPr/>
            </a:pPr>
            <a:fld id="{819ACD7F-C434-4FEF-924D-D06289A719D1}" type="datetime1">
              <a:rPr lang="en-US" smtClean="0"/>
              <a:t>2/24/2021</a:t>
            </a:fld>
            <a:endParaRPr lang="en-US"/>
          </a:p>
        </p:txBody>
      </p:sp>
      <p:sp>
        <p:nvSpPr>
          <p:cNvPr id="8" name="Fußzeilenplatzhalter 4"/>
          <p:cNvSpPr>
            <a:spLocks noGrp="1"/>
          </p:cNvSpPr>
          <p:nvPr>
            <p:ph type="ftr" sz="quarter" idx="11"/>
          </p:nvPr>
        </p:nvSpPr>
        <p:spPr/>
        <p:txBody>
          <a:bodyPr/>
          <a:lstStyle>
            <a:lvl1pPr>
              <a:defRPr/>
            </a:lvl1pPr>
          </a:lstStyle>
          <a:p>
            <a:pPr>
              <a:defRPr/>
            </a:pPr>
            <a:endParaRPr lang="en-US"/>
          </a:p>
        </p:txBody>
      </p:sp>
      <p:sp>
        <p:nvSpPr>
          <p:cNvPr id="9" name="Foliennummernplatzhalter 5"/>
          <p:cNvSpPr>
            <a:spLocks noGrp="1"/>
          </p:cNvSpPr>
          <p:nvPr>
            <p:ph type="sldNum" sz="quarter" idx="12"/>
          </p:nvPr>
        </p:nvSpPr>
        <p:spPr/>
        <p:txBody>
          <a:bodyPr/>
          <a:lstStyle>
            <a:lvl1pPr>
              <a:defRPr/>
            </a:lvl1pPr>
          </a:lstStyle>
          <a:p>
            <a:pPr>
              <a:defRPr/>
            </a:pPr>
            <a:fld id="{52D97D0A-3071-468D-B6B0-6853409B0480}" type="slidenum">
              <a:rPr lang="en-US" altLang="de-DE"/>
              <a:pPr>
                <a:defRPr/>
              </a:pPr>
              <a:t>‹Nr.›</a:t>
            </a:fld>
            <a:endParaRPr lang="en-US" altLang="de-DE"/>
          </a:p>
        </p:txBody>
      </p:sp>
    </p:spTree>
    <p:extLst>
      <p:ext uri="{BB962C8B-B14F-4D97-AF65-F5344CB8AC3E}">
        <p14:creationId xmlns:p14="http://schemas.microsoft.com/office/powerpoint/2010/main" val="262862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Datumsplatzhalter 3"/>
          <p:cNvSpPr>
            <a:spLocks noGrp="1"/>
          </p:cNvSpPr>
          <p:nvPr>
            <p:ph type="dt" sz="half" idx="10"/>
          </p:nvPr>
        </p:nvSpPr>
        <p:spPr/>
        <p:txBody>
          <a:bodyPr/>
          <a:lstStyle>
            <a:lvl1pPr>
              <a:defRPr/>
            </a:lvl1pPr>
          </a:lstStyle>
          <a:p>
            <a:pPr>
              <a:defRPr/>
            </a:pPr>
            <a:fld id="{64EB743A-5487-4F97-B62D-8321E33651F3}" type="datetime1">
              <a:rPr lang="en-US" smtClean="0"/>
              <a:t>2/24/2021</a:t>
            </a:fld>
            <a:endParaRPr lang="en-US"/>
          </a:p>
        </p:txBody>
      </p:sp>
      <p:sp>
        <p:nvSpPr>
          <p:cNvPr id="4" name="Fußzeilenplatzhalter 4"/>
          <p:cNvSpPr>
            <a:spLocks noGrp="1"/>
          </p:cNvSpPr>
          <p:nvPr>
            <p:ph type="ftr" sz="quarter" idx="11"/>
          </p:nvPr>
        </p:nvSpPr>
        <p:spPr/>
        <p:txBody>
          <a:bodyPr/>
          <a:lstStyle>
            <a:lvl1pPr>
              <a:defRPr/>
            </a:lvl1pPr>
          </a:lstStyle>
          <a:p>
            <a:pPr>
              <a:defRPr/>
            </a:pPr>
            <a:endParaRPr lang="en-US"/>
          </a:p>
        </p:txBody>
      </p:sp>
      <p:sp>
        <p:nvSpPr>
          <p:cNvPr id="5" name="Foliennummernplatzhalter 5"/>
          <p:cNvSpPr>
            <a:spLocks noGrp="1"/>
          </p:cNvSpPr>
          <p:nvPr>
            <p:ph type="sldNum" sz="quarter" idx="12"/>
          </p:nvPr>
        </p:nvSpPr>
        <p:spPr/>
        <p:txBody>
          <a:bodyPr/>
          <a:lstStyle>
            <a:lvl1pPr>
              <a:defRPr/>
            </a:lvl1pPr>
          </a:lstStyle>
          <a:p>
            <a:pPr>
              <a:defRPr/>
            </a:pPr>
            <a:fld id="{3D62277B-DDAB-4E0E-8667-810095F61924}" type="slidenum">
              <a:rPr lang="en-US" altLang="de-DE"/>
              <a:pPr>
                <a:defRPr/>
              </a:pPr>
              <a:t>‹Nr.›</a:t>
            </a:fld>
            <a:endParaRPr lang="en-US" altLang="de-DE"/>
          </a:p>
        </p:txBody>
      </p:sp>
    </p:spTree>
    <p:extLst>
      <p:ext uri="{BB962C8B-B14F-4D97-AF65-F5344CB8AC3E}">
        <p14:creationId xmlns:p14="http://schemas.microsoft.com/office/powerpoint/2010/main" val="3579209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B570A36C-EE28-4A4E-81E2-B522581A8E4D}" type="datetime1">
              <a:rPr lang="en-US" smtClean="0"/>
              <a:t>2/24/2021</a:t>
            </a:fld>
            <a:endParaRPr lang="en-US"/>
          </a:p>
        </p:txBody>
      </p:sp>
      <p:sp>
        <p:nvSpPr>
          <p:cNvPr id="3" name="Fußzeilenplatzhalter 4"/>
          <p:cNvSpPr>
            <a:spLocks noGrp="1"/>
          </p:cNvSpPr>
          <p:nvPr>
            <p:ph type="ftr" sz="quarter" idx="11"/>
          </p:nvPr>
        </p:nvSpPr>
        <p:spPr/>
        <p:txBody>
          <a:bodyPr/>
          <a:lstStyle>
            <a:lvl1pPr>
              <a:defRPr/>
            </a:lvl1pPr>
          </a:lstStyle>
          <a:p>
            <a:pPr>
              <a:defRPr/>
            </a:pPr>
            <a:endParaRPr lang="en-US"/>
          </a:p>
        </p:txBody>
      </p:sp>
      <p:sp>
        <p:nvSpPr>
          <p:cNvPr id="4" name="Foliennummernplatzhalter 5"/>
          <p:cNvSpPr>
            <a:spLocks noGrp="1"/>
          </p:cNvSpPr>
          <p:nvPr>
            <p:ph type="sldNum" sz="quarter" idx="12"/>
          </p:nvPr>
        </p:nvSpPr>
        <p:spPr/>
        <p:txBody>
          <a:bodyPr/>
          <a:lstStyle>
            <a:lvl1pPr>
              <a:defRPr/>
            </a:lvl1pPr>
          </a:lstStyle>
          <a:p>
            <a:pPr>
              <a:defRPr/>
            </a:pPr>
            <a:fld id="{8D7F5F2A-6492-43D8-8330-68276F7F2761}" type="slidenum">
              <a:rPr lang="en-US" altLang="de-DE"/>
              <a:pPr>
                <a:defRPr/>
              </a:pPr>
              <a:t>‹Nr.›</a:t>
            </a:fld>
            <a:endParaRPr lang="en-US" altLang="de-DE"/>
          </a:p>
        </p:txBody>
      </p:sp>
    </p:spTree>
    <p:extLst>
      <p:ext uri="{BB962C8B-B14F-4D97-AF65-F5344CB8AC3E}">
        <p14:creationId xmlns:p14="http://schemas.microsoft.com/office/powerpoint/2010/main" val="3976636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fld id="{2265604F-CD73-4819-8C97-D53758824A6F}" type="datetime1">
              <a:rPr lang="en-US" smtClean="0"/>
              <a:t>2/24/2021</a:t>
            </a:fld>
            <a:endParaRPr lang="en-US"/>
          </a:p>
        </p:txBody>
      </p:sp>
      <p:sp>
        <p:nvSpPr>
          <p:cNvPr id="6" name="Fußzeilenplatzhalter 4"/>
          <p:cNvSpPr>
            <a:spLocks noGrp="1"/>
          </p:cNvSpPr>
          <p:nvPr>
            <p:ph type="ftr" sz="quarter" idx="11"/>
          </p:nvPr>
        </p:nvSpPr>
        <p:spPr/>
        <p:txBody>
          <a:bodyPr/>
          <a:lstStyle>
            <a:lvl1pPr>
              <a:defRPr/>
            </a:lvl1pPr>
          </a:lstStyle>
          <a:p>
            <a:pPr>
              <a:defRPr/>
            </a:pPr>
            <a:endParaRPr lang="en-US"/>
          </a:p>
        </p:txBody>
      </p:sp>
      <p:sp>
        <p:nvSpPr>
          <p:cNvPr id="7" name="Foliennummernplatzhalter 5"/>
          <p:cNvSpPr>
            <a:spLocks noGrp="1"/>
          </p:cNvSpPr>
          <p:nvPr>
            <p:ph type="sldNum" sz="quarter" idx="12"/>
          </p:nvPr>
        </p:nvSpPr>
        <p:spPr/>
        <p:txBody>
          <a:bodyPr/>
          <a:lstStyle>
            <a:lvl1pPr>
              <a:defRPr/>
            </a:lvl1pPr>
          </a:lstStyle>
          <a:p>
            <a:pPr>
              <a:defRPr/>
            </a:pPr>
            <a:fld id="{4339B9B5-FDF2-4AC6-BDFF-6A284EC36275}" type="slidenum">
              <a:rPr lang="en-US" altLang="de-DE"/>
              <a:pPr>
                <a:defRPr/>
              </a:pPr>
              <a:t>‹Nr.›</a:t>
            </a:fld>
            <a:endParaRPr lang="en-US" altLang="de-DE"/>
          </a:p>
        </p:txBody>
      </p:sp>
    </p:spTree>
    <p:extLst>
      <p:ext uri="{BB962C8B-B14F-4D97-AF65-F5344CB8AC3E}">
        <p14:creationId xmlns:p14="http://schemas.microsoft.com/office/powerpoint/2010/main" val="3188565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fld id="{2B015723-1AEB-406B-97C5-3CAB15D73526}" type="datetime1">
              <a:rPr lang="en-US" smtClean="0"/>
              <a:t>2/24/2021</a:t>
            </a:fld>
            <a:endParaRPr lang="en-US"/>
          </a:p>
        </p:txBody>
      </p:sp>
      <p:sp>
        <p:nvSpPr>
          <p:cNvPr id="6" name="Fußzeilenplatzhalter 4"/>
          <p:cNvSpPr>
            <a:spLocks noGrp="1"/>
          </p:cNvSpPr>
          <p:nvPr>
            <p:ph type="ftr" sz="quarter" idx="11"/>
          </p:nvPr>
        </p:nvSpPr>
        <p:spPr/>
        <p:txBody>
          <a:bodyPr/>
          <a:lstStyle>
            <a:lvl1pPr>
              <a:defRPr/>
            </a:lvl1pPr>
          </a:lstStyle>
          <a:p>
            <a:pPr>
              <a:defRPr/>
            </a:pPr>
            <a:endParaRPr lang="en-US"/>
          </a:p>
        </p:txBody>
      </p:sp>
      <p:sp>
        <p:nvSpPr>
          <p:cNvPr id="7" name="Foliennummernplatzhalter 5"/>
          <p:cNvSpPr>
            <a:spLocks noGrp="1"/>
          </p:cNvSpPr>
          <p:nvPr>
            <p:ph type="sldNum" sz="quarter" idx="12"/>
          </p:nvPr>
        </p:nvSpPr>
        <p:spPr/>
        <p:txBody>
          <a:bodyPr/>
          <a:lstStyle>
            <a:lvl1pPr>
              <a:defRPr/>
            </a:lvl1pPr>
          </a:lstStyle>
          <a:p>
            <a:pPr>
              <a:defRPr/>
            </a:pPr>
            <a:fld id="{4C295080-B462-4CDE-A354-69E37BE762AD}" type="slidenum">
              <a:rPr lang="en-US" altLang="de-DE"/>
              <a:pPr>
                <a:defRPr/>
              </a:pPr>
              <a:t>‹Nr.›</a:t>
            </a:fld>
            <a:endParaRPr lang="en-US" altLang="de-DE"/>
          </a:p>
        </p:txBody>
      </p:sp>
    </p:spTree>
    <p:extLst>
      <p:ext uri="{BB962C8B-B14F-4D97-AF65-F5344CB8AC3E}">
        <p14:creationId xmlns:p14="http://schemas.microsoft.com/office/powerpoint/2010/main" val="1549730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endParaRPr lang="en-US" altLang="de-DE"/>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en-US" alt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6CD9B09-2D70-4C89-98C8-19EC441C8CF9}" type="datetime1">
              <a:rPr lang="en-US" smtClean="0"/>
              <a:t>2/24/2021</a:t>
            </a:fld>
            <a:endParaRPr lang="en-US"/>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97C0FD0-2103-4E58-8E60-71EEDCCD18E2}" type="slidenum">
              <a:rPr lang="en-US" altLang="de-DE"/>
              <a:pPr>
                <a:defRPr/>
              </a:pPr>
              <a:t>‹Nr.›</a:t>
            </a:fld>
            <a:endParaRPr lang="en-US"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36513" y="2762250"/>
            <a:ext cx="9144001"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endParaRPr lang="de-DE" altLang="de-DE" sz="2800"/>
          </a:p>
        </p:txBody>
      </p:sp>
      <p:pic>
        <p:nvPicPr>
          <p:cNvPr id="4099" name="Bild 13" descr="Logo_Arbeitsmedizin_NEU_Print_300dpi_CMYK_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038" y="1087438"/>
            <a:ext cx="1857375" cy="757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Bild 14" descr="CHS_Final_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5288" y="1101725"/>
            <a:ext cx="2212975" cy="814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1" name="Grafik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215900"/>
            <a:ext cx="6127750"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2"/>
          <p:cNvSpPr txBox="1">
            <a:spLocks noChangeArrowheads="1"/>
          </p:cNvSpPr>
          <p:nvPr/>
        </p:nvSpPr>
        <p:spPr bwMode="auto">
          <a:xfrm>
            <a:off x="76200" y="4005263"/>
            <a:ext cx="9067800" cy="461962"/>
          </a:xfrm>
          <a:prstGeom prst="rect">
            <a:avLst/>
          </a:prstGeom>
          <a:noFill/>
          <a:ln>
            <a:noFill/>
          </a:ln>
          <a:effectLst/>
        </p:spPr>
        <p:txBody>
          <a:bodyPr>
            <a:spAutoFit/>
          </a:bodyPr>
          <a:lstStyle/>
          <a:p>
            <a:pPr algn="ctr">
              <a:defRPr/>
            </a:pPr>
            <a:r>
              <a:rPr lang="de-DE" sz="2400" i="1" dirty="0">
                <a:cs typeface="+mn-cs"/>
              </a:rPr>
              <a:t>Jessica Scharf, Peter Angerer, Adrian Loerbroks </a:t>
            </a:r>
          </a:p>
        </p:txBody>
      </p:sp>
      <p:sp>
        <p:nvSpPr>
          <p:cNvPr id="4103" name="Rectangle 5"/>
          <p:cNvSpPr>
            <a:spLocks noChangeArrowheads="1"/>
          </p:cNvSpPr>
          <p:nvPr/>
        </p:nvSpPr>
        <p:spPr bwMode="auto">
          <a:xfrm>
            <a:off x="179512" y="2287588"/>
            <a:ext cx="8964488"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de-DE" altLang="de-DE" sz="2800" b="1" dirty="0"/>
              <a:t>Betriebliche Wiedereingliederung </a:t>
            </a:r>
          </a:p>
          <a:p>
            <a:pPr algn="ctr"/>
            <a:r>
              <a:rPr lang="de-DE" altLang="de-DE" sz="2800" b="1" dirty="0"/>
              <a:t>nach psychischer Erkrankung: </a:t>
            </a:r>
          </a:p>
          <a:p>
            <a:pPr algn="ctr"/>
            <a:r>
              <a:rPr lang="de-DE" altLang="de-DE" sz="2800" b="1" dirty="0"/>
              <a:t>Einführung und praktische Übungen zur Gesprächsführung</a:t>
            </a:r>
          </a:p>
        </p:txBody>
      </p:sp>
      <p:sp>
        <p:nvSpPr>
          <p:cNvPr id="12" name="Text Box 2"/>
          <p:cNvSpPr txBox="1">
            <a:spLocks noChangeArrowheads="1"/>
          </p:cNvSpPr>
          <p:nvPr/>
        </p:nvSpPr>
        <p:spPr bwMode="auto">
          <a:xfrm>
            <a:off x="-31750" y="4437112"/>
            <a:ext cx="9067800" cy="1569660"/>
          </a:xfrm>
          <a:prstGeom prst="rect">
            <a:avLst/>
          </a:prstGeom>
          <a:noFill/>
          <a:ln>
            <a:noFill/>
          </a:ln>
          <a:effectLst/>
        </p:spPr>
        <p:txBody>
          <a:bodyPr>
            <a:spAutoFit/>
          </a:bodyPr>
          <a:lstStyle/>
          <a:p>
            <a:pPr algn="ctr">
              <a:defRPr/>
            </a:pPr>
            <a:endParaRPr lang="de-DE" sz="2400" b="1" i="1" dirty="0">
              <a:cs typeface="+mn-cs"/>
            </a:endParaRPr>
          </a:p>
          <a:p>
            <a:pPr algn="ctr">
              <a:defRPr/>
            </a:pPr>
            <a:r>
              <a:rPr lang="de-DE" sz="2400" b="1" i="1" dirty="0">
                <a:cs typeface="+mn-cs"/>
              </a:rPr>
              <a:t>Die Entwicklung dieser Unterrichtseinheit wurde gefördert von der</a:t>
            </a:r>
          </a:p>
          <a:p>
            <a:pPr algn="ctr">
              <a:defRPr/>
            </a:pPr>
            <a:r>
              <a:rPr lang="de-DE" altLang="de-DE" sz="2400" b="1" i="1" dirty="0"/>
              <a:t> Lieselotte und Dr. Karl Otto Winkler-Stiftung für Arbeitsmedizin</a:t>
            </a:r>
          </a:p>
          <a:p>
            <a:pPr algn="ctr">
              <a:defRPr/>
            </a:pPr>
            <a:endParaRPr lang="de-DE" sz="2400" i="1" dirty="0">
              <a:cs typeface="+mn-cs"/>
            </a:endParaRPr>
          </a:p>
        </p:txBody>
      </p:sp>
      <p:sp>
        <p:nvSpPr>
          <p:cNvPr id="2" name="Foliennummernplatzhalter 1"/>
          <p:cNvSpPr>
            <a:spLocks noGrp="1"/>
          </p:cNvSpPr>
          <p:nvPr>
            <p:ph type="sldNum" sz="quarter" idx="12"/>
          </p:nvPr>
        </p:nvSpPr>
        <p:spPr/>
        <p:txBody>
          <a:bodyPr/>
          <a:lstStyle/>
          <a:p>
            <a:pPr>
              <a:defRPr/>
            </a:pPr>
            <a:fld id="{8D7F5F2A-6492-43D8-8330-68276F7F2761}" type="slidenum">
              <a:rPr lang="en-US" altLang="de-DE" smtClean="0"/>
              <a:pPr>
                <a:defRPr/>
              </a:pPr>
              <a:t>1</a:t>
            </a:fld>
            <a:endParaRPr lang="en-US" altLang="de-D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Line 4"/>
          <p:cNvSpPr>
            <a:spLocks noChangeShapeType="1"/>
          </p:cNvSpPr>
          <p:nvPr/>
        </p:nvSpPr>
        <p:spPr bwMode="auto">
          <a:xfrm>
            <a:off x="0" y="838200"/>
            <a:ext cx="9144000"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a:lstStyle/>
          <a:p>
            <a:endParaRPr lang="de-DE">
              <a:latin typeface="+mn-lt"/>
              <a:cs typeface="Arial"/>
            </a:endParaRPr>
          </a:p>
        </p:txBody>
      </p:sp>
      <p:sp>
        <p:nvSpPr>
          <p:cNvPr id="59396" name="Rectangle 3"/>
          <p:cNvSpPr>
            <a:spLocks noChangeArrowheads="1"/>
          </p:cNvSpPr>
          <p:nvPr/>
        </p:nvSpPr>
        <p:spPr bwMode="auto">
          <a:xfrm>
            <a:off x="36512" y="78904"/>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de-DE" altLang="de-DE" sz="2400" b="1" dirty="0">
                <a:solidFill>
                  <a:srgbClr val="005697"/>
                </a:solidFill>
                <a:latin typeface="+mn-lt"/>
                <a:cs typeface="Arial"/>
              </a:rPr>
              <a:t>Berufliche Wiedereingliederung aus Patientensicht </a:t>
            </a:r>
            <a:r>
              <a:rPr lang="mr-IN" altLang="de-DE" sz="2400" b="1" dirty="0">
                <a:solidFill>
                  <a:srgbClr val="005697"/>
                </a:solidFill>
                <a:latin typeface="+mn-lt"/>
                <a:cs typeface="Arial"/>
              </a:rPr>
              <a:t>–</a:t>
            </a:r>
            <a:r>
              <a:rPr lang="de-DE" altLang="de-DE" sz="2400" b="1" dirty="0">
                <a:solidFill>
                  <a:srgbClr val="005697"/>
                </a:solidFill>
                <a:latin typeface="+mn-lt"/>
                <a:cs typeface="Arial"/>
              </a:rPr>
              <a:t> </a:t>
            </a:r>
          </a:p>
          <a:p>
            <a:pPr algn="ctr"/>
            <a:r>
              <a:rPr lang="de-DE" altLang="de-DE" sz="2400" b="1" dirty="0">
                <a:solidFill>
                  <a:srgbClr val="005697"/>
                </a:solidFill>
                <a:latin typeface="+mn-lt"/>
                <a:cs typeface="Arial"/>
              </a:rPr>
              <a:t>nationale und internationale qualitative Studien</a:t>
            </a:r>
          </a:p>
        </p:txBody>
      </p:sp>
      <p:sp>
        <p:nvSpPr>
          <p:cNvPr id="7" name="Textfeld 6"/>
          <p:cNvSpPr txBox="1"/>
          <p:nvPr/>
        </p:nvSpPr>
        <p:spPr>
          <a:xfrm>
            <a:off x="250825" y="981075"/>
            <a:ext cx="8713788" cy="5262979"/>
          </a:xfrm>
          <a:prstGeom prst="rect">
            <a:avLst/>
          </a:prstGeom>
          <a:solidFill>
            <a:srgbClr val="FFFFFF"/>
          </a:solidFill>
        </p:spPr>
        <p:txBody>
          <a:bodyPr>
            <a:spAutoFit/>
          </a:bodyPr>
          <a:lstStyle/>
          <a:p>
            <a:pPr>
              <a:defRPr/>
            </a:pPr>
            <a:r>
              <a:rPr lang="de-DE" sz="2400" b="1" dirty="0">
                <a:latin typeface="+mn-lt"/>
                <a:cs typeface="Arial"/>
              </a:rPr>
              <a:t>Zusammenfassung</a:t>
            </a:r>
            <a:endParaRPr lang="de-DE" sz="2400" dirty="0">
              <a:latin typeface="+mn-lt"/>
              <a:cs typeface="Arial"/>
            </a:endParaRPr>
          </a:p>
          <a:p>
            <a:pPr>
              <a:defRPr/>
            </a:pPr>
            <a:endParaRPr lang="de-DE" sz="2400" dirty="0">
              <a:latin typeface="+mn-lt"/>
              <a:cs typeface="Arial"/>
            </a:endParaRPr>
          </a:p>
          <a:p>
            <a:pPr marL="342900" indent="-342900">
              <a:buFont typeface="Arial"/>
              <a:buChar char="•"/>
              <a:defRPr/>
            </a:pPr>
            <a:r>
              <a:rPr lang="de-DE" sz="2400" dirty="0">
                <a:latin typeface="+mn-lt"/>
                <a:cs typeface="Arial"/>
              </a:rPr>
              <a:t>Trotz Rückkehr zur Arbeit und Verbleib verbessert sich der Gesamtzustand oft wenig bzw. langsam (Depressivität, Funktionalität/Leistungsfähigkeit, allgemeiner Gesundheitszustand/</a:t>
            </a:r>
            <a:r>
              <a:rPr lang="de-DE" sz="2400" dirty="0" err="1">
                <a:latin typeface="+mn-lt"/>
                <a:cs typeface="Arial"/>
              </a:rPr>
              <a:t>work</a:t>
            </a:r>
            <a:r>
              <a:rPr lang="de-DE" sz="2400" dirty="0">
                <a:latin typeface="+mn-lt"/>
                <a:cs typeface="Arial"/>
              </a:rPr>
              <a:t> </a:t>
            </a:r>
            <a:r>
              <a:rPr lang="de-DE" sz="2400" dirty="0" err="1">
                <a:latin typeface="+mn-lt"/>
                <a:cs typeface="Arial"/>
              </a:rPr>
              <a:t>ability</a:t>
            </a:r>
            <a:r>
              <a:rPr lang="de-DE" sz="2400" dirty="0">
                <a:latin typeface="+mn-lt"/>
                <a:cs typeface="Arial"/>
              </a:rPr>
              <a:t> </a:t>
            </a:r>
            <a:r>
              <a:rPr lang="de-DE" sz="2400" dirty="0" err="1">
                <a:latin typeface="+mn-lt"/>
                <a:cs typeface="Arial"/>
              </a:rPr>
              <a:t>index</a:t>
            </a:r>
            <a:r>
              <a:rPr lang="de-DE" sz="2400" dirty="0">
                <a:latin typeface="+mn-lt"/>
                <a:cs typeface="Arial"/>
              </a:rPr>
              <a:t>). </a:t>
            </a:r>
          </a:p>
          <a:p>
            <a:pPr marL="342900" indent="-342900">
              <a:buFont typeface="Arial"/>
              <a:buChar char="•"/>
              <a:defRPr/>
            </a:pPr>
            <a:endParaRPr lang="de-DE" sz="2400" dirty="0">
              <a:latin typeface="+mn-lt"/>
              <a:cs typeface="Arial"/>
            </a:endParaRPr>
          </a:p>
          <a:p>
            <a:pPr marL="342900" indent="-342900">
              <a:buFont typeface="Arial"/>
              <a:buChar char="•"/>
              <a:defRPr/>
            </a:pPr>
            <a:r>
              <a:rPr lang="de-DE" sz="2400" dirty="0">
                <a:latin typeface="+mn-lt"/>
                <a:cs typeface="Arial"/>
              </a:rPr>
              <a:t>Soziale Unterstützung, </a:t>
            </a:r>
            <a:r>
              <a:rPr lang="de-DE" sz="2400" dirty="0" err="1">
                <a:latin typeface="+mn-lt"/>
                <a:cs typeface="Arial"/>
              </a:rPr>
              <a:t>v.a</a:t>
            </a:r>
            <a:r>
              <a:rPr lang="de-DE" sz="2400" dirty="0">
                <a:latin typeface="+mn-lt"/>
                <a:cs typeface="Arial"/>
              </a:rPr>
              <a:t> von Kollegen und Vorgesetzten , Wertschätzung und Anerkennung sind aus der Perspektive der Betroffenen Schlüsselerlebnisse während der RTW.</a:t>
            </a:r>
          </a:p>
          <a:p>
            <a:pPr marL="342900" indent="-342900">
              <a:buFont typeface="Arial"/>
              <a:buChar char="•"/>
              <a:defRPr/>
            </a:pPr>
            <a:endParaRPr lang="de-DE" sz="2400" dirty="0">
              <a:latin typeface="+mn-lt"/>
              <a:cs typeface="Arial"/>
            </a:endParaRPr>
          </a:p>
          <a:p>
            <a:pPr marL="342900" indent="-342900">
              <a:buFont typeface="Arial"/>
              <a:buChar char="•"/>
              <a:defRPr/>
            </a:pPr>
            <a:r>
              <a:rPr lang="de-DE" sz="2400" dirty="0">
                <a:latin typeface="+mn-lt"/>
                <a:cs typeface="Arial"/>
              </a:rPr>
              <a:t>Oft besteht der Wunsch nach positiven Signalen schon vor der Rückkehr. </a:t>
            </a:r>
          </a:p>
          <a:p>
            <a:pPr>
              <a:defRPr/>
            </a:pPr>
            <a:endParaRPr lang="de-DE" sz="2400" dirty="0">
              <a:latin typeface="+mn-lt"/>
              <a:cs typeface="Arial"/>
            </a:endParaRPr>
          </a:p>
        </p:txBody>
      </p:sp>
      <p:sp>
        <p:nvSpPr>
          <p:cNvPr id="5" name="Textfeld 4"/>
          <p:cNvSpPr txBox="1"/>
          <p:nvPr/>
        </p:nvSpPr>
        <p:spPr>
          <a:xfrm>
            <a:off x="683568" y="5879013"/>
            <a:ext cx="7302788" cy="830997"/>
          </a:xfrm>
          <a:prstGeom prst="rect">
            <a:avLst/>
          </a:prstGeom>
          <a:noFill/>
        </p:spPr>
        <p:txBody>
          <a:bodyPr wrap="none" rtlCol="0">
            <a:spAutoFit/>
          </a:bodyPr>
          <a:lstStyle/>
          <a:p>
            <a:r>
              <a:rPr lang="de-DE" sz="1600" i="1" dirty="0">
                <a:latin typeface="+mn-lt"/>
                <a:cs typeface="Arial"/>
              </a:rPr>
              <a:t>Andersen, Nielsen, Brinkmann - </a:t>
            </a:r>
            <a:r>
              <a:rPr lang="de-DE" sz="1600" i="1" dirty="0" err="1">
                <a:latin typeface="+mn-lt"/>
                <a:cs typeface="Arial"/>
              </a:rPr>
              <a:t>Scand</a:t>
            </a:r>
            <a:r>
              <a:rPr lang="de-DE" sz="1600" i="1" dirty="0">
                <a:latin typeface="+mn-lt"/>
                <a:cs typeface="Arial"/>
              </a:rPr>
              <a:t> J Work </a:t>
            </a:r>
            <a:r>
              <a:rPr lang="de-DE" sz="1600" i="1" dirty="0" err="1">
                <a:latin typeface="+mn-lt"/>
                <a:cs typeface="Arial"/>
              </a:rPr>
              <a:t>Environ</a:t>
            </a:r>
            <a:r>
              <a:rPr lang="de-DE" sz="1600" i="1" dirty="0">
                <a:latin typeface="+mn-lt"/>
                <a:cs typeface="Arial"/>
              </a:rPr>
              <a:t> </a:t>
            </a:r>
            <a:r>
              <a:rPr lang="de-DE" sz="1600" i="1" dirty="0" err="1">
                <a:latin typeface="+mn-lt"/>
                <a:cs typeface="Arial"/>
              </a:rPr>
              <a:t>Health</a:t>
            </a:r>
            <a:r>
              <a:rPr lang="de-DE" sz="1600" i="1" dirty="0">
                <a:latin typeface="+mn-lt"/>
                <a:cs typeface="Arial"/>
              </a:rPr>
              <a:t> 2012 </a:t>
            </a:r>
          </a:p>
          <a:p>
            <a:r>
              <a:rPr lang="de-DE" sz="1600" i="1" dirty="0">
                <a:latin typeface="+mn-lt"/>
                <a:cs typeface="Arial"/>
              </a:rPr>
              <a:t>Stegmann, Schröder </a:t>
            </a:r>
            <a:r>
              <a:rPr lang="mr-IN" sz="1600" i="1" dirty="0">
                <a:latin typeface="+mn-lt"/>
                <a:cs typeface="Arial"/>
              </a:rPr>
              <a:t>–</a:t>
            </a:r>
            <a:r>
              <a:rPr lang="de-DE" sz="1600" i="1" dirty="0">
                <a:latin typeface="+mn-lt"/>
                <a:cs typeface="Arial"/>
              </a:rPr>
              <a:t> ASU 2016,</a:t>
            </a:r>
          </a:p>
          <a:p>
            <a:r>
              <a:rPr lang="de-DE" sz="1600" i="1" dirty="0"/>
              <a:t>Stegmann, Schulz, </a:t>
            </a:r>
            <a:r>
              <a:rPr lang="de-DE" sz="1600" i="1" dirty="0" err="1"/>
              <a:t>Schröder</a:t>
            </a:r>
            <a:r>
              <a:rPr lang="de-DE" sz="1600" i="1" dirty="0"/>
              <a:t> </a:t>
            </a:r>
            <a:r>
              <a:rPr lang="mr-IN" sz="1600" i="1" dirty="0"/>
              <a:t>–</a:t>
            </a:r>
            <a:r>
              <a:rPr lang="de-DE" sz="1600" i="1" dirty="0"/>
              <a:t> 28. Rehabilitationswissenschaftliches Kolloquium 2019</a:t>
            </a:r>
            <a:endParaRPr lang="de-DE" sz="1600" i="1" dirty="0">
              <a:latin typeface="+mn-lt"/>
              <a:cs typeface="Arial"/>
            </a:endParaRPr>
          </a:p>
        </p:txBody>
      </p:sp>
      <p:sp>
        <p:nvSpPr>
          <p:cNvPr id="2" name="Foliennummernplatzhalter 1"/>
          <p:cNvSpPr>
            <a:spLocks noGrp="1"/>
          </p:cNvSpPr>
          <p:nvPr>
            <p:ph type="sldNum" sz="quarter" idx="12"/>
          </p:nvPr>
        </p:nvSpPr>
        <p:spPr/>
        <p:txBody>
          <a:bodyPr/>
          <a:lstStyle/>
          <a:p>
            <a:pPr>
              <a:defRPr/>
            </a:pPr>
            <a:fld id="{3A80BCEC-0837-45D1-98F8-59D25F950149}" type="slidenum">
              <a:rPr lang="en-US" altLang="de-DE" smtClean="0"/>
              <a:pPr>
                <a:defRPr/>
              </a:pPr>
              <a:t>10</a:t>
            </a:fld>
            <a:endParaRPr lang="en-US" altLang="de-DE"/>
          </a:p>
        </p:txBody>
      </p:sp>
    </p:spTree>
    <p:extLst>
      <p:ext uri="{BB962C8B-B14F-4D97-AF65-F5344CB8AC3E}">
        <p14:creationId xmlns:p14="http://schemas.microsoft.com/office/powerpoint/2010/main" val="38753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Line 4"/>
          <p:cNvSpPr>
            <a:spLocks noChangeShapeType="1"/>
          </p:cNvSpPr>
          <p:nvPr/>
        </p:nvSpPr>
        <p:spPr bwMode="auto">
          <a:xfrm>
            <a:off x="0" y="838200"/>
            <a:ext cx="9144000"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a:lstStyle/>
          <a:p>
            <a:endParaRPr lang="de-DE">
              <a:latin typeface="+mn-lt"/>
              <a:cs typeface="Arial"/>
            </a:endParaRPr>
          </a:p>
        </p:txBody>
      </p:sp>
      <p:sp>
        <p:nvSpPr>
          <p:cNvPr id="7" name="Textfeld 6"/>
          <p:cNvSpPr txBox="1"/>
          <p:nvPr/>
        </p:nvSpPr>
        <p:spPr>
          <a:xfrm>
            <a:off x="250825" y="981075"/>
            <a:ext cx="8713788" cy="4154983"/>
          </a:xfrm>
          <a:prstGeom prst="rect">
            <a:avLst/>
          </a:prstGeom>
          <a:solidFill>
            <a:srgbClr val="FFFFFF"/>
          </a:solidFill>
        </p:spPr>
        <p:txBody>
          <a:bodyPr>
            <a:spAutoFit/>
          </a:bodyPr>
          <a:lstStyle/>
          <a:p>
            <a:pPr>
              <a:defRPr/>
            </a:pPr>
            <a:r>
              <a:rPr lang="de-DE" sz="2400" b="1" dirty="0">
                <a:latin typeface="+mn-lt"/>
                <a:cs typeface="Arial"/>
              </a:rPr>
              <a:t>(Fortsetzung)</a:t>
            </a:r>
            <a:endParaRPr lang="de-DE" sz="2400" dirty="0">
              <a:latin typeface="+mn-lt"/>
              <a:cs typeface="Arial"/>
            </a:endParaRPr>
          </a:p>
          <a:p>
            <a:pPr>
              <a:defRPr/>
            </a:pPr>
            <a:endParaRPr lang="de-DE" sz="2400" dirty="0">
              <a:latin typeface="+mn-lt"/>
              <a:cs typeface="Arial"/>
            </a:endParaRPr>
          </a:p>
          <a:p>
            <a:pPr marL="342900" indent="-342900">
              <a:buFont typeface="Arial"/>
              <a:buChar char="•"/>
              <a:defRPr/>
            </a:pPr>
            <a:r>
              <a:rPr lang="de-DE" sz="2400" dirty="0">
                <a:latin typeface="+mn-lt"/>
                <a:cs typeface="Arial"/>
              </a:rPr>
              <a:t>Unter den betrieblichen Einflüssen werden Arbeitsdruck und Arbeitshetze, Probleme mit Vorgesetzten und Diskrepanz zwischen dem eigenen (perfektionistischen) Anspruch an die Arbeit und dem, was umsetzbar ist, häufig als zentral angesehen.</a:t>
            </a:r>
          </a:p>
          <a:p>
            <a:pPr marL="342900" indent="-342900">
              <a:buFont typeface="Arial"/>
              <a:buChar char="•"/>
              <a:defRPr/>
            </a:pPr>
            <a:endParaRPr lang="de-DE" sz="2400" dirty="0">
              <a:latin typeface="+mn-lt"/>
              <a:cs typeface="Arial"/>
            </a:endParaRPr>
          </a:p>
          <a:p>
            <a:pPr marL="342900" indent="-342900">
              <a:buFont typeface="Arial"/>
              <a:buChar char="•"/>
              <a:defRPr/>
            </a:pPr>
            <a:r>
              <a:rPr lang="de-DE" sz="2400" dirty="0">
                <a:latin typeface="+mn-lt"/>
                <a:cs typeface="Arial"/>
              </a:rPr>
              <a:t>Die Anerkennung arbeitsbedingter Einflüsse auf die Erkrankung durch Vorgesetzte u.a. am Arbeitsplatz hat große Bedeutung für die Rückkehrenden.</a:t>
            </a:r>
          </a:p>
          <a:p>
            <a:pPr>
              <a:defRPr/>
            </a:pPr>
            <a:endParaRPr lang="de-DE" sz="2400" dirty="0">
              <a:latin typeface="+mn-lt"/>
              <a:cs typeface="Arial"/>
            </a:endParaRPr>
          </a:p>
        </p:txBody>
      </p:sp>
      <p:sp>
        <p:nvSpPr>
          <p:cNvPr id="6" name="Rectangle 3"/>
          <p:cNvSpPr>
            <a:spLocks noChangeArrowheads="1"/>
          </p:cNvSpPr>
          <p:nvPr/>
        </p:nvSpPr>
        <p:spPr bwMode="auto">
          <a:xfrm>
            <a:off x="36512" y="78904"/>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de-DE" altLang="de-DE" sz="2400" b="1" dirty="0">
                <a:solidFill>
                  <a:srgbClr val="005697"/>
                </a:solidFill>
                <a:latin typeface="+mn-lt"/>
                <a:cs typeface="Arial"/>
              </a:rPr>
              <a:t>Berufliche Wiedereingliederung aus Patientensicht </a:t>
            </a:r>
            <a:r>
              <a:rPr lang="mr-IN" altLang="de-DE" sz="2400" b="1" dirty="0">
                <a:solidFill>
                  <a:srgbClr val="005697"/>
                </a:solidFill>
                <a:latin typeface="+mn-lt"/>
                <a:cs typeface="Arial"/>
              </a:rPr>
              <a:t>–</a:t>
            </a:r>
            <a:r>
              <a:rPr lang="de-DE" altLang="de-DE" sz="2400" b="1" dirty="0">
                <a:solidFill>
                  <a:srgbClr val="005697"/>
                </a:solidFill>
                <a:latin typeface="+mn-lt"/>
                <a:cs typeface="Arial"/>
              </a:rPr>
              <a:t> </a:t>
            </a:r>
          </a:p>
          <a:p>
            <a:pPr algn="ctr"/>
            <a:r>
              <a:rPr lang="de-DE" altLang="de-DE" sz="2400" b="1" dirty="0">
                <a:solidFill>
                  <a:srgbClr val="005697"/>
                </a:solidFill>
                <a:latin typeface="+mn-lt"/>
                <a:cs typeface="Arial"/>
              </a:rPr>
              <a:t>nationale und internationale qualitative Studien</a:t>
            </a:r>
          </a:p>
        </p:txBody>
      </p:sp>
      <p:sp>
        <p:nvSpPr>
          <p:cNvPr id="8" name="Textfeld 7"/>
          <p:cNvSpPr txBox="1"/>
          <p:nvPr/>
        </p:nvSpPr>
        <p:spPr>
          <a:xfrm>
            <a:off x="683568" y="5879013"/>
            <a:ext cx="7302788" cy="830997"/>
          </a:xfrm>
          <a:prstGeom prst="rect">
            <a:avLst/>
          </a:prstGeom>
          <a:noFill/>
        </p:spPr>
        <p:txBody>
          <a:bodyPr wrap="none" rtlCol="0">
            <a:spAutoFit/>
          </a:bodyPr>
          <a:lstStyle/>
          <a:p>
            <a:r>
              <a:rPr lang="de-DE" sz="1600" i="1" dirty="0">
                <a:latin typeface="+mn-lt"/>
                <a:cs typeface="Arial"/>
              </a:rPr>
              <a:t>Andersen, Nielsen, Brinkmann - </a:t>
            </a:r>
            <a:r>
              <a:rPr lang="de-DE" sz="1600" i="1" dirty="0" err="1">
                <a:latin typeface="+mn-lt"/>
                <a:cs typeface="Arial"/>
              </a:rPr>
              <a:t>Scand</a:t>
            </a:r>
            <a:r>
              <a:rPr lang="de-DE" sz="1600" i="1" dirty="0">
                <a:latin typeface="+mn-lt"/>
                <a:cs typeface="Arial"/>
              </a:rPr>
              <a:t> J Work </a:t>
            </a:r>
            <a:r>
              <a:rPr lang="de-DE" sz="1600" i="1" dirty="0" err="1">
                <a:latin typeface="+mn-lt"/>
                <a:cs typeface="Arial"/>
              </a:rPr>
              <a:t>Environ</a:t>
            </a:r>
            <a:r>
              <a:rPr lang="de-DE" sz="1600" i="1" dirty="0">
                <a:latin typeface="+mn-lt"/>
                <a:cs typeface="Arial"/>
              </a:rPr>
              <a:t> </a:t>
            </a:r>
            <a:r>
              <a:rPr lang="de-DE" sz="1600" i="1" dirty="0" err="1">
                <a:latin typeface="+mn-lt"/>
                <a:cs typeface="Arial"/>
              </a:rPr>
              <a:t>Health</a:t>
            </a:r>
            <a:r>
              <a:rPr lang="de-DE" sz="1600" i="1" dirty="0">
                <a:latin typeface="+mn-lt"/>
                <a:cs typeface="Arial"/>
              </a:rPr>
              <a:t> 2012 </a:t>
            </a:r>
          </a:p>
          <a:p>
            <a:r>
              <a:rPr lang="de-DE" sz="1600" i="1" dirty="0">
                <a:latin typeface="+mn-lt"/>
                <a:cs typeface="Arial"/>
              </a:rPr>
              <a:t>Stegmann, Schröder </a:t>
            </a:r>
            <a:r>
              <a:rPr lang="mr-IN" sz="1600" i="1" dirty="0">
                <a:latin typeface="+mn-lt"/>
                <a:cs typeface="Arial"/>
              </a:rPr>
              <a:t>–</a:t>
            </a:r>
            <a:r>
              <a:rPr lang="de-DE" sz="1600" i="1" dirty="0">
                <a:latin typeface="+mn-lt"/>
                <a:cs typeface="Arial"/>
              </a:rPr>
              <a:t> ASU 2016,</a:t>
            </a:r>
          </a:p>
          <a:p>
            <a:r>
              <a:rPr lang="de-DE" sz="1600" i="1" dirty="0"/>
              <a:t>Stegmann, Schulz, </a:t>
            </a:r>
            <a:r>
              <a:rPr lang="de-DE" sz="1600" i="1" dirty="0" err="1"/>
              <a:t>Schröder</a:t>
            </a:r>
            <a:r>
              <a:rPr lang="de-DE" sz="1600" i="1" dirty="0"/>
              <a:t> </a:t>
            </a:r>
            <a:r>
              <a:rPr lang="mr-IN" sz="1600" i="1" dirty="0"/>
              <a:t>–</a:t>
            </a:r>
            <a:r>
              <a:rPr lang="de-DE" sz="1600" i="1" dirty="0"/>
              <a:t> 28. Rehabilitationswissenschaftliches Kolloquium 2019</a:t>
            </a:r>
            <a:endParaRPr lang="de-DE" sz="1600" i="1" dirty="0">
              <a:latin typeface="+mn-lt"/>
              <a:cs typeface="Arial"/>
            </a:endParaRPr>
          </a:p>
        </p:txBody>
      </p:sp>
      <p:sp>
        <p:nvSpPr>
          <p:cNvPr id="2" name="Foliennummernplatzhalter 1"/>
          <p:cNvSpPr>
            <a:spLocks noGrp="1"/>
          </p:cNvSpPr>
          <p:nvPr>
            <p:ph type="sldNum" sz="quarter" idx="12"/>
          </p:nvPr>
        </p:nvSpPr>
        <p:spPr/>
        <p:txBody>
          <a:bodyPr/>
          <a:lstStyle/>
          <a:p>
            <a:pPr>
              <a:defRPr/>
            </a:pPr>
            <a:fld id="{3A80BCEC-0837-45D1-98F8-59D25F950149}" type="slidenum">
              <a:rPr lang="en-US" altLang="de-DE" smtClean="0"/>
              <a:pPr>
                <a:defRPr/>
              </a:pPr>
              <a:t>11</a:t>
            </a:fld>
            <a:endParaRPr lang="en-US" altLang="de-DE"/>
          </a:p>
        </p:txBody>
      </p:sp>
    </p:spTree>
    <p:extLst>
      <p:ext uri="{BB962C8B-B14F-4D97-AF65-F5344CB8AC3E}">
        <p14:creationId xmlns:p14="http://schemas.microsoft.com/office/powerpoint/2010/main" val="109520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Line 4"/>
          <p:cNvSpPr>
            <a:spLocks noChangeShapeType="1"/>
          </p:cNvSpPr>
          <p:nvPr/>
        </p:nvSpPr>
        <p:spPr bwMode="auto">
          <a:xfrm>
            <a:off x="0" y="838200"/>
            <a:ext cx="9144000"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a:lstStyle/>
          <a:p>
            <a:endParaRPr lang="de-DE">
              <a:latin typeface="+mn-lt"/>
              <a:cs typeface="Arial"/>
            </a:endParaRPr>
          </a:p>
        </p:txBody>
      </p:sp>
      <p:sp>
        <p:nvSpPr>
          <p:cNvPr id="5" name="Textfeld 4"/>
          <p:cNvSpPr txBox="1"/>
          <p:nvPr/>
        </p:nvSpPr>
        <p:spPr>
          <a:xfrm>
            <a:off x="250825" y="981075"/>
            <a:ext cx="8713788" cy="4524315"/>
          </a:xfrm>
          <a:prstGeom prst="rect">
            <a:avLst/>
          </a:prstGeom>
          <a:solidFill>
            <a:srgbClr val="FFFFFF"/>
          </a:solidFill>
        </p:spPr>
        <p:txBody>
          <a:bodyPr>
            <a:spAutoFit/>
          </a:bodyPr>
          <a:lstStyle/>
          <a:p>
            <a:pPr>
              <a:defRPr/>
            </a:pPr>
            <a:r>
              <a:rPr lang="de-DE" sz="2400" b="1" dirty="0">
                <a:cs typeface="Arial"/>
              </a:rPr>
              <a:t>(Fortsetzung)</a:t>
            </a:r>
            <a:endParaRPr lang="de-DE" sz="2400" dirty="0">
              <a:cs typeface="Arial"/>
            </a:endParaRPr>
          </a:p>
          <a:p>
            <a:pPr>
              <a:defRPr/>
            </a:pPr>
            <a:endParaRPr lang="de-DE" sz="2400" dirty="0">
              <a:latin typeface="+mn-lt"/>
              <a:cs typeface="Arial"/>
            </a:endParaRPr>
          </a:p>
          <a:p>
            <a:pPr marL="342900" indent="-342900">
              <a:buFont typeface="Arial"/>
              <a:buChar char="•"/>
              <a:defRPr/>
            </a:pPr>
            <a:r>
              <a:rPr lang="de-DE" sz="2400" dirty="0">
                <a:latin typeface="+mn-lt"/>
                <a:cs typeface="Arial"/>
              </a:rPr>
              <a:t>Die stufenweise Wiedereingliederung (SW) wird gut angenommen, Hemmnisse sind finanzielle Gründe. </a:t>
            </a:r>
            <a:br>
              <a:rPr lang="de-DE" sz="2400" dirty="0">
                <a:latin typeface="+mn-lt"/>
                <a:cs typeface="Arial"/>
              </a:rPr>
            </a:br>
            <a:r>
              <a:rPr lang="de-DE" sz="2400" dirty="0">
                <a:latin typeface="+mn-lt"/>
                <a:cs typeface="Arial"/>
              </a:rPr>
              <a:t>SW stabilisiert die Rückkehr; wenn es SW nicht gibt, werden andere Wege gesucht (Urlaub, Freizeitausgleich, Krankschreibung).</a:t>
            </a:r>
            <a:br>
              <a:rPr lang="de-DE" sz="2400" dirty="0">
                <a:latin typeface="+mn-lt"/>
                <a:cs typeface="Arial"/>
              </a:rPr>
            </a:br>
            <a:endParaRPr lang="de-DE" sz="2400" dirty="0">
              <a:latin typeface="+mn-lt"/>
              <a:cs typeface="Arial"/>
            </a:endParaRPr>
          </a:p>
          <a:p>
            <a:pPr marL="342900" indent="-342900">
              <a:buFont typeface="Arial"/>
              <a:buChar char="•"/>
              <a:defRPr/>
            </a:pPr>
            <a:r>
              <a:rPr lang="de-DE" sz="2400" dirty="0">
                <a:latin typeface="+mn-lt"/>
                <a:cs typeface="Arial"/>
              </a:rPr>
              <a:t>Zeitliche Reduktion, aber auch Veränderungen von Verantwortung, Arbeitsinhalten und Arbeitsmenge sind wichtige Themen.</a:t>
            </a:r>
          </a:p>
          <a:p>
            <a:pPr marL="342900" indent="-342900">
              <a:buFont typeface="Arial"/>
              <a:buChar char="•"/>
              <a:defRPr/>
            </a:pPr>
            <a:endParaRPr lang="de-DE" sz="2400" dirty="0">
              <a:latin typeface="+mn-lt"/>
              <a:cs typeface="Arial"/>
            </a:endParaRPr>
          </a:p>
        </p:txBody>
      </p:sp>
      <p:sp>
        <p:nvSpPr>
          <p:cNvPr id="6" name="Rectangle 3"/>
          <p:cNvSpPr>
            <a:spLocks noChangeArrowheads="1"/>
          </p:cNvSpPr>
          <p:nvPr/>
        </p:nvSpPr>
        <p:spPr bwMode="auto">
          <a:xfrm>
            <a:off x="36512" y="78904"/>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de-DE" altLang="de-DE" sz="2400" b="1" dirty="0">
                <a:solidFill>
                  <a:srgbClr val="005697"/>
                </a:solidFill>
                <a:latin typeface="+mn-lt"/>
                <a:cs typeface="Arial"/>
              </a:rPr>
              <a:t>Berufliche Wiedereingliederung aus Patientensicht </a:t>
            </a:r>
            <a:r>
              <a:rPr lang="mr-IN" altLang="de-DE" sz="2400" b="1" dirty="0">
                <a:solidFill>
                  <a:srgbClr val="005697"/>
                </a:solidFill>
                <a:latin typeface="+mn-lt"/>
                <a:cs typeface="Arial"/>
              </a:rPr>
              <a:t>–</a:t>
            </a:r>
            <a:r>
              <a:rPr lang="de-DE" altLang="de-DE" sz="2400" b="1" dirty="0">
                <a:solidFill>
                  <a:srgbClr val="005697"/>
                </a:solidFill>
                <a:latin typeface="+mn-lt"/>
                <a:cs typeface="Arial"/>
              </a:rPr>
              <a:t> </a:t>
            </a:r>
          </a:p>
          <a:p>
            <a:pPr algn="ctr"/>
            <a:r>
              <a:rPr lang="de-DE" altLang="de-DE" sz="2400" b="1" dirty="0">
                <a:solidFill>
                  <a:srgbClr val="005697"/>
                </a:solidFill>
                <a:latin typeface="+mn-lt"/>
                <a:cs typeface="Arial"/>
              </a:rPr>
              <a:t>nationale und internationale qualitative Studien</a:t>
            </a:r>
          </a:p>
        </p:txBody>
      </p:sp>
      <p:sp>
        <p:nvSpPr>
          <p:cNvPr id="8" name="Textfeld 7"/>
          <p:cNvSpPr txBox="1"/>
          <p:nvPr/>
        </p:nvSpPr>
        <p:spPr>
          <a:xfrm>
            <a:off x="683568" y="5879013"/>
            <a:ext cx="7303389" cy="830997"/>
          </a:xfrm>
          <a:prstGeom prst="rect">
            <a:avLst/>
          </a:prstGeom>
          <a:noFill/>
        </p:spPr>
        <p:txBody>
          <a:bodyPr wrap="none" rtlCol="0">
            <a:spAutoFit/>
          </a:bodyPr>
          <a:lstStyle/>
          <a:p>
            <a:r>
              <a:rPr lang="de-DE" sz="1600" i="1" dirty="0">
                <a:latin typeface="+mn-lt"/>
                <a:cs typeface="Arial"/>
              </a:rPr>
              <a:t>Andersen, Nielsen, Brinkmann - </a:t>
            </a:r>
            <a:r>
              <a:rPr lang="de-DE" sz="1600" i="1" dirty="0" err="1">
                <a:latin typeface="+mn-lt"/>
                <a:cs typeface="Arial"/>
              </a:rPr>
              <a:t>Scand</a:t>
            </a:r>
            <a:r>
              <a:rPr lang="de-DE" sz="1600" i="1" dirty="0">
                <a:latin typeface="+mn-lt"/>
                <a:cs typeface="Arial"/>
              </a:rPr>
              <a:t> J Work </a:t>
            </a:r>
            <a:r>
              <a:rPr lang="de-DE" sz="1600" i="1" dirty="0" err="1">
                <a:latin typeface="+mn-lt"/>
                <a:cs typeface="Arial"/>
              </a:rPr>
              <a:t>Environ</a:t>
            </a:r>
            <a:r>
              <a:rPr lang="de-DE" sz="1600" i="1" dirty="0">
                <a:latin typeface="+mn-lt"/>
                <a:cs typeface="Arial"/>
              </a:rPr>
              <a:t> </a:t>
            </a:r>
            <a:r>
              <a:rPr lang="de-DE" sz="1600" i="1" dirty="0" err="1">
                <a:latin typeface="+mn-lt"/>
                <a:cs typeface="Arial"/>
              </a:rPr>
              <a:t>Health</a:t>
            </a:r>
            <a:r>
              <a:rPr lang="de-DE" sz="1600" i="1" dirty="0">
                <a:latin typeface="+mn-lt"/>
                <a:cs typeface="Arial"/>
              </a:rPr>
              <a:t> 2012 </a:t>
            </a:r>
          </a:p>
          <a:p>
            <a:r>
              <a:rPr lang="de-DE" sz="1600" i="1" dirty="0">
                <a:latin typeface="+mn-lt"/>
                <a:cs typeface="Arial"/>
              </a:rPr>
              <a:t>Stegmann, Schröder </a:t>
            </a:r>
            <a:r>
              <a:rPr lang="mr-IN" sz="1600" i="1" dirty="0">
                <a:latin typeface="+mn-lt"/>
                <a:cs typeface="Arial"/>
              </a:rPr>
              <a:t>–</a:t>
            </a:r>
            <a:r>
              <a:rPr lang="de-DE" sz="1600" i="1" dirty="0">
                <a:latin typeface="+mn-lt"/>
                <a:cs typeface="Arial"/>
              </a:rPr>
              <a:t> ASU 2016,</a:t>
            </a:r>
          </a:p>
          <a:p>
            <a:r>
              <a:rPr lang="de-DE" sz="1600" i="1" dirty="0">
                <a:latin typeface="+mn-lt"/>
                <a:cs typeface="Arial"/>
              </a:rPr>
              <a:t> </a:t>
            </a:r>
            <a:r>
              <a:rPr lang="de-DE" sz="1600" i="1" dirty="0"/>
              <a:t>Stegmann, Schulz, </a:t>
            </a:r>
            <a:r>
              <a:rPr lang="de-DE" sz="1600" i="1" dirty="0" err="1"/>
              <a:t>Schröder</a:t>
            </a:r>
            <a:r>
              <a:rPr lang="de-DE" sz="1600" i="1" dirty="0"/>
              <a:t> </a:t>
            </a:r>
            <a:r>
              <a:rPr lang="mr-IN" sz="1600" i="1" dirty="0"/>
              <a:t>–</a:t>
            </a:r>
            <a:r>
              <a:rPr lang="de-DE" sz="1600" i="1" dirty="0"/>
              <a:t> 28. Rehabilitationswissenschaftliches Kolloquium 2019</a:t>
            </a:r>
            <a:endParaRPr lang="de-DE" sz="1600" i="1" dirty="0">
              <a:latin typeface="+mn-lt"/>
              <a:cs typeface="Arial"/>
            </a:endParaRPr>
          </a:p>
        </p:txBody>
      </p:sp>
      <p:sp>
        <p:nvSpPr>
          <p:cNvPr id="2" name="Foliennummernplatzhalter 1"/>
          <p:cNvSpPr>
            <a:spLocks noGrp="1"/>
          </p:cNvSpPr>
          <p:nvPr>
            <p:ph type="sldNum" sz="quarter" idx="12"/>
          </p:nvPr>
        </p:nvSpPr>
        <p:spPr/>
        <p:txBody>
          <a:bodyPr/>
          <a:lstStyle/>
          <a:p>
            <a:pPr>
              <a:defRPr/>
            </a:pPr>
            <a:fld id="{3A80BCEC-0837-45D1-98F8-59D25F950149}" type="slidenum">
              <a:rPr lang="en-US" altLang="de-DE" smtClean="0"/>
              <a:pPr>
                <a:defRPr/>
              </a:pPr>
              <a:t>12</a:t>
            </a:fld>
            <a:endParaRPr lang="en-US" altLang="de-DE"/>
          </a:p>
        </p:txBody>
      </p:sp>
    </p:spTree>
    <p:extLst>
      <p:ext uri="{BB962C8B-B14F-4D97-AF65-F5344CB8AC3E}">
        <p14:creationId xmlns:p14="http://schemas.microsoft.com/office/powerpoint/2010/main" val="128735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22225" y="1196975"/>
            <a:ext cx="9144000" cy="295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endParaRPr lang="de-DE" altLang="de-DE" sz="3200" dirty="0">
              <a:solidFill>
                <a:srgbClr val="005697"/>
              </a:solidFill>
            </a:endParaRPr>
          </a:p>
          <a:p>
            <a:pPr algn="ctr"/>
            <a:r>
              <a:rPr lang="de-DE" altLang="de-DE" sz="3200" dirty="0">
                <a:solidFill>
                  <a:srgbClr val="005697"/>
                </a:solidFill>
              </a:rPr>
              <a:t>Einflussfaktoren</a:t>
            </a:r>
          </a:p>
          <a:p>
            <a:pPr algn="ctr"/>
            <a:r>
              <a:rPr lang="de-DE" altLang="de-DE" sz="3200" dirty="0">
                <a:solidFill>
                  <a:srgbClr val="005697"/>
                </a:solidFill>
              </a:rPr>
              <a:t>für die Rückkehr an den Arbeitsplatz:</a:t>
            </a:r>
          </a:p>
          <a:p>
            <a:pPr algn="ctr"/>
            <a:endParaRPr lang="de-DE" altLang="de-DE" sz="3200" dirty="0">
              <a:solidFill>
                <a:srgbClr val="005697"/>
              </a:solidFill>
            </a:endParaRPr>
          </a:p>
          <a:p>
            <a:pPr algn="ctr"/>
            <a:r>
              <a:rPr lang="de-DE" altLang="de-DE" sz="3200" dirty="0">
                <a:solidFill>
                  <a:srgbClr val="005697"/>
                </a:solidFill>
              </a:rPr>
              <a:t>Epidemiologie  </a:t>
            </a:r>
          </a:p>
          <a:p>
            <a:pPr algn="ctr"/>
            <a:r>
              <a:rPr lang="de-DE" altLang="de-DE" sz="3200" dirty="0">
                <a:solidFill>
                  <a:srgbClr val="005697"/>
                </a:solidFill>
              </a:rPr>
              <a:t>(</a:t>
            </a:r>
            <a:r>
              <a:rPr lang="de-DE" altLang="de-DE" sz="3200" u="sng" dirty="0">
                <a:solidFill>
                  <a:srgbClr val="005697"/>
                </a:solidFill>
              </a:rPr>
              <a:t>quantitative</a:t>
            </a:r>
            <a:r>
              <a:rPr lang="de-DE" altLang="de-DE" sz="3200" dirty="0">
                <a:solidFill>
                  <a:srgbClr val="005697"/>
                </a:solidFill>
              </a:rPr>
              <a:t> Studien, Fragebogen)</a:t>
            </a:r>
          </a:p>
        </p:txBody>
      </p:sp>
      <p:sp>
        <p:nvSpPr>
          <p:cNvPr id="2" name="Foliennummernplatzhalter 1"/>
          <p:cNvSpPr>
            <a:spLocks noGrp="1"/>
          </p:cNvSpPr>
          <p:nvPr>
            <p:ph type="sldNum" sz="quarter" idx="12"/>
          </p:nvPr>
        </p:nvSpPr>
        <p:spPr/>
        <p:txBody>
          <a:bodyPr/>
          <a:lstStyle/>
          <a:p>
            <a:pPr>
              <a:defRPr/>
            </a:pPr>
            <a:fld id="{3A80BCEC-0837-45D1-98F8-59D25F950149}" type="slidenum">
              <a:rPr lang="en-US" altLang="de-DE" smtClean="0"/>
              <a:pPr>
                <a:defRPr/>
              </a:pPr>
              <a:t>13</a:t>
            </a:fld>
            <a:endParaRPr lang="en-US" altLang="de-DE"/>
          </a:p>
        </p:txBody>
      </p:sp>
    </p:spTree>
    <p:extLst>
      <p:ext uri="{BB962C8B-B14F-4D97-AF65-F5344CB8AC3E}">
        <p14:creationId xmlns:p14="http://schemas.microsoft.com/office/powerpoint/2010/main" val="168260383"/>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7620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de-DE" altLang="de-DE" sz="2400" b="1" dirty="0">
                <a:solidFill>
                  <a:srgbClr val="005697"/>
                </a:solidFill>
              </a:rPr>
              <a:t>Einflüsse auf die berufliche Wiedereingliederung</a:t>
            </a:r>
          </a:p>
          <a:p>
            <a:pPr algn="ctr"/>
            <a:r>
              <a:rPr lang="de-DE" altLang="de-DE" sz="2400" b="1" dirty="0">
                <a:solidFill>
                  <a:srgbClr val="005697"/>
                </a:solidFill>
              </a:rPr>
              <a:t>- aus epidemiologischer Sicht</a:t>
            </a:r>
          </a:p>
        </p:txBody>
      </p:sp>
      <p:sp>
        <p:nvSpPr>
          <p:cNvPr id="67587" name="Line 4"/>
          <p:cNvSpPr>
            <a:spLocks noChangeShapeType="1"/>
          </p:cNvSpPr>
          <p:nvPr/>
        </p:nvSpPr>
        <p:spPr bwMode="auto">
          <a:xfrm>
            <a:off x="0" y="838200"/>
            <a:ext cx="9144000"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4" name="Textfeld 3"/>
          <p:cNvSpPr txBox="1"/>
          <p:nvPr/>
        </p:nvSpPr>
        <p:spPr>
          <a:xfrm>
            <a:off x="323850" y="836712"/>
            <a:ext cx="8712200" cy="5262979"/>
          </a:xfrm>
          <a:prstGeom prst="rect">
            <a:avLst/>
          </a:prstGeom>
          <a:noFill/>
        </p:spPr>
        <p:txBody>
          <a:bodyPr>
            <a:spAutoFit/>
          </a:bodyPr>
          <a:lstStyle/>
          <a:p>
            <a:pPr>
              <a:defRPr/>
            </a:pPr>
            <a:r>
              <a:rPr lang="de-DE" sz="2400" dirty="0"/>
              <a:t>Prognostische Faktoren für </a:t>
            </a:r>
            <a:r>
              <a:rPr lang="de-DE" sz="2400" u="sng" dirty="0"/>
              <a:t>fehlende</a:t>
            </a:r>
            <a:r>
              <a:rPr lang="de-DE" sz="2400" dirty="0"/>
              <a:t> Rückkehr an den Arbeitsplatz nach 1 Jahr bei „</a:t>
            </a:r>
            <a:r>
              <a:rPr lang="de-DE" sz="2400" dirty="0" err="1"/>
              <a:t>common</a:t>
            </a:r>
            <a:r>
              <a:rPr lang="de-DE" sz="2400" dirty="0"/>
              <a:t> mental </a:t>
            </a:r>
            <a:r>
              <a:rPr lang="de-DE" sz="2400" dirty="0" err="1"/>
              <a:t>disorders</a:t>
            </a:r>
            <a:r>
              <a:rPr lang="de-DE" sz="2400" dirty="0"/>
              <a:t>“</a:t>
            </a:r>
          </a:p>
          <a:p>
            <a:pPr>
              <a:defRPr/>
            </a:pPr>
            <a:endParaRPr lang="de-DE" sz="2400" dirty="0"/>
          </a:p>
          <a:p>
            <a:pPr>
              <a:defRPr/>
            </a:pPr>
            <a:r>
              <a:rPr lang="de-DE" sz="2400" b="1" dirty="0"/>
              <a:t>Arbeitsbezogene Faktoren (Belastung)</a:t>
            </a:r>
          </a:p>
          <a:p>
            <a:pPr marL="342900" indent="-342900">
              <a:buFont typeface="Arial"/>
              <a:buChar char="•"/>
              <a:defRPr/>
            </a:pPr>
            <a:r>
              <a:rPr lang="de-DE" sz="2400" dirty="0"/>
              <a:t>hohe Anforderungen</a:t>
            </a:r>
          </a:p>
          <a:p>
            <a:pPr marL="342900" indent="-342900">
              <a:buFont typeface="Arial"/>
              <a:buChar char="•"/>
              <a:defRPr/>
            </a:pPr>
            <a:r>
              <a:rPr lang="de-DE" sz="2400" dirty="0"/>
              <a:t>geringe Entscheidungsspielräume</a:t>
            </a:r>
          </a:p>
          <a:p>
            <a:pPr marL="342900" indent="-342900">
              <a:buFont typeface="Arial"/>
              <a:buChar char="•"/>
              <a:defRPr/>
            </a:pPr>
            <a:r>
              <a:rPr lang="de-DE" sz="2400" dirty="0"/>
              <a:t>geringe Belohnung</a:t>
            </a:r>
          </a:p>
          <a:p>
            <a:pPr marL="342900" indent="-342900">
              <a:buFont typeface="Arial"/>
              <a:buChar char="•"/>
              <a:defRPr/>
            </a:pPr>
            <a:r>
              <a:rPr lang="de-DE" sz="2400" dirty="0"/>
              <a:t>geringe Unterstützung durch Führungskräfte und Kollegen </a:t>
            </a:r>
          </a:p>
          <a:p>
            <a:pPr marL="342900" indent="-342900">
              <a:buFont typeface="Arial"/>
              <a:buChar char="•"/>
              <a:defRPr/>
            </a:pPr>
            <a:r>
              <a:rPr lang="de-DE" sz="2400" dirty="0"/>
              <a:t>Mobbing</a:t>
            </a:r>
            <a:br>
              <a:rPr lang="de-DE" sz="2400" dirty="0"/>
            </a:br>
            <a:endParaRPr lang="de-DE" sz="2400" dirty="0"/>
          </a:p>
          <a:p>
            <a:pPr>
              <a:defRPr/>
            </a:pPr>
            <a:r>
              <a:rPr lang="de-DE" sz="2400" b="1" dirty="0"/>
              <a:t>Personenbezogene Faktoren </a:t>
            </a:r>
          </a:p>
          <a:p>
            <a:pPr marL="342900" indent="-342900">
              <a:buFont typeface="Arial"/>
              <a:buChar char="•"/>
              <a:defRPr/>
            </a:pPr>
            <a:r>
              <a:rPr lang="de-DE" sz="2400" dirty="0"/>
              <a:t>hoher Symptomindex</a:t>
            </a:r>
          </a:p>
          <a:p>
            <a:pPr marL="342900" indent="-342900">
              <a:buFont typeface="Arial"/>
              <a:buChar char="•"/>
              <a:defRPr/>
            </a:pPr>
            <a:r>
              <a:rPr lang="de-DE" sz="2400" dirty="0"/>
              <a:t>Länge der Arbeitsunfähigkeit zu Beginn </a:t>
            </a:r>
          </a:p>
          <a:p>
            <a:pPr marL="342900" indent="-342900">
              <a:buFont typeface="Arial"/>
              <a:buChar char="•"/>
              <a:defRPr/>
            </a:pPr>
            <a:r>
              <a:rPr lang="de-DE" sz="2400" dirty="0"/>
              <a:t>schwerwiegende Lebensereignisse im Jahr vor Beginn</a:t>
            </a:r>
          </a:p>
        </p:txBody>
      </p:sp>
      <p:sp>
        <p:nvSpPr>
          <p:cNvPr id="67589" name="Textfeld 4"/>
          <p:cNvSpPr txBox="1">
            <a:spLocks noChangeArrowheads="1"/>
          </p:cNvSpPr>
          <p:nvPr/>
        </p:nvSpPr>
        <p:spPr bwMode="auto">
          <a:xfrm>
            <a:off x="468313" y="6346825"/>
            <a:ext cx="425318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DE" altLang="de-DE" sz="1600" i="1" dirty="0" err="1"/>
              <a:t>Netterström</a:t>
            </a:r>
            <a:r>
              <a:rPr lang="de-DE" altLang="de-DE" sz="1600" i="1" dirty="0"/>
              <a:t> et al - </a:t>
            </a:r>
            <a:r>
              <a:rPr lang="de-DE" altLang="de-DE" sz="1600" i="1" dirty="0" err="1"/>
              <a:t>Biomed</a:t>
            </a:r>
            <a:r>
              <a:rPr lang="de-DE" altLang="de-DE" sz="1600" i="1" dirty="0"/>
              <a:t> Research Intern 2015</a:t>
            </a:r>
          </a:p>
        </p:txBody>
      </p:sp>
      <p:sp>
        <p:nvSpPr>
          <p:cNvPr id="2" name="Foliennummernplatzhalter 1"/>
          <p:cNvSpPr>
            <a:spLocks noGrp="1"/>
          </p:cNvSpPr>
          <p:nvPr>
            <p:ph type="sldNum" sz="quarter" idx="12"/>
          </p:nvPr>
        </p:nvSpPr>
        <p:spPr/>
        <p:txBody>
          <a:bodyPr/>
          <a:lstStyle/>
          <a:p>
            <a:pPr>
              <a:defRPr/>
            </a:pPr>
            <a:fld id="{3A80BCEC-0837-45D1-98F8-59D25F950149}" type="slidenum">
              <a:rPr lang="en-US" altLang="de-DE" smtClean="0"/>
              <a:pPr>
                <a:defRPr/>
              </a:pPr>
              <a:t>14</a:t>
            </a:fld>
            <a:endParaRPr lang="en-US" altLang="de-DE"/>
          </a:p>
        </p:txBody>
      </p:sp>
    </p:spTree>
    <p:extLst>
      <p:ext uri="{BB962C8B-B14F-4D97-AF65-F5344CB8AC3E}">
        <p14:creationId xmlns:p14="http://schemas.microsoft.com/office/powerpoint/2010/main" val="1139098577"/>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ChangeArrowheads="1"/>
          </p:cNvSpPr>
          <p:nvPr/>
        </p:nvSpPr>
        <p:spPr bwMode="auto">
          <a:xfrm>
            <a:off x="22225" y="1196975"/>
            <a:ext cx="9144000" cy="295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endParaRPr lang="de-DE" altLang="de-DE" sz="3200">
              <a:solidFill>
                <a:srgbClr val="005697"/>
              </a:solidFill>
            </a:endParaRPr>
          </a:p>
          <a:p>
            <a:pPr algn="ctr"/>
            <a:r>
              <a:rPr lang="de-DE" altLang="de-DE" sz="3200">
                <a:solidFill>
                  <a:srgbClr val="005697"/>
                </a:solidFill>
              </a:rPr>
              <a:t>„Instrumente“ und Interventionen, die die (dauerhafte) Rückkehr an den Arbeitsplatz erleichtern</a:t>
            </a:r>
          </a:p>
          <a:p>
            <a:pPr algn="ctr"/>
            <a:endParaRPr lang="de-DE" altLang="de-DE" sz="3200">
              <a:solidFill>
                <a:srgbClr val="005697"/>
              </a:solidFill>
            </a:endParaRPr>
          </a:p>
          <a:p>
            <a:pPr algn="ctr"/>
            <a:r>
              <a:rPr lang="de-DE" altLang="de-DE" sz="3200">
                <a:solidFill>
                  <a:srgbClr val="005697"/>
                </a:solidFill>
              </a:rPr>
              <a:t>„Standard“</a:t>
            </a:r>
          </a:p>
        </p:txBody>
      </p:sp>
      <p:sp>
        <p:nvSpPr>
          <p:cNvPr id="2" name="Foliennummernplatzhalter 1"/>
          <p:cNvSpPr>
            <a:spLocks noGrp="1"/>
          </p:cNvSpPr>
          <p:nvPr>
            <p:ph type="sldNum" sz="quarter" idx="12"/>
          </p:nvPr>
        </p:nvSpPr>
        <p:spPr/>
        <p:txBody>
          <a:bodyPr/>
          <a:lstStyle/>
          <a:p>
            <a:pPr>
              <a:defRPr/>
            </a:pPr>
            <a:fld id="{3A80BCEC-0837-45D1-98F8-59D25F950149}" type="slidenum">
              <a:rPr lang="en-US" altLang="de-DE" smtClean="0"/>
              <a:pPr>
                <a:defRPr/>
              </a:pPr>
              <a:t>15</a:t>
            </a:fld>
            <a:endParaRPr lang="en-US" altLang="de-DE"/>
          </a:p>
        </p:txBody>
      </p:sp>
    </p:spTree>
    <p:extLst>
      <p:ext uri="{BB962C8B-B14F-4D97-AF65-F5344CB8AC3E}">
        <p14:creationId xmlns:p14="http://schemas.microsoft.com/office/powerpoint/2010/main" val="3060491638"/>
      </p:ext>
    </p:extLst>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Text Box 2"/>
          <p:cNvSpPr txBox="1">
            <a:spLocks noChangeArrowheads="1"/>
          </p:cNvSpPr>
          <p:nvPr/>
        </p:nvSpPr>
        <p:spPr bwMode="auto">
          <a:xfrm>
            <a:off x="406400" y="152400"/>
            <a:ext cx="8262938" cy="461963"/>
          </a:xfrm>
          <a:prstGeom prst="rect">
            <a:avLst/>
          </a:prstGeom>
          <a:noFill/>
          <a:ln>
            <a:noFill/>
          </a:ln>
          <a:effectLst/>
        </p:spPr>
        <p:txBody>
          <a:bodyPr lIns="91418" tIns="45705" rIns="91418" bIns="45705">
            <a:spAutoFit/>
          </a:bodyPr>
          <a:lstStyle>
            <a:lvl1pPr defTabSz="762000">
              <a:defRPr sz="2400">
                <a:solidFill>
                  <a:schemeClr val="tx1"/>
                </a:solidFill>
                <a:latin typeface="Times New Roman" charset="0"/>
                <a:ea typeface="ＭＳ Ｐゴシック" charset="0"/>
              </a:defRPr>
            </a:lvl1pPr>
            <a:lvl2pPr marL="571500" defTabSz="762000">
              <a:defRPr sz="2400">
                <a:solidFill>
                  <a:schemeClr val="tx1"/>
                </a:solidFill>
                <a:latin typeface="Times New Roman" charset="0"/>
                <a:ea typeface="ＭＳ Ｐゴシック" charset="0"/>
              </a:defRPr>
            </a:lvl2pPr>
            <a:lvl3pPr marL="1143000" defTabSz="762000">
              <a:defRPr sz="2400">
                <a:solidFill>
                  <a:schemeClr val="tx1"/>
                </a:solidFill>
                <a:latin typeface="Times New Roman" charset="0"/>
                <a:ea typeface="ＭＳ Ｐゴシック" charset="0"/>
              </a:defRPr>
            </a:lvl3pPr>
            <a:lvl4pPr marL="1714500" defTabSz="762000">
              <a:defRPr sz="2400">
                <a:solidFill>
                  <a:schemeClr val="tx1"/>
                </a:solidFill>
                <a:latin typeface="Times New Roman" charset="0"/>
                <a:ea typeface="ＭＳ Ｐゴシック" charset="0"/>
              </a:defRPr>
            </a:lvl4pPr>
            <a:lvl5pPr marL="2286000" defTabSz="762000">
              <a:defRPr sz="2400">
                <a:solidFill>
                  <a:schemeClr val="tx1"/>
                </a:solidFill>
                <a:latin typeface="Times New Roman" charset="0"/>
                <a:ea typeface="ＭＳ Ｐゴシック" charset="0"/>
              </a:defRPr>
            </a:lvl5pPr>
            <a:lvl6pPr marL="2743200" defTabSz="762000" eaLnBrk="0" fontAlgn="base" hangingPunct="0">
              <a:spcBef>
                <a:spcPct val="0"/>
              </a:spcBef>
              <a:spcAft>
                <a:spcPct val="0"/>
              </a:spcAft>
              <a:defRPr sz="2400">
                <a:solidFill>
                  <a:schemeClr val="tx1"/>
                </a:solidFill>
                <a:latin typeface="Times New Roman" charset="0"/>
                <a:ea typeface="ＭＳ Ｐゴシック" charset="0"/>
              </a:defRPr>
            </a:lvl6pPr>
            <a:lvl7pPr marL="3200400" defTabSz="762000" eaLnBrk="0" fontAlgn="base" hangingPunct="0">
              <a:spcBef>
                <a:spcPct val="0"/>
              </a:spcBef>
              <a:spcAft>
                <a:spcPct val="0"/>
              </a:spcAft>
              <a:defRPr sz="2400">
                <a:solidFill>
                  <a:schemeClr val="tx1"/>
                </a:solidFill>
                <a:latin typeface="Times New Roman" charset="0"/>
                <a:ea typeface="ＭＳ Ｐゴシック" charset="0"/>
              </a:defRPr>
            </a:lvl7pPr>
            <a:lvl8pPr marL="3657600" defTabSz="762000" eaLnBrk="0" fontAlgn="base" hangingPunct="0">
              <a:spcBef>
                <a:spcPct val="0"/>
              </a:spcBef>
              <a:spcAft>
                <a:spcPct val="0"/>
              </a:spcAft>
              <a:defRPr sz="2400">
                <a:solidFill>
                  <a:schemeClr val="tx1"/>
                </a:solidFill>
                <a:latin typeface="Times New Roman" charset="0"/>
                <a:ea typeface="ＭＳ Ｐゴシック" charset="0"/>
              </a:defRPr>
            </a:lvl8pPr>
            <a:lvl9pPr marL="4114800" defTabSz="7620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de-DE" b="1" dirty="0">
                <a:solidFill>
                  <a:srgbClr val="005697"/>
                </a:solidFill>
                <a:latin typeface="+mn-lt"/>
                <a:cs typeface="+mn-cs"/>
              </a:rPr>
              <a:t>Betriebliches Eingliederungsmanagement = BEM</a:t>
            </a:r>
          </a:p>
        </p:txBody>
      </p:sp>
      <p:sp>
        <p:nvSpPr>
          <p:cNvPr id="582659" name="Text Box 3"/>
          <p:cNvSpPr txBox="1">
            <a:spLocks noChangeArrowheads="1"/>
          </p:cNvSpPr>
          <p:nvPr/>
        </p:nvSpPr>
        <p:spPr bwMode="auto">
          <a:xfrm>
            <a:off x="714375" y="995363"/>
            <a:ext cx="8034338" cy="5539977"/>
          </a:xfrm>
          <a:prstGeom prst="rect">
            <a:avLst/>
          </a:prstGeom>
          <a:noFill/>
          <a:ln>
            <a:noFill/>
          </a:ln>
          <a:effectLst/>
        </p:spPr>
        <p:txBody>
          <a:bodyPr lIns="0" tIns="0" rIns="0" bIns="0">
            <a:spAutoFit/>
          </a:bodyPr>
          <a:lstStyle>
            <a:lvl1pPr marL="457200" indent="-457200" defTabSz="762000">
              <a:tabLst>
                <a:tab pos="2663825" algn="l"/>
                <a:tab pos="7907338" algn="ctr"/>
              </a:tabLst>
              <a:defRPr sz="2400">
                <a:solidFill>
                  <a:schemeClr val="tx1"/>
                </a:solidFill>
                <a:latin typeface="Times New Roman" charset="0"/>
                <a:ea typeface="ＭＳ Ｐゴシック" charset="0"/>
              </a:defRPr>
            </a:lvl1pPr>
            <a:lvl2pPr marL="1978025" indent="-457200" defTabSz="762000">
              <a:tabLst>
                <a:tab pos="2663825" algn="l"/>
                <a:tab pos="7907338" algn="ctr"/>
              </a:tabLst>
              <a:defRPr sz="2400">
                <a:solidFill>
                  <a:schemeClr val="tx1"/>
                </a:solidFill>
                <a:latin typeface="Times New Roman" charset="0"/>
                <a:ea typeface="ＭＳ Ｐゴシック" charset="0"/>
              </a:defRPr>
            </a:lvl2pPr>
            <a:lvl3pPr marL="2168525" indent="-457200" defTabSz="762000">
              <a:tabLst>
                <a:tab pos="2663825" algn="l"/>
                <a:tab pos="7907338" algn="ctr"/>
              </a:tabLst>
              <a:defRPr sz="2400">
                <a:solidFill>
                  <a:schemeClr val="tx1"/>
                </a:solidFill>
                <a:latin typeface="Times New Roman" charset="0"/>
                <a:ea typeface="ＭＳ Ｐゴシック" charset="0"/>
              </a:defRPr>
            </a:lvl3pPr>
            <a:lvl4pPr marL="2359025" indent="-457200" defTabSz="762000">
              <a:tabLst>
                <a:tab pos="2663825" algn="l"/>
                <a:tab pos="7907338" algn="ctr"/>
              </a:tabLst>
              <a:defRPr sz="2400">
                <a:solidFill>
                  <a:schemeClr val="tx1"/>
                </a:solidFill>
                <a:latin typeface="Times New Roman" charset="0"/>
                <a:ea typeface="ＭＳ Ｐゴシック" charset="0"/>
              </a:defRPr>
            </a:lvl4pPr>
            <a:lvl5pPr marL="2776538" indent="-457200" defTabSz="762000">
              <a:tabLst>
                <a:tab pos="2663825" algn="l"/>
                <a:tab pos="7907338" algn="ctr"/>
              </a:tabLst>
              <a:defRPr sz="2400">
                <a:solidFill>
                  <a:schemeClr val="tx1"/>
                </a:solidFill>
                <a:latin typeface="Times New Roman" charset="0"/>
                <a:ea typeface="ＭＳ Ｐゴシック" charset="0"/>
              </a:defRPr>
            </a:lvl5pPr>
            <a:lvl6pPr marL="3233738" indent="-457200" defTabSz="762000" eaLnBrk="0" fontAlgn="base" hangingPunct="0">
              <a:spcBef>
                <a:spcPct val="0"/>
              </a:spcBef>
              <a:spcAft>
                <a:spcPct val="0"/>
              </a:spcAft>
              <a:tabLst>
                <a:tab pos="2663825" algn="l"/>
                <a:tab pos="7907338" algn="ctr"/>
              </a:tabLst>
              <a:defRPr sz="2400">
                <a:solidFill>
                  <a:schemeClr val="tx1"/>
                </a:solidFill>
                <a:latin typeface="Times New Roman" charset="0"/>
                <a:ea typeface="ＭＳ Ｐゴシック" charset="0"/>
              </a:defRPr>
            </a:lvl6pPr>
            <a:lvl7pPr marL="3690938" indent="-457200" defTabSz="762000" eaLnBrk="0" fontAlgn="base" hangingPunct="0">
              <a:spcBef>
                <a:spcPct val="0"/>
              </a:spcBef>
              <a:spcAft>
                <a:spcPct val="0"/>
              </a:spcAft>
              <a:tabLst>
                <a:tab pos="2663825" algn="l"/>
                <a:tab pos="7907338" algn="ctr"/>
              </a:tabLst>
              <a:defRPr sz="2400">
                <a:solidFill>
                  <a:schemeClr val="tx1"/>
                </a:solidFill>
                <a:latin typeface="Times New Roman" charset="0"/>
                <a:ea typeface="ＭＳ Ｐゴシック" charset="0"/>
              </a:defRPr>
            </a:lvl7pPr>
            <a:lvl8pPr marL="4148138" indent="-457200" defTabSz="762000" eaLnBrk="0" fontAlgn="base" hangingPunct="0">
              <a:spcBef>
                <a:spcPct val="0"/>
              </a:spcBef>
              <a:spcAft>
                <a:spcPct val="0"/>
              </a:spcAft>
              <a:tabLst>
                <a:tab pos="2663825" algn="l"/>
                <a:tab pos="7907338" algn="ctr"/>
              </a:tabLst>
              <a:defRPr sz="2400">
                <a:solidFill>
                  <a:schemeClr val="tx1"/>
                </a:solidFill>
                <a:latin typeface="Times New Roman" charset="0"/>
                <a:ea typeface="ＭＳ Ｐゴシック" charset="0"/>
              </a:defRPr>
            </a:lvl8pPr>
            <a:lvl9pPr marL="4605338" indent="-457200" defTabSz="762000" eaLnBrk="0" fontAlgn="base" hangingPunct="0">
              <a:spcBef>
                <a:spcPct val="0"/>
              </a:spcBef>
              <a:spcAft>
                <a:spcPct val="0"/>
              </a:spcAft>
              <a:tabLst>
                <a:tab pos="2663825" algn="l"/>
                <a:tab pos="7907338" algn="ctr"/>
              </a:tabLst>
              <a:defRPr sz="2400">
                <a:solidFill>
                  <a:schemeClr val="tx1"/>
                </a:solidFill>
                <a:latin typeface="Times New Roman" charset="0"/>
                <a:ea typeface="ＭＳ Ｐゴシック" charset="0"/>
              </a:defRPr>
            </a:lvl9pPr>
          </a:lstStyle>
          <a:p>
            <a:pPr>
              <a:buFont typeface="Arial"/>
              <a:buChar char="•"/>
              <a:defRPr/>
            </a:pPr>
            <a:r>
              <a:rPr lang="de-DE" dirty="0">
                <a:latin typeface="+mn-lt"/>
                <a:cs typeface="Arial"/>
              </a:rPr>
              <a:t>Rechtsgrundlage SGB IX </a:t>
            </a:r>
            <a:br>
              <a:rPr lang="de-DE" dirty="0">
                <a:latin typeface="+mn-lt"/>
                <a:cs typeface="Arial"/>
              </a:rPr>
            </a:br>
            <a:endParaRPr lang="de-DE" dirty="0">
              <a:latin typeface="+mn-lt"/>
              <a:cs typeface="Arial"/>
            </a:endParaRPr>
          </a:p>
          <a:p>
            <a:pPr>
              <a:buFont typeface="Arial"/>
              <a:buChar char="•"/>
              <a:defRPr/>
            </a:pPr>
            <a:r>
              <a:rPr lang="de-DE" dirty="0">
                <a:latin typeface="+mn-lt"/>
                <a:cs typeface="Arial"/>
              </a:rPr>
              <a:t>Betrifft Beschäftigte, die im Laufe der vergangenen zwölf Monate länger als sechs Wochen ununterbrochen oder wiederholt arbeitsunfähig waren </a:t>
            </a:r>
            <a:br>
              <a:rPr lang="de-DE" dirty="0">
                <a:latin typeface="+mn-lt"/>
                <a:cs typeface="Arial"/>
              </a:rPr>
            </a:br>
            <a:r>
              <a:rPr lang="de-DE" dirty="0">
                <a:latin typeface="+mn-lt"/>
                <a:cs typeface="Arial"/>
              </a:rPr>
              <a:t>(30 Arbeitstage, 42 Kalendertage)</a:t>
            </a:r>
            <a:br>
              <a:rPr lang="de-DE" dirty="0">
                <a:latin typeface="+mn-lt"/>
                <a:cs typeface="Arial"/>
              </a:rPr>
            </a:br>
            <a:endParaRPr lang="de-DE" dirty="0">
              <a:latin typeface="+mn-lt"/>
              <a:cs typeface="Arial"/>
            </a:endParaRPr>
          </a:p>
          <a:p>
            <a:pPr>
              <a:buFont typeface="Arial"/>
              <a:buChar char="•"/>
              <a:defRPr/>
            </a:pPr>
            <a:r>
              <a:rPr lang="de-DE" dirty="0">
                <a:latin typeface="+mn-lt"/>
                <a:cs typeface="Arial"/>
              </a:rPr>
              <a:t>Der Arbeitgeber muss das BEM anbieten.</a:t>
            </a:r>
          </a:p>
          <a:p>
            <a:pPr>
              <a:buFont typeface="Arial"/>
              <a:buChar char="•"/>
              <a:defRPr/>
            </a:pPr>
            <a:endParaRPr lang="de-DE" dirty="0">
              <a:latin typeface="+mn-lt"/>
              <a:cs typeface="Arial"/>
            </a:endParaRPr>
          </a:p>
          <a:p>
            <a:pPr>
              <a:buFont typeface="Arial"/>
              <a:buChar char="•"/>
              <a:defRPr/>
            </a:pPr>
            <a:r>
              <a:rPr lang="de-DE" dirty="0">
                <a:latin typeface="+mn-lt"/>
                <a:cs typeface="Arial"/>
              </a:rPr>
              <a:t>Die betroffene Person wird schriftlich eingeladen: </a:t>
            </a:r>
            <a:br>
              <a:rPr lang="de-DE" dirty="0">
                <a:latin typeface="+mn-lt"/>
                <a:cs typeface="Arial"/>
              </a:rPr>
            </a:br>
            <a:r>
              <a:rPr lang="de-DE" dirty="0">
                <a:latin typeface="+mn-lt"/>
                <a:cs typeface="Arial"/>
              </a:rPr>
              <a:t>BEM ist ein Angebot – es muss nicht angenommen werden.</a:t>
            </a:r>
          </a:p>
          <a:p>
            <a:pPr>
              <a:buFont typeface="Arial"/>
              <a:buChar char="•"/>
              <a:defRPr/>
            </a:pPr>
            <a:endParaRPr lang="de-DE" dirty="0">
              <a:latin typeface="+mn-lt"/>
              <a:cs typeface="Arial"/>
            </a:endParaRPr>
          </a:p>
          <a:p>
            <a:pPr>
              <a:buFont typeface="Arial"/>
              <a:buChar char="•"/>
              <a:defRPr/>
            </a:pPr>
            <a:r>
              <a:rPr lang="de-DE" dirty="0">
                <a:latin typeface="+mn-lt"/>
                <a:cs typeface="Arial"/>
              </a:rPr>
              <a:t>Der beschäftigte Person kann angeben, welche Beteiligten sie beim Erstgespräch dabei haben möchte.</a:t>
            </a:r>
          </a:p>
          <a:p>
            <a:pPr marL="0" indent="0">
              <a:defRPr/>
            </a:pPr>
            <a:endParaRPr lang="de-DE" dirty="0">
              <a:latin typeface="+mn-lt"/>
              <a:cs typeface="Arial"/>
            </a:endParaRPr>
          </a:p>
        </p:txBody>
      </p:sp>
      <p:sp>
        <p:nvSpPr>
          <p:cNvPr id="71684" name="Line 4"/>
          <p:cNvSpPr>
            <a:spLocks noChangeShapeType="1"/>
          </p:cNvSpPr>
          <p:nvPr/>
        </p:nvSpPr>
        <p:spPr bwMode="auto">
          <a:xfrm>
            <a:off x="0" y="838200"/>
            <a:ext cx="9144000"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a:lstStyle/>
          <a:p>
            <a:endParaRPr lang="de-DE">
              <a:latin typeface="+mn-lt"/>
            </a:endParaRPr>
          </a:p>
        </p:txBody>
      </p:sp>
      <p:sp>
        <p:nvSpPr>
          <p:cNvPr id="2" name="Foliennummernplatzhalter 1"/>
          <p:cNvSpPr>
            <a:spLocks noGrp="1"/>
          </p:cNvSpPr>
          <p:nvPr>
            <p:ph type="sldNum" sz="quarter" idx="12"/>
          </p:nvPr>
        </p:nvSpPr>
        <p:spPr/>
        <p:txBody>
          <a:bodyPr/>
          <a:lstStyle/>
          <a:p>
            <a:pPr>
              <a:defRPr/>
            </a:pPr>
            <a:fld id="{8D7F5F2A-6492-43D8-8330-68276F7F2761}" type="slidenum">
              <a:rPr lang="en-US" altLang="de-DE" smtClean="0"/>
              <a:pPr>
                <a:defRPr/>
              </a:pPr>
              <a:t>16</a:t>
            </a:fld>
            <a:endParaRPr lang="en-US" altLang="de-DE"/>
          </a:p>
        </p:txBody>
      </p:sp>
    </p:spTree>
    <p:extLst>
      <p:ext uri="{BB962C8B-B14F-4D97-AF65-F5344CB8AC3E}">
        <p14:creationId xmlns:p14="http://schemas.microsoft.com/office/powerpoint/2010/main" val="1650168668"/>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26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26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26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26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Text Box 2"/>
          <p:cNvSpPr txBox="1">
            <a:spLocks noChangeArrowheads="1"/>
          </p:cNvSpPr>
          <p:nvPr/>
        </p:nvSpPr>
        <p:spPr bwMode="auto">
          <a:xfrm>
            <a:off x="144016" y="231061"/>
            <a:ext cx="8964488" cy="461635"/>
          </a:xfrm>
          <a:prstGeom prst="rect">
            <a:avLst/>
          </a:prstGeom>
          <a:noFill/>
          <a:ln>
            <a:noFill/>
          </a:ln>
          <a:effectLst/>
        </p:spPr>
        <p:txBody>
          <a:bodyPr wrap="square" lIns="91418" tIns="45705" rIns="91418" bIns="45705">
            <a:spAutoFit/>
          </a:bodyPr>
          <a:lstStyle>
            <a:lvl1pPr defTabSz="762000">
              <a:defRPr sz="2400">
                <a:solidFill>
                  <a:schemeClr val="tx1"/>
                </a:solidFill>
                <a:latin typeface="Times New Roman" charset="0"/>
                <a:ea typeface="ＭＳ Ｐゴシック" charset="0"/>
              </a:defRPr>
            </a:lvl1pPr>
            <a:lvl2pPr marL="571500" defTabSz="762000">
              <a:defRPr sz="2400">
                <a:solidFill>
                  <a:schemeClr val="tx1"/>
                </a:solidFill>
                <a:latin typeface="Times New Roman" charset="0"/>
                <a:ea typeface="ＭＳ Ｐゴシック" charset="0"/>
              </a:defRPr>
            </a:lvl2pPr>
            <a:lvl3pPr marL="1143000" defTabSz="762000">
              <a:defRPr sz="2400">
                <a:solidFill>
                  <a:schemeClr val="tx1"/>
                </a:solidFill>
                <a:latin typeface="Times New Roman" charset="0"/>
                <a:ea typeface="ＭＳ Ｐゴシック" charset="0"/>
              </a:defRPr>
            </a:lvl3pPr>
            <a:lvl4pPr marL="1714500" defTabSz="762000">
              <a:defRPr sz="2400">
                <a:solidFill>
                  <a:schemeClr val="tx1"/>
                </a:solidFill>
                <a:latin typeface="Times New Roman" charset="0"/>
                <a:ea typeface="ＭＳ Ｐゴシック" charset="0"/>
              </a:defRPr>
            </a:lvl4pPr>
            <a:lvl5pPr marL="2286000" defTabSz="762000">
              <a:defRPr sz="2400">
                <a:solidFill>
                  <a:schemeClr val="tx1"/>
                </a:solidFill>
                <a:latin typeface="Times New Roman" charset="0"/>
                <a:ea typeface="ＭＳ Ｐゴシック" charset="0"/>
              </a:defRPr>
            </a:lvl5pPr>
            <a:lvl6pPr marL="2743200" defTabSz="762000" eaLnBrk="0" fontAlgn="base" hangingPunct="0">
              <a:spcBef>
                <a:spcPct val="0"/>
              </a:spcBef>
              <a:spcAft>
                <a:spcPct val="0"/>
              </a:spcAft>
              <a:defRPr sz="2400">
                <a:solidFill>
                  <a:schemeClr val="tx1"/>
                </a:solidFill>
                <a:latin typeface="Times New Roman" charset="0"/>
                <a:ea typeface="ＭＳ Ｐゴシック" charset="0"/>
              </a:defRPr>
            </a:lvl6pPr>
            <a:lvl7pPr marL="3200400" defTabSz="762000" eaLnBrk="0" fontAlgn="base" hangingPunct="0">
              <a:spcBef>
                <a:spcPct val="0"/>
              </a:spcBef>
              <a:spcAft>
                <a:spcPct val="0"/>
              </a:spcAft>
              <a:defRPr sz="2400">
                <a:solidFill>
                  <a:schemeClr val="tx1"/>
                </a:solidFill>
                <a:latin typeface="Times New Roman" charset="0"/>
                <a:ea typeface="ＭＳ Ｐゴシック" charset="0"/>
              </a:defRPr>
            </a:lvl7pPr>
            <a:lvl8pPr marL="3657600" defTabSz="762000" eaLnBrk="0" fontAlgn="base" hangingPunct="0">
              <a:spcBef>
                <a:spcPct val="0"/>
              </a:spcBef>
              <a:spcAft>
                <a:spcPct val="0"/>
              </a:spcAft>
              <a:defRPr sz="2400">
                <a:solidFill>
                  <a:schemeClr val="tx1"/>
                </a:solidFill>
                <a:latin typeface="Times New Roman" charset="0"/>
                <a:ea typeface="ＭＳ Ｐゴシック" charset="0"/>
              </a:defRPr>
            </a:lvl8pPr>
            <a:lvl9pPr marL="4114800" defTabSz="7620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de-DE" b="1" dirty="0">
                <a:solidFill>
                  <a:srgbClr val="005697"/>
                </a:solidFill>
                <a:latin typeface="+mn-lt"/>
                <a:cs typeface="+mn-cs"/>
              </a:rPr>
              <a:t>Betriebliches Eingliederungsmanagement: Versorgungswirklichkeit</a:t>
            </a:r>
          </a:p>
        </p:txBody>
      </p:sp>
      <p:sp>
        <p:nvSpPr>
          <p:cNvPr id="73731" name="Line 4"/>
          <p:cNvSpPr>
            <a:spLocks noChangeShapeType="1"/>
          </p:cNvSpPr>
          <p:nvPr/>
        </p:nvSpPr>
        <p:spPr bwMode="auto">
          <a:xfrm>
            <a:off x="0" y="838200"/>
            <a:ext cx="9144000"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a:lstStyle/>
          <a:p>
            <a:endParaRPr lang="de-DE">
              <a:latin typeface="+mn-lt"/>
            </a:endParaRPr>
          </a:p>
        </p:txBody>
      </p:sp>
      <p:sp>
        <p:nvSpPr>
          <p:cNvPr id="73732" name="Textfeld 1"/>
          <p:cNvSpPr txBox="1">
            <a:spLocks noChangeArrowheads="1"/>
          </p:cNvSpPr>
          <p:nvPr/>
        </p:nvSpPr>
        <p:spPr bwMode="auto">
          <a:xfrm>
            <a:off x="468313" y="1268413"/>
            <a:ext cx="8135937"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a:r>
              <a:rPr lang="de-DE" altLang="de-DE" sz="2400" b="1" dirty="0">
                <a:latin typeface="+mn-lt"/>
              </a:rPr>
              <a:t>Epidemiologische Studie </a:t>
            </a:r>
            <a:r>
              <a:rPr lang="da-DK" altLang="de-DE" sz="2400" dirty="0">
                <a:latin typeface="+mn-lt"/>
              </a:rPr>
              <a:t>(Loerbroks et al., IJERPH, 2021) </a:t>
            </a:r>
            <a:endParaRPr lang="de-DE" altLang="de-DE" sz="2400" dirty="0">
              <a:latin typeface="+mn-lt"/>
            </a:endParaRPr>
          </a:p>
          <a:p>
            <a:pPr marL="0" indent="0"/>
            <a:endParaRPr lang="de-DE" altLang="de-DE" sz="2400" dirty="0">
              <a:latin typeface="+mn-lt"/>
            </a:endParaRPr>
          </a:p>
          <a:p>
            <a:pPr>
              <a:buFont typeface="Arial" panose="020B0604020202020204" pitchFamily="34" charset="0"/>
              <a:buChar char="•"/>
            </a:pPr>
            <a:r>
              <a:rPr lang="de-DE" altLang="de-DE" sz="2400" dirty="0">
                <a:latin typeface="+mn-lt"/>
              </a:rPr>
              <a:t>Zufällig ausgewählte Erwerbspersonen aus einer Bevölkerungsstudie</a:t>
            </a:r>
          </a:p>
          <a:p>
            <a:pPr>
              <a:buFont typeface="Arial" panose="020B0604020202020204" pitchFamily="34" charset="0"/>
              <a:buChar char="•"/>
            </a:pPr>
            <a:endParaRPr lang="de-DE" altLang="de-DE" sz="2400" dirty="0">
              <a:latin typeface="+mn-lt"/>
            </a:endParaRPr>
          </a:p>
          <a:p>
            <a:pPr>
              <a:buFont typeface="Arial" panose="020B0604020202020204" pitchFamily="34" charset="0"/>
              <a:buChar char="•"/>
            </a:pPr>
            <a:r>
              <a:rPr lang="de-DE" altLang="de-DE" sz="2400" dirty="0">
                <a:latin typeface="+mn-lt"/>
              </a:rPr>
              <a:t>Daraus ca. 2000 Personen, 40 </a:t>
            </a:r>
            <a:r>
              <a:rPr lang="mr-IN" altLang="de-DE" sz="2400" dirty="0">
                <a:latin typeface="+mn-lt"/>
              </a:rPr>
              <a:t>–</a:t>
            </a:r>
            <a:r>
              <a:rPr lang="de-DE" altLang="de-DE" sz="2400" dirty="0">
                <a:latin typeface="+mn-lt"/>
              </a:rPr>
              <a:t> 54 Jahre, Krankengeldbezug im Jahr 2012  (=mehr als sechs Wochen krank)</a:t>
            </a:r>
          </a:p>
          <a:p>
            <a:pPr>
              <a:buFont typeface="Arial" panose="020B0604020202020204" pitchFamily="34" charset="0"/>
              <a:buChar char="•"/>
            </a:pPr>
            <a:endParaRPr lang="de-DE" altLang="de-DE" sz="2400" dirty="0">
              <a:latin typeface="+mn-lt"/>
            </a:endParaRPr>
          </a:p>
          <a:p>
            <a:pPr>
              <a:buFont typeface="Arial" panose="020B0604020202020204" pitchFamily="34" charset="0"/>
              <a:buChar char="•"/>
            </a:pPr>
            <a:r>
              <a:rPr lang="de-DE" altLang="de-DE" sz="2400" dirty="0">
                <a:latin typeface="+mn-lt"/>
              </a:rPr>
              <a:t>BEM Angebot erhielten im Mittel 36 %</a:t>
            </a:r>
            <a:br>
              <a:rPr lang="de-DE" altLang="de-DE" sz="2400" dirty="0">
                <a:latin typeface="+mn-lt"/>
              </a:rPr>
            </a:br>
            <a:r>
              <a:rPr lang="de-DE" altLang="de-DE" sz="2400" dirty="0">
                <a:latin typeface="+mn-lt"/>
              </a:rPr>
              <a:t>(häufiger in größeren Unternehmen)</a:t>
            </a:r>
          </a:p>
        </p:txBody>
      </p:sp>
      <p:sp>
        <p:nvSpPr>
          <p:cNvPr id="73733" name="Textfeld 2"/>
          <p:cNvSpPr txBox="1">
            <a:spLocks noChangeArrowheads="1"/>
          </p:cNvSpPr>
          <p:nvPr/>
        </p:nvSpPr>
        <p:spPr bwMode="auto">
          <a:xfrm>
            <a:off x="900113" y="5949950"/>
            <a:ext cx="254427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DE" altLang="de-DE" sz="1600" i="1" dirty="0" err="1">
                <a:latin typeface="+mn-lt"/>
              </a:rPr>
              <a:t>Loerbroks</a:t>
            </a:r>
            <a:r>
              <a:rPr lang="de-DE" altLang="de-DE" sz="1600" i="1" dirty="0">
                <a:latin typeface="+mn-lt"/>
              </a:rPr>
              <a:t> et al - eingereicht</a:t>
            </a:r>
          </a:p>
        </p:txBody>
      </p:sp>
      <p:sp>
        <p:nvSpPr>
          <p:cNvPr id="2" name="Foliennummernplatzhalter 1"/>
          <p:cNvSpPr>
            <a:spLocks noGrp="1"/>
          </p:cNvSpPr>
          <p:nvPr>
            <p:ph type="sldNum" sz="quarter" idx="12"/>
          </p:nvPr>
        </p:nvSpPr>
        <p:spPr/>
        <p:txBody>
          <a:bodyPr/>
          <a:lstStyle/>
          <a:p>
            <a:pPr>
              <a:defRPr/>
            </a:pPr>
            <a:fld id="{8D7F5F2A-6492-43D8-8330-68276F7F2761}" type="slidenum">
              <a:rPr lang="en-US" altLang="de-DE" smtClean="0"/>
              <a:pPr>
                <a:defRPr/>
              </a:pPr>
              <a:t>17</a:t>
            </a:fld>
            <a:endParaRPr lang="en-US" altLang="de-DE"/>
          </a:p>
        </p:txBody>
      </p:sp>
    </p:spTree>
    <p:extLst>
      <p:ext uri="{BB962C8B-B14F-4D97-AF65-F5344CB8AC3E}">
        <p14:creationId xmlns:p14="http://schemas.microsoft.com/office/powerpoint/2010/main" val="3442146976"/>
      </p:ext>
    </p:extLst>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3"/>
          <a:stretch>
            <a:fillRect/>
          </a:stretch>
        </p:blipFill>
        <p:spPr>
          <a:xfrm>
            <a:off x="4139952" y="0"/>
            <a:ext cx="4843819" cy="6858000"/>
          </a:xfrm>
          <a:prstGeom prst="rect">
            <a:avLst/>
          </a:prstGeom>
        </p:spPr>
      </p:pic>
      <p:sp>
        <p:nvSpPr>
          <p:cNvPr id="5" name="Text Box 2"/>
          <p:cNvSpPr txBox="1">
            <a:spLocks noChangeArrowheads="1"/>
          </p:cNvSpPr>
          <p:nvPr/>
        </p:nvSpPr>
        <p:spPr bwMode="auto">
          <a:xfrm>
            <a:off x="107504" y="0"/>
            <a:ext cx="4032448" cy="830966"/>
          </a:xfrm>
          <a:prstGeom prst="rect">
            <a:avLst/>
          </a:prstGeom>
          <a:noFill/>
          <a:ln>
            <a:noFill/>
          </a:ln>
          <a:effectLst/>
        </p:spPr>
        <p:txBody>
          <a:bodyPr wrap="square" lIns="91418" tIns="45705" rIns="91418" bIns="45705">
            <a:spAutoFit/>
          </a:bodyPr>
          <a:lstStyle>
            <a:lvl1pPr defTabSz="762000">
              <a:defRPr sz="2400">
                <a:solidFill>
                  <a:schemeClr val="tx1"/>
                </a:solidFill>
                <a:latin typeface="Times New Roman" charset="0"/>
                <a:ea typeface="ＭＳ Ｐゴシック" charset="0"/>
              </a:defRPr>
            </a:lvl1pPr>
            <a:lvl2pPr marL="571500" defTabSz="762000">
              <a:defRPr sz="2400">
                <a:solidFill>
                  <a:schemeClr val="tx1"/>
                </a:solidFill>
                <a:latin typeface="Times New Roman" charset="0"/>
                <a:ea typeface="ＭＳ Ｐゴシック" charset="0"/>
              </a:defRPr>
            </a:lvl2pPr>
            <a:lvl3pPr marL="1143000" defTabSz="762000">
              <a:defRPr sz="2400">
                <a:solidFill>
                  <a:schemeClr val="tx1"/>
                </a:solidFill>
                <a:latin typeface="Times New Roman" charset="0"/>
                <a:ea typeface="ＭＳ Ｐゴシック" charset="0"/>
              </a:defRPr>
            </a:lvl3pPr>
            <a:lvl4pPr marL="1714500" defTabSz="762000">
              <a:defRPr sz="2400">
                <a:solidFill>
                  <a:schemeClr val="tx1"/>
                </a:solidFill>
                <a:latin typeface="Times New Roman" charset="0"/>
                <a:ea typeface="ＭＳ Ｐゴシック" charset="0"/>
              </a:defRPr>
            </a:lvl4pPr>
            <a:lvl5pPr marL="2286000" defTabSz="762000">
              <a:defRPr sz="2400">
                <a:solidFill>
                  <a:schemeClr val="tx1"/>
                </a:solidFill>
                <a:latin typeface="Times New Roman" charset="0"/>
                <a:ea typeface="ＭＳ Ｐゴシック" charset="0"/>
              </a:defRPr>
            </a:lvl5pPr>
            <a:lvl6pPr marL="2743200" defTabSz="762000" eaLnBrk="0" fontAlgn="base" hangingPunct="0">
              <a:spcBef>
                <a:spcPct val="0"/>
              </a:spcBef>
              <a:spcAft>
                <a:spcPct val="0"/>
              </a:spcAft>
              <a:defRPr sz="2400">
                <a:solidFill>
                  <a:schemeClr val="tx1"/>
                </a:solidFill>
                <a:latin typeface="Times New Roman" charset="0"/>
                <a:ea typeface="ＭＳ Ｐゴシック" charset="0"/>
              </a:defRPr>
            </a:lvl6pPr>
            <a:lvl7pPr marL="3200400" defTabSz="762000" eaLnBrk="0" fontAlgn="base" hangingPunct="0">
              <a:spcBef>
                <a:spcPct val="0"/>
              </a:spcBef>
              <a:spcAft>
                <a:spcPct val="0"/>
              </a:spcAft>
              <a:defRPr sz="2400">
                <a:solidFill>
                  <a:schemeClr val="tx1"/>
                </a:solidFill>
                <a:latin typeface="Times New Roman" charset="0"/>
                <a:ea typeface="ＭＳ Ｐゴシック" charset="0"/>
              </a:defRPr>
            </a:lvl7pPr>
            <a:lvl8pPr marL="3657600" defTabSz="762000" eaLnBrk="0" fontAlgn="base" hangingPunct="0">
              <a:spcBef>
                <a:spcPct val="0"/>
              </a:spcBef>
              <a:spcAft>
                <a:spcPct val="0"/>
              </a:spcAft>
              <a:defRPr sz="2400">
                <a:solidFill>
                  <a:schemeClr val="tx1"/>
                </a:solidFill>
                <a:latin typeface="Times New Roman" charset="0"/>
                <a:ea typeface="ＭＳ Ｐゴシック" charset="0"/>
              </a:defRPr>
            </a:lvl8pPr>
            <a:lvl9pPr marL="4114800" defTabSz="7620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de-DE" b="1" dirty="0">
                <a:solidFill>
                  <a:srgbClr val="005697"/>
                </a:solidFill>
                <a:latin typeface="+mj-lt"/>
                <a:cs typeface="+mn-cs"/>
              </a:rPr>
              <a:t>Stufenweise Wiedereingliederung</a:t>
            </a:r>
          </a:p>
        </p:txBody>
      </p:sp>
      <p:sp>
        <p:nvSpPr>
          <p:cNvPr id="3" name="Textfeld 2"/>
          <p:cNvSpPr txBox="1"/>
          <p:nvPr/>
        </p:nvSpPr>
        <p:spPr>
          <a:xfrm>
            <a:off x="1619672" y="5301208"/>
            <a:ext cx="2304256" cy="1323439"/>
          </a:xfrm>
          <a:prstGeom prst="rect">
            <a:avLst/>
          </a:prstGeom>
          <a:noFill/>
        </p:spPr>
        <p:txBody>
          <a:bodyPr wrap="square" rtlCol="0">
            <a:spAutoFit/>
          </a:bodyPr>
          <a:lstStyle/>
          <a:p>
            <a:r>
              <a:rPr lang="de-DE" sz="2400" b="1" baseline="30000" dirty="0"/>
              <a:t>Geregelt in </a:t>
            </a:r>
          </a:p>
          <a:p>
            <a:endParaRPr lang="de-DE" sz="2400" baseline="30000" dirty="0"/>
          </a:p>
          <a:p>
            <a:pPr marL="342900" indent="-342900">
              <a:buFont typeface="Arial"/>
              <a:buChar char="•"/>
            </a:pPr>
            <a:r>
              <a:rPr lang="de-DE" sz="2400" baseline="30000" dirty="0"/>
              <a:t>§ 74 SGB V </a:t>
            </a:r>
          </a:p>
          <a:p>
            <a:pPr marL="342900" indent="-342900">
              <a:buFont typeface="Arial"/>
              <a:buChar char="•"/>
            </a:pPr>
            <a:endParaRPr lang="de-DE" sz="2400" baseline="30000" dirty="0"/>
          </a:p>
          <a:p>
            <a:pPr marL="342900" indent="-342900">
              <a:buFont typeface="Arial"/>
              <a:buChar char="•"/>
            </a:pPr>
            <a:r>
              <a:rPr lang="de-DE" sz="2400" baseline="30000" dirty="0"/>
              <a:t>Bzw.§ 44 SGB IX</a:t>
            </a:r>
            <a:endParaRPr lang="de-DE" sz="2400" dirty="0"/>
          </a:p>
        </p:txBody>
      </p:sp>
      <p:sp>
        <p:nvSpPr>
          <p:cNvPr id="4" name="Foliennummernplatzhalter 3"/>
          <p:cNvSpPr>
            <a:spLocks noGrp="1"/>
          </p:cNvSpPr>
          <p:nvPr>
            <p:ph type="sldNum" sz="quarter" idx="12"/>
          </p:nvPr>
        </p:nvSpPr>
        <p:spPr/>
        <p:txBody>
          <a:bodyPr/>
          <a:lstStyle/>
          <a:p>
            <a:pPr>
              <a:defRPr/>
            </a:pPr>
            <a:fld id="{8D7F5F2A-6492-43D8-8330-68276F7F2761}" type="slidenum">
              <a:rPr lang="en-US" altLang="de-DE" smtClean="0"/>
              <a:pPr>
                <a:defRPr/>
              </a:pPr>
              <a:t>18</a:t>
            </a:fld>
            <a:endParaRPr lang="en-US" altLang="de-DE"/>
          </a:p>
        </p:txBody>
      </p:sp>
    </p:spTree>
    <p:extLst>
      <p:ext uri="{BB962C8B-B14F-4D97-AF65-F5344CB8AC3E}">
        <p14:creationId xmlns:p14="http://schemas.microsoft.com/office/powerpoint/2010/main" val="589135473"/>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Text Box 2"/>
          <p:cNvSpPr txBox="1">
            <a:spLocks noChangeArrowheads="1"/>
          </p:cNvSpPr>
          <p:nvPr/>
        </p:nvSpPr>
        <p:spPr bwMode="auto">
          <a:xfrm>
            <a:off x="107504" y="0"/>
            <a:ext cx="4032448" cy="830966"/>
          </a:xfrm>
          <a:prstGeom prst="rect">
            <a:avLst/>
          </a:prstGeom>
          <a:noFill/>
          <a:ln>
            <a:noFill/>
          </a:ln>
          <a:effectLst/>
        </p:spPr>
        <p:txBody>
          <a:bodyPr wrap="square" lIns="91418" tIns="45705" rIns="91418" bIns="45705">
            <a:spAutoFit/>
          </a:bodyPr>
          <a:lstStyle>
            <a:lvl1pPr defTabSz="762000">
              <a:defRPr sz="2400">
                <a:solidFill>
                  <a:schemeClr val="tx1"/>
                </a:solidFill>
                <a:latin typeface="Times New Roman" charset="0"/>
                <a:ea typeface="ＭＳ Ｐゴシック" charset="0"/>
              </a:defRPr>
            </a:lvl1pPr>
            <a:lvl2pPr marL="571500" defTabSz="762000">
              <a:defRPr sz="2400">
                <a:solidFill>
                  <a:schemeClr val="tx1"/>
                </a:solidFill>
                <a:latin typeface="Times New Roman" charset="0"/>
                <a:ea typeface="ＭＳ Ｐゴシック" charset="0"/>
              </a:defRPr>
            </a:lvl2pPr>
            <a:lvl3pPr marL="1143000" defTabSz="762000">
              <a:defRPr sz="2400">
                <a:solidFill>
                  <a:schemeClr val="tx1"/>
                </a:solidFill>
                <a:latin typeface="Times New Roman" charset="0"/>
                <a:ea typeface="ＭＳ Ｐゴシック" charset="0"/>
              </a:defRPr>
            </a:lvl3pPr>
            <a:lvl4pPr marL="1714500" defTabSz="762000">
              <a:defRPr sz="2400">
                <a:solidFill>
                  <a:schemeClr val="tx1"/>
                </a:solidFill>
                <a:latin typeface="Times New Roman" charset="0"/>
                <a:ea typeface="ＭＳ Ｐゴシック" charset="0"/>
              </a:defRPr>
            </a:lvl4pPr>
            <a:lvl5pPr marL="2286000" defTabSz="762000">
              <a:defRPr sz="2400">
                <a:solidFill>
                  <a:schemeClr val="tx1"/>
                </a:solidFill>
                <a:latin typeface="Times New Roman" charset="0"/>
                <a:ea typeface="ＭＳ Ｐゴシック" charset="0"/>
              </a:defRPr>
            </a:lvl5pPr>
            <a:lvl6pPr marL="2743200" defTabSz="762000" eaLnBrk="0" fontAlgn="base" hangingPunct="0">
              <a:spcBef>
                <a:spcPct val="0"/>
              </a:spcBef>
              <a:spcAft>
                <a:spcPct val="0"/>
              </a:spcAft>
              <a:defRPr sz="2400">
                <a:solidFill>
                  <a:schemeClr val="tx1"/>
                </a:solidFill>
                <a:latin typeface="Times New Roman" charset="0"/>
                <a:ea typeface="ＭＳ Ｐゴシック" charset="0"/>
              </a:defRPr>
            </a:lvl6pPr>
            <a:lvl7pPr marL="3200400" defTabSz="762000" eaLnBrk="0" fontAlgn="base" hangingPunct="0">
              <a:spcBef>
                <a:spcPct val="0"/>
              </a:spcBef>
              <a:spcAft>
                <a:spcPct val="0"/>
              </a:spcAft>
              <a:defRPr sz="2400">
                <a:solidFill>
                  <a:schemeClr val="tx1"/>
                </a:solidFill>
                <a:latin typeface="Times New Roman" charset="0"/>
                <a:ea typeface="ＭＳ Ｐゴシック" charset="0"/>
              </a:defRPr>
            </a:lvl7pPr>
            <a:lvl8pPr marL="3657600" defTabSz="762000" eaLnBrk="0" fontAlgn="base" hangingPunct="0">
              <a:spcBef>
                <a:spcPct val="0"/>
              </a:spcBef>
              <a:spcAft>
                <a:spcPct val="0"/>
              </a:spcAft>
              <a:defRPr sz="2400">
                <a:solidFill>
                  <a:schemeClr val="tx1"/>
                </a:solidFill>
                <a:latin typeface="Times New Roman" charset="0"/>
                <a:ea typeface="ＭＳ Ｐゴシック" charset="0"/>
              </a:defRPr>
            </a:lvl8pPr>
            <a:lvl9pPr marL="4114800" defTabSz="7620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de-DE" b="1" dirty="0">
                <a:solidFill>
                  <a:srgbClr val="005697"/>
                </a:solidFill>
                <a:latin typeface="+mj-lt"/>
                <a:cs typeface="+mn-cs"/>
              </a:rPr>
              <a:t>Stufenweise Wiedereingliederung</a:t>
            </a:r>
          </a:p>
        </p:txBody>
      </p:sp>
      <p:sp>
        <p:nvSpPr>
          <p:cNvPr id="77828" name="Line 4"/>
          <p:cNvSpPr>
            <a:spLocks noChangeShapeType="1"/>
          </p:cNvSpPr>
          <p:nvPr/>
        </p:nvSpPr>
        <p:spPr bwMode="auto">
          <a:xfrm>
            <a:off x="0" y="838200"/>
            <a:ext cx="9144000"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a:lstStyle/>
          <a:p>
            <a:endParaRPr lang="de-DE">
              <a:latin typeface="+mj-lt"/>
            </a:endParaRPr>
          </a:p>
        </p:txBody>
      </p:sp>
      <p:pic>
        <p:nvPicPr>
          <p:cNvPr id="3" name="Bild 2"/>
          <p:cNvPicPr>
            <a:picLocks noChangeAspect="1"/>
          </p:cNvPicPr>
          <p:nvPr/>
        </p:nvPicPr>
        <p:blipFill>
          <a:blip r:embed="rId3"/>
          <a:stretch>
            <a:fillRect/>
          </a:stretch>
        </p:blipFill>
        <p:spPr>
          <a:xfrm>
            <a:off x="4011487" y="0"/>
            <a:ext cx="4880993" cy="6858000"/>
          </a:xfrm>
          <a:prstGeom prst="rect">
            <a:avLst/>
          </a:prstGeom>
        </p:spPr>
      </p:pic>
      <p:sp>
        <p:nvSpPr>
          <p:cNvPr id="2" name="Foliennummernplatzhalter 1"/>
          <p:cNvSpPr>
            <a:spLocks noGrp="1"/>
          </p:cNvSpPr>
          <p:nvPr>
            <p:ph type="sldNum" sz="quarter" idx="12"/>
          </p:nvPr>
        </p:nvSpPr>
        <p:spPr/>
        <p:txBody>
          <a:bodyPr/>
          <a:lstStyle/>
          <a:p>
            <a:pPr>
              <a:defRPr/>
            </a:pPr>
            <a:fld id="{8D7F5F2A-6492-43D8-8330-68276F7F2761}" type="slidenum">
              <a:rPr lang="en-US" altLang="de-DE" smtClean="0"/>
              <a:pPr>
                <a:defRPr/>
              </a:pPr>
              <a:t>19</a:t>
            </a:fld>
            <a:endParaRPr lang="en-US" altLang="de-DE"/>
          </a:p>
        </p:txBody>
      </p:sp>
    </p:spTree>
    <p:extLst>
      <p:ext uri="{BB962C8B-B14F-4D97-AF65-F5344CB8AC3E}">
        <p14:creationId xmlns:p14="http://schemas.microsoft.com/office/powerpoint/2010/main" val="55122414"/>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4"/>
          <p:cNvSpPr>
            <a:spLocks noChangeShapeType="1"/>
          </p:cNvSpPr>
          <p:nvPr/>
        </p:nvSpPr>
        <p:spPr bwMode="auto">
          <a:xfrm>
            <a:off x="0" y="1066800"/>
            <a:ext cx="9144000"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a:lstStyle/>
          <a:p>
            <a:endParaRPr lang="de-DE" sz="2400">
              <a:latin typeface="+mj-lt"/>
            </a:endParaRPr>
          </a:p>
        </p:txBody>
      </p:sp>
      <p:sp>
        <p:nvSpPr>
          <p:cNvPr id="6147" name="Textfeld 5"/>
          <p:cNvSpPr txBox="1">
            <a:spLocks noChangeArrowheads="1"/>
          </p:cNvSpPr>
          <p:nvPr/>
        </p:nvSpPr>
        <p:spPr bwMode="auto">
          <a:xfrm>
            <a:off x="684213" y="404664"/>
            <a:ext cx="7992243" cy="6001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2400" b="1" dirty="0">
                <a:solidFill>
                  <a:srgbClr val="AB24A0"/>
                </a:solidFill>
                <a:latin typeface="+mj-lt"/>
                <a:ea typeface="ＭＳ Ｐゴシック" panose="020B0600070205080204" pitchFamily="34" charset="-128"/>
              </a:rPr>
              <a:t>Lernziele (der Unterrichtseinheit) </a:t>
            </a:r>
          </a:p>
          <a:p>
            <a:pPr eaLnBrk="1" hangingPunct="1">
              <a:spcBef>
                <a:spcPct val="0"/>
              </a:spcBef>
              <a:buFontTx/>
              <a:buNone/>
            </a:pPr>
            <a:endParaRPr lang="de-DE" altLang="de-DE" sz="2400" dirty="0">
              <a:solidFill>
                <a:srgbClr val="AB24A0"/>
              </a:solidFill>
              <a:latin typeface="+mj-lt"/>
              <a:ea typeface="ＭＳ Ｐゴシック" panose="020B0600070205080204" pitchFamily="34" charset="-128"/>
            </a:endParaRPr>
          </a:p>
          <a:p>
            <a:pPr eaLnBrk="1" hangingPunct="1">
              <a:spcBef>
                <a:spcPct val="0"/>
              </a:spcBef>
              <a:buFontTx/>
              <a:buNone/>
            </a:pPr>
            <a:r>
              <a:rPr lang="de-DE" altLang="de-DE" sz="2400" dirty="0">
                <a:solidFill>
                  <a:srgbClr val="AB24A0"/>
                </a:solidFill>
                <a:latin typeface="+mj-lt"/>
                <a:ea typeface="ＭＳ Ｐゴシック" panose="020B0600070205080204" pitchFamily="34" charset="-128"/>
              </a:rPr>
              <a:t>Wissenschaftlichen Kenntnisstand zu Herausforderungen, Bedürfnissen und Wünschen von Patienten*innen sowie betrieblichen Akteuren zur Rückkehr an den Arbeitsplatz bei psychischer Erkrankung kennen.</a:t>
            </a:r>
          </a:p>
          <a:p>
            <a:pPr eaLnBrk="1" hangingPunct="1">
              <a:spcBef>
                <a:spcPct val="0"/>
              </a:spcBef>
              <a:buFontTx/>
              <a:buNone/>
            </a:pPr>
            <a:endParaRPr lang="de-DE" altLang="de-DE" sz="2400" dirty="0">
              <a:solidFill>
                <a:srgbClr val="AB24A0"/>
              </a:solidFill>
              <a:latin typeface="+mj-lt"/>
              <a:ea typeface="ＭＳ Ｐゴシック" panose="020B0600070205080204" pitchFamily="34" charset="-128"/>
            </a:endParaRPr>
          </a:p>
          <a:p>
            <a:pPr eaLnBrk="1" hangingPunct="1">
              <a:spcBef>
                <a:spcPct val="0"/>
              </a:spcBef>
              <a:buFontTx/>
              <a:buNone/>
            </a:pPr>
            <a:r>
              <a:rPr lang="de-DE" altLang="de-DE" sz="2400" dirty="0">
                <a:solidFill>
                  <a:srgbClr val="AB24A0"/>
                </a:solidFill>
                <a:latin typeface="+mj-lt"/>
                <a:ea typeface="ＭＳ Ｐゴシック" panose="020B0600070205080204" pitchFamily="34" charset="-128"/>
              </a:rPr>
              <a:t>Den Handlungsleitfaden für Betriebsärzte „Rückkehr an den Arbeitsplatz nach psychischer Erkrankung“ kennen und nutzen können. </a:t>
            </a:r>
          </a:p>
          <a:p>
            <a:pPr eaLnBrk="1" hangingPunct="1">
              <a:spcBef>
                <a:spcPct val="0"/>
              </a:spcBef>
              <a:buFontTx/>
              <a:buNone/>
            </a:pPr>
            <a:endParaRPr lang="de-DE" altLang="de-DE" sz="2400" dirty="0">
              <a:solidFill>
                <a:srgbClr val="AB24A0"/>
              </a:solidFill>
              <a:latin typeface="+mj-lt"/>
              <a:ea typeface="ＭＳ Ｐゴシック" panose="020B0600070205080204" pitchFamily="34" charset="-128"/>
            </a:endParaRPr>
          </a:p>
          <a:p>
            <a:pPr eaLnBrk="1" hangingPunct="1">
              <a:spcBef>
                <a:spcPct val="0"/>
              </a:spcBef>
              <a:buFontTx/>
              <a:buNone/>
            </a:pPr>
            <a:r>
              <a:rPr lang="de-DE" altLang="de-DE" sz="2400" dirty="0">
                <a:solidFill>
                  <a:srgbClr val="AB24A0"/>
                </a:solidFill>
                <a:latin typeface="+mj-lt"/>
                <a:ea typeface="ＭＳ Ｐゴシック" panose="020B0600070205080204" pitchFamily="34" charset="-128"/>
              </a:rPr>
              <a:t>Im betriebsärztlichen Gespräch mit Rückkehrenden Bedürfnisse und kritische Themen erfassen können. </a:t>
            </a:r>
          </a:p>
          <a:p>
            <a:pPr eaLnBrk="1" hangingPunct="1">
              <a:spcBef>
                <a:spcPct val="0"/>
              </a:spcBef>
              <a:buFontTx/>
              <a:buNone/>
            </a:pPr>
            <a:endParaRPr lang="de-DE" altLang="de-DE" sz="2400" dirty="0">
              <a:solidFill>
                <a:srgbClr val="AB24A0"/>
              </a:solidFill>
              <a:latin typeface="+mj-lt"/>
              <a:ea typeface="ＭＳ Ｐゴシック" panose="020B0600070205080204" pitchFamily="34" charset="-128"/>
            </a:endParaRPr>
          </a:p>
          <a:p>
            <a:pPr eaLnBrk="1" hangingPunct="1">
              <a:spcBef>
                <a:spcPct val="0"/>
              </a:spcBef>
              <a:buFontTx/>
              <a:buNone/>
            </a:pPr>
            <a:r>
              <a:rPr lang="de-DE" altLang="de-DE" sz="2400" dirty="0">
                <a:solidFill>
                  <a:srgbClr val="AB24A0"/>
                </a:solidFill>
                <a:latin typeface="+mj-lt"/>
                <a:ea typeface="ＭＳ Ｐゴシック" panose="020B0600070205080204" pitchFamily="34" charset="-128"/>
              </a:rPr>
              <a:t>Die Möglichkeiten den betrieblichen Rückkehrprozess zu gestalten kennen und nutzen können.</a:t>
            </a:r>
          </a:p>
        </p:txBody>
      </p:sp>
      <p:sp>
        <p:nvSpPr>
          <p:cNvPr id="2" name="Foliennummernplatzhalter 1"/>
          <p:cNvSpPr>
            <a:spLocks noGrp="1"/>
          </p:cNvSpPr>
          <p:nvPr>
            <p:ph type="sldNum" sz="quarter" idx="12"/>
          </p:nvPr>
        </p:nvSpPr>
        <p:spPr/>
        <p:txBody>
          <a:bodyPr/>
          <a:lstStyle/>
          <a:p>
            <a:pPr>
              <a:defRPr/>
            </a:pPr>
            <a:fld id="{8D7F5F2A-6492-43D8-8330-68276F7F2761}" type="slidenum">
              <a:rPr lang="en-US" altLang="de-DE" smtClean="0"/>
              <a:pPr>
                <a:defRPr/>
              </a:pPr>
              <a:t>2</a:t>
            </a:fld>
            <a:endParaRPr lang="en-US" altLang="de-DE"/>
          </a:p>
        </p:txBody>
      </p:sp>
    </p:spTree>
    <p:extLst>
      <p:ext uri="{BB962C8B-B14F-4D97-AF65-F5344CB8AC3E}">
        <p14:creationId xmlns:p14="http://schemas.microsoft.com/office/powerpoint/2010/main" val="43430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Text Box 2"/>
          <p:cNvSpPr txBox="1">
            <a:spLocks noChangeArrowheads="1"/>
          </p:cNvSpPr>
          <p:nvPr/>
        </p:nvSpPr>
        <p:spPr bwMode="auto">
          <a:xfrm>
            <a:off x="406400" y="152400"/>
            <a:ext cx="8262938" cy="461635"/>
          </a:xfrm>
          <a:prstGeom prst="rect">
            <a:avLst/>
          </a:prstGeom>
          <a:noFill/>
          <a:ln>
            <a:noFill/>
          </a:ln>
          <a:effectLst/>
        </p:spPr>
        <p:txBody>
          <a:bodyPr lIns="91418" tIns="45705" rIns="91418" bIns="45705">
            <a:spAutoFit/>
          </a:bodyPr>
          <a:lstStyle>
            <a:lvl1pPr defTabSz="762000">
              <a:defRPr sz="2400">
                <a:solidFill>
                  <a:schemeClr val="tx1"/>
                </a:solidFill>
                <a:latin typeface="Times New Roman" charset="0"/>
                <a:ea typeface="ＭＳ Ｐゴシック" charset="0"/>
              </a:defRPr>
            </a:lvl1pPr>
            <a:lvl2pPr marL="571500" defTabSz="762000">
              <a:defRPr sz="2400">
                <a:solidFill>
                  <a:schemeClr val="tx1"/>
                </a:solidFill>
                <a:latin typeface="Times New Roman" charset="0"/>
                <a:ea typeface="ＭＳ Ｐゴシック" charset="0"/>
              </a:defRPr>
            </a:lvl2pPr>
            <a:lvl3pPr marL="1143000" defTabSz="762000">
              <a:defRPr sz="2400">
                <a:solidFill>
                  <a:schemeClr val="tx1"/>
                </a:solidFill>
                <a:latin typeface="Times New Roman" charset="0"/>
                <a:ea typeface="ＭＳ Ｐゴシック" charset="0"/>
              </a:defRPr>
            </a:lvl3pPr>
            <a:lvl4pPr marL="1714500" defTabSz="762000">
              <a:defRPr sz="2400">
                <a:solidFill>
                  <a:schemeClr val="tx1"/>
                </a:solidFill>
                <a:latin typeface="Times New Roman" charset="0"/>
                <a:ea typeface="ＭＳ Ｐゴシック" charset="0"/>
              </a:defRPr>
            </a:lvl4pPr>
            <a:lvl5pPr marL="2286000" defTabSz="762000">
              <a:defRPr sz="2400">
                <a:solidFill>
                  <a:schemeClr val="tx1"/>
                </a:solidFill>
                <a:latin typeface="Times New Roman" charset="0"/>
                <a:ea typeface="ＭＳ Ｐゴシック" charset="0"/>
              </a:defRPr>
            </a:lvl5pPr>
            <a:lvl6pPr marL="2743200" defTabSz="762000" eaLnBrk="0" fontAlgn="base" hangingPunct="0">
              <a:spcBef>
                <a:spcPct val="0"/>
              </a:spcBef>
              <a:spcAft>
                <a:spcPct val="0"/>
              </a:spcAft>
              <a:defRPr sz="2400">
                <a:solidFill>
                  <a:schemeClr val="tx1"/>
                </a:solidFill>
                <a:latin typeface="Times New Roman" charset="0"/>
                <a:ea typeface="ＭＳ Ｐゴシック" charset="0"/>
              </a:defRPr>
            </a:lvl6pPr>
            <a:lvl7pPr marL="3200400" defTabSz="762000" eaLnBrk="0" fontAlgn="base" hangingPunct="0">
              <a:spcBef>
                <a:spcPct val="0"/>
              </a:spcBef>
              <a:spcAft>
                <a:spcPct val="0"/>
              </a:spcAft>
              <a:defRPr sz="2400">
                <a:solidFill>
                  <a:schemeClr val="tx1"/>
                </a:solidFill>
                <a:latin typeface="Times New Roman" charset="0"/>
                <a:ea typeface="ＭＳ Ｐゴシック" charset="0"/>
              </a:defRPr>
            </a:lvl7pPr>
            <a:lvl8pPr marL="3657600" defTabSz="762000" eaLnBrk="0" fontAlgn="base" hangingPunct="0">
              <a:spcBef>
                <a:spcPct val="0"/>
              </a:spcBef>
              <a:spcAft>
                <a:spcPct val="0"/>
              </a:spcAft>
              <a:defRPr sz="2400">
                <a:solidFill>
                  <a:schemeClr val="tx1"/>
                </a:solidFill>
                <a:latin typeface="Times New Roman" charset="0"/>
                <a:ea typeface="ＭＳ Ｐゴシック" charset="0"/>
              </a:defRPr>
            </a:lvl8pPr>
            <a:lvl9pPr marL="4114800" defTabSz="7620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de-DE" b="1" dirty="0">
                <a:solidFill>
                  <a:srgbClr val="005697"/>
                </a:solidFill>
                <a:latin typeface="+mj-lt"/>
                <a:cs typeface="+mn-cs"/>
              </a:rPr>
              <a:t>Stufenweise Wiedereingliederung</a:t>
            </a:r>
          </a:p>
        </p:txBody>
      </p:sp>
      <p:sp>
        <p:nvSpPr>
          <p:cNvPr id="582659" name="Text Box 3"/>
          <p:cNvSpPr txBox="1">
            <a:spLocks noChangeArrowheads="1"/>
          </p:cNvSpPr>
          <p:nvPr/>
        </p:nvSpPr>
        <p:spPr bwMode="auto">
          <a:xfrm>
            <a:off x="323850" y="1196752"/>
            <a:ext cx="8394700" cy="4801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marL="457200" indent="-457200" defTabSz="762000">
              <a:tabLst>
                <a:tab pos="2663825" algn="l"/>
                <a:tab pos="7907338" algn="ctr"/>
              </a:tabLst>
              <a:defRPr>
                <a:solidFill>
                  <a:schemeClr val="tx1"/>
                </a:solidFill>
                <a:latin typeface="Calibri" panose="020F0502020204030204" pitchFamily="34" charset="0"/>
                <a:cs typeface="Arial" panose="020B0604020202020204" pitchFamily="34" charset="0"/>
              </a:defRPr>
            </a:lvl1pPr>
            <a:lvl2pPr marL="1978025" indent="-457200" defTabSz="762000">
              <a:tabLst>
                <a:tab pos="2663825" algn="l"/>
                <a:tab pos="7907338" algn="ctr"/>
              </a:tabLst>
              <a:defRPr>
                <a:solidFill>
                  <a:schemeClr val="tx1"/>
                </a:solidFill>
                <a:latin typeface="Calibri" panose="020F0502020204030204" pitchFamily="34" charset="0"/>
                <a:cs typeface="Arial" panose="020B0604020202020204" pitchFamily="34" charset="0"/>
              </a:defRPr>
            </a:lvl2pPr>
            <a:lvl3pPr marL="2168525" indent="-457200" defTabSz="762000">
              <a:tabLst>
                <a:tab pos="2663825" algn="l"/>
                <a:tab pos="7907338" algn="ctr"/>
              </a:tabLst>
              <a:defRPr>
                <a:solidFill>
                  <a:schemeClr val="tx1"/>
                </a:solidFill>
                <a:latin typeface="Calibri" panose="020F0502020204030204" pitchFamily="34" charset="0"/>
                <a:cs typeface="Arial" panose="020B0604020202020204" pitchFamily="34" charset="0"/>
              </a:defRPr>
            </a:lvl3pPr>
            <a:lvl4pPr marL="2359025" indent="-457200" defTabSz="762000">
              <a:tabLst>
                <a:tab pos="2663825" algn="l"/>
                <a:tab pos="7907338" algn="ctr"/>
              </a:tabLst>
              <a:defRPr>
                <a:solidFill>
                  <a:schemeClr val="tx1"/>
                </a:solidFill>
                <a:latin typeface="Calibri" panose="020F0502020204030204" pitchFamily="34" charset="0"/>
                <a:cs typeface="Arial" panose="020B0604020202020204" pitchFamily="34" charset="0"/>
              </a:defRPr>
            </a:lvl4pPr>
            <a:lvl5pPr marL="2776538" indent="-457200" defTabSz="762000">
              <a:tabLst>
                <a:tab pos="2663825" algn="l"/>
                <a:tab pos="7907338" algn="ctr"/>
              </a:tabLst>
              <a:defRPr>
                <a:solidFill>
                  <a:schemeClr val="tx1"/>
                </a:solidFill>
                <a:latin typeface="Calibri" panose="020F0502020204030204" pitchFamily="34" charset="0"/>
                <a:cs typeface="Arial" panose="020B0604020202020204" pitchFamily="34" charset="0"/>
              </a:defRPr>
            </a:lvl5pPr>
            <a:lvl6pPr marL="3233738" indent="-457200" defTabSz="762000" eaLnBrk="0" fontAlgn="base" hangingPunct="0">
              <a:spcBef>
                <a:spcPct val="0"/>
              </a:spcBef>
              <a:spcAft>
                <a:spcPct val="0"/>
              </a:spcAft>
              <a:tabLst>
                <a:tab pos="2663825" algn="l"/>
                <a:tab pos="7907338" algn="ctr"/>
              </a:tabLst>
              <a:defRPr>
                <a:solidFill>
                  <a:schemeClr val="tx1"/>
                </a:solidFill>
                <a:latin typeface="Calibri" panose="020F0502020204030204" pitchFamily="34" charset="0"/>
                <a:cs typeface="Arial" panose="020B0604020202020204" pitchFamily="34" charset="0"/>
              </a:defRPr>
            </a:lvl6pPr>
            <a:lvl7pPr marL="3690938" indent="-457200" defTabSz="762000" eaLnBrk="0" fontAlgn="base" hangingPunct="0">
              <a:spcBef>
                <a:spcPct val="0"/>
              </a:spcBef>
              <a:spcAft>
                <a:spcPct val="0"/>
              </a:spcAft>
              <a:tabLst>
                <a:tab pos="2663825" algn="l"/>
                <a:tab pos="7907338" algn="ctr"/>
              </a:tabLst>
              <a:defRPr>
                <a:solidFill>
                  <a:schemeClr val="tx1"/>
                </a:solidFill>
                <a:latin typeface="Calibri" panose="020F0502020204030204" pitchFamily="34" charset="0"/>
                <a:cs typeface="Arial" panose="020B0604020202020204" pitchFamily="34" charset="0"/>
              </a:defRPr>
            </a:lvl7pPr>
            <a:lvl8pPr marL="4148138" indent="-457200" defTabSz="762000" eaLnBrk="0" fontAlgn="base" hangingPunct="0">
              <a:spcBef>
                <a:spcPct val="0"/>
              </a:spcBef>
              <a:spcAft>
                <a:spcPct val="0"/>
              </a:spcAft>
              <a:tabLst>
                <a:tab pos="2663825" algn="l"/>
                <a:tab pos="7907338" algn="ctr"/>
              </a:tabLst>
              <a:defRPr>
                <a:solidFill>
                  <a:schemeClr val="tx1"/>
                </a:solidFill>
                <a:latin typeface="Calibri" panose="020F0502020204030204" pitchFamily="34" charset="0"/>
                <a:cs typeface="Arial" panose="020B0604020202020204" pitchFamily="34" charset="0"/>
              </a:defRPr>
            </a:lvl8pPr>
            <a:lvl9pPr marL="4605338" indent="-457200" defTabSz="762000" eaLnBrk="0" fontAlgn="base" hangingPunct="0">
              <a:spcBef>
                <a:spcPct val="0"/>
              </a:spcBef>
              <a:spcAft>
                <a:spcPct val="0"/>
              </a:spcAft>
              <a:tabLst>
                <a:tab pos="2663825" algn="l"/>
                <a:tab pos="7907338" algn="ctr"/>
              </a:tabLst>
              <a:defRPr>
                <a:solidFill>
                  <a:schemeClr val="tx1"/>
                </a:solidFill>
                <a:latin typeface="Calibri" panose="020F0502020204030204" pitchFamily="34" charset="0"/>
                <a:cs typeface="Arial" panose="020B0604020202020204" pitchFamily="34" charset="0"/>
              </a:defRPr>
            </a:lvl9pPr>
          </a:lstStyle>
          <a:p>
            <a:pPr>
              <a:buFont typeface="Arial" panose="020B0604020202020204" pitchFamily="34" charset="0"/>
              <a:buChar char="•"/>
            </a:pPr>
            <a:r>
              <a:rPr lang="de-DE" altLang="de-DE" sz="2400" dirty="0">
                <a:latin typeface="+mj-lt"/>
                <a:ea typeface="ＭＳ Ｐゴシック" panose="020B0600070205080204" pitchFamily="34" charset="-128"/>
              </a:rPr>
              <a:t>Stufenweise Wiedereingliederung („Hamburger Modell“) nach längerer krankheitsbedingter Arbeitsunfähigkeit</a:t>
            </a:r>
            <a:br>
              <a:rPr lang="de-DE" altLang="de-DE" sz="2400" dirty="0">
                <a:latin typeface="+mj-lt"/>
                <a:ea typeface="ＭＳ Ｐゴシック" panose="020B0600070205080204" pitchFamily="34" charset="-128"/>
              </a:rPr>
            </a:br>
            <a:endParaRPr lang="de-DE" altLang="de-DE" sz="2400" dirty="0">
              <a:latin typeface="+mj-lt"/>
              <a:ea typeface="ＭＳ Ｐゴシック" panose="020B0600070205080204" pitchFamily="34" charset="-128"/>
            </a:endParaRPr>
          </a:p>
          <a:p>
            <a:pPr>
              <a:buFont typeface="Arial" panose="020B0604020202020204" pitchFamily="34" charset="0"/>
              <a:buChar char="•"/>
            </a:pPr>
            <a:r>
              <a:rPr lang="de-DE" altLang="de-DE" sz="2400" dirty="0">
                <a:latin typeface="+mj-lt"/>
                <a:ea typeface="ＭＳ Ｐゴシック" panose="020B0600070205080204" pitchFamily="34" charset="-128"/>
              </a:rPr>
              <a:t>Erkrankte Person stimmt mit behandelndem Arzt/Ärztin und ggf. Betriebsarzt/-ärztin Eingliederungsplan ab.</a:t>
            </a:r>
            <a:br>
              <a:rPr lang="de-DE" altLang="de-DE" sz="2400" dirty="0">
                <a:latin typeface="+mj-lt"/>
                <a:ea typeface="ＭＳ Ｐゴシック" panose="020B0600070205080204" pitchFamily="34" charset="-128"/>
              </a:rPr>
            </a:br>
            <a:endParaRPr lang="de-DE" altLang="de-DE" sz="2400" dirty="0">
              <a:latin typeface="+mj-lt"/>
              <a:ea typeface="ＭＳ Ｐゴシック" panose="020B0600070205080204" pitchFamily="34" charset="-128"/>
            </a:endParaRPr>
          </a:p>
          <a:p>
            <a:pPr>
              <a:buFont typeface="Arial" panose="020B0604020202020204" pitchFamily="34" charset="0"/>
              <a:buChar char="•"/>
            </a:pPr>
            <a:r>
              <a:rPr lang="de-DE" altLang="de-DE" sz="2400" dirty="0">
                <a:latin typeface="+mj-lt"/>
                <a:ea typeface="ＭＳ Ｐゴシック" panose="020B0600070205080204" pitchFamily="34" charset="-128"/>
              </a:rPr>
              <a:t>Die ärztliche Bescheinigung muss Eingliederungsplan und Prognose enthalten ( =Zeitpunkt der Wiedererlangung der Arbeitsfähigkeit). </a:t>
            </a:r>
          </a:p>
          <a:p>
            <a:pPr>
              <a:buFont typeface="Arial" panose="020B0604020202020204" pitchFamily="34" charset="0"/>
              <a:buChar char="•"/>
            </a:pPr>
            <a:endParaRPr lang="de-DE" altLang="de-DE" sz="2400" dirty="0">
              <a:latin typeface="+mj-lt"/>
              <a:ea typeface="ＭＳ Ｐゴシック" panose="020B0600070205080204" pitchFamily="34" charset="-128"/>
            </a:endParaRPr>
          </a:p>
          <a:p>
            <a:pPr>
              <a:buFont typeface="Arial" panose="020B0604020202020204" pitchFamily="34" charset="0"/>
              <a:buChar char="•"/>
            </a:pPr>
            <a:r>
              <a:rPr lang="de-DE" sz="2400" dirty="0">
                <a:cs typeface="Arial"/>
              </a:rPr>
              <a:t>Zustimmung von Arbeitgeber und Krankenkasse vor Beginn der Maßnahme erforderlich.</a:t>
            </a:r>
          </a:p>
          <a:p>
            <a:pPr>
              <a:buFont typeface="Arial" panose="020B0604020202020204" pitchFamily="34" charset="0"/>
              <a:buChar char="•"/>
            </a:pPr>
            <a:endParaRPr lang="de-DE" altLang="de-DE" sz="2400" dirty="0">
              <a:latin typeface="+mj-lt"/>
              <a:ea typeface="ＭＳ Ｐゴシック" panose="020B0600070205080204" pitchFamily="34" charset="-128"/>
            </a:endParaRPr>
          </a:p>
        </p:txBody>
      </p:sp>
      <p:sp>
        <p:nvSpPr>
          <p:cNvPr id="77828" name="Line 4"/>
          <p:cNvSpPr>
            <a:spLocks noChangeShapeType="1"/>
          </p:cNvSpPr>
          <p:nvPr/>
        </p:nvSpPr>
        <p:spPr bwMode="auto">
          <a:xfrm>
            <a:off x="0" y="838200"/>
            <a:ext cx="9144000"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a:lstStyle/>
          <a:p>
            <a:endParaRPr lang="de-DE">
              <a:latin typeface="+mj-lt"/>
            </a:endParaRPr>
          </a:p>
        </p:txBody>
      </p:sp>
      <p:sp>
        <p:nvSpPr>
          <p:cNvPr id="2" name="Foliennummernplatzhalter 1"/>
          <p:cNvSpPr>
            <a:spLocks noGrp="1"/>
          </p:cNvSpPr>
          <p:nvPr>
            <p:ph type="sldNum" sz="quarter" idx="12"/>
          </p:nvPr>
        </p:nvSpPr>
        <p:spPr/>
        <p:txBody>
          <a:bodyPr/>
          <a:lstStyle/>
          <a:p>
            <a:pPr>
              <a:defRPr/>
            </a:pPr>
            <a:fld id="{8D7F5F2A-6492-43D8-8330-68276F7F2761}" type="slidenum">
              <a:rPr lang="en-US" altLang="de-DE" smtClean="0"/>
              <a:pPr>
                <a:defRPr/>
              </a:pPr>
              <a:t>20</a:t>
            </a:fld>
            <a:endParaRPr lang="en-US" altLang="de-DE"/>
          </a:p>
        </p:txBody>
      </p:sp>
    </p:spTree>
    <p:extLst>
      <p:ext uri="{BB962C8B-B14F-4D97-AF65-F5344CB8AC3E}">
        <p14:creationId xmlns:p14="http://schemas.microsoft.com/office/powerpoint/2010/main" val="665681560"/>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26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26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26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Text Box 2"/>
          <p:cNvSpPr txBox="1">
            <a:spLocks noChangeArrowheads="1"/>
          </p:cNvSpPr>
          <p:nvPr/>
        </p:nvSpPr>
        <p:spPr bwMode="auto">
          <a:xfrm>
            <a:off x="406400" y="152400"/>
            <a:ext cx="8262938" cy="461635"/>
          </a:xfrm>
          <a:prstGeom prst="rect">
            <a:avLst/>
          </a:prstGeom>
          <a:noFill/>
          <a:ln>
            <a:noFill/>
          </a:ln>
          <a:effectLst/>
        </p:spPr>
        <p:txBody>
          <a:bodyPr lIns="91418" tIns="45705" rIns="91418" bIns="45705">
            <a:spAutoFit/>
          </a:bodyPr>
          <a:lstStyle>
            <a:lvl1pPr defTabSz="762000">
              <a:defRPr sz="2400">
                <a:solidFill>
                  <a:schemeClr val="tx1"/>
                </a:solidFill>
                <a:latin typeface="Times New Roman" charset="0"/>
                <a:ea typeface="ＭＳ Ｐゴシック" charset="0"/>
              </a:defRPr>
            </a:lvl1pPr>
            <a:lvl2pPr marL="571500" defTabSz="762000">
              <a:defRPr sz="2400">
                <a:solidFill>
                  <a:schemeClr val="tx1"/>
                </a:solidFill>
                <a:latin typeface="Times New Roman" charset="0"/>
                <a:ea typeface="ＭＳ Ｐゴシック" charset="0"/>
              </a:defRPr>
            </a:lvl2pPr>
            <a:lvl3pPr marL="1143000" defTabSz="762000">
              <a:defRPr sz="2400">
                <a:solidFill>
                  <a:schemeClr val="tx1"/>
                </a:solidFill>
                <a:latin typeface="Times New Roman" charset="0"/>
                <a:ea typeface="ＭＳ Ｐゴシック" charset="0"/>
              </a:defRPr>
            </a:lvl3pPr>
            <a:lvl4pPr marL="1714500" defTabSz="762000">
              <a:defRPr sz="2400">
                <a:solidFill>
                  <a:schemeClr val="tx1"/>
                </a:solidFill>
                <a:latin typeface="Times New Roman" charset="0"/>
                <a:ea typeface="ＭＳ Ｐゴシック" charset="0"/>
              </a:defRPr>
            </a:lvl4pPr>
            <a:lvl5pPr marL="2286000" defTabSz="762000">
              <a:defRPr sz="2400">
                <a:solidFill>
                  <a:schemeClr val="tx1"/>
                </a:solidFill>
                <a:latin typeface="Times New Roman" charset="0"/>
                <a:ea typeface="ＭＳ Ｐゴシック" charset="0"/>
              </a:defRPr>
            </a:lvl5pPr>
            <a:lvl6pPr marL="2743200" defTabSz="762000" eaLnBrk="0" fontAlgn="base" hangingPunct="0">
              <a:spcBef>
                <a:spcPct val="0"/>
              </a:spcBef>
              <a:spcAft>
                <a:spcPct val="0"/>
              </a:spcAft>
              <a:defRPr sz="2400">
                <a:solidFill>
                  <a:schemeClr val="tx1"/>
                </a:solidFill>
                <a:latin typeface="Times New Roman" charset="0"/>
                <a:ea typeface="ＭＳ Ｐゴシック" charset="0"/>
              </a:defRPr>
            </a:lvl6pPr>
            <a:lvl7pPr marL="3200400" defTabSz="762000" eaLnBrk="0" fontAlgn="base" hangingPunct="0">
              <a:spcBef>
                <a:spcPct val="0"/>
              </a:spcBef>
              <a:spcAft>
                <a:spcPct val="0"/>
              </a:spcAft>
              <a:defRPr sz="2400">
                <a:solidFill>
                  <a:schemeClr val="tx1"/>
                </a:solidFill>
                <a:latin typeface="Times New Roman" charset="0"/>
                <a:ea typeface="ＭＳ Ｐゴシック" charset="0"/>
              </a:defRPr>
            </a:lvl7pPr>
            <a:lvl8pPr marL="3657600" defTabSz="762000" eaLnBrk="0" fontAlgn="base" hangingPunct="0">
              <a:spcBef>
                <a:spcPct val="0"/>
              </a:spcBef>
              <a:spcAft>
                <a:spcPct val="0"/>
              </a:spcAft>
              <a:defRPr sz="2400">
                <a:solidFill>
                  <a:schemeClr val="tx1"/>
                </a:solidFill>
                <a:latin typeface="Times New Roman" charset="0"/>
                <a:ea typeface="ＭＳ Ｐゴシック" charset="0"/>
              </a:defRPr>
            </a:lvl8pPr>
            <a:lvl9pPr marL="4114800" defTabSz="7620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de-DE" b="1" dirty="0">
                <a:solidFill>
                  <a:schemeClr val="accent1">
                    <a:lumMod val="75000"/>
                  </a:schemeClr>
                </a:solidFill>
                <a:latin typeface="+mn-lt"/>
                <a:cs typeface="+mn-cs"/>
              </a:rPr>
              <a:t>Stufenweise Wiedereingliederung</a:t>
            </a:r>
          </a:p>
        </p:txBody>
      </p:sp>
      <p:sp>
        <p:nvSpPr>
          <p:cNvPr id="582659" name="Text Box 3"/>
          <p:cNvSpPr txBox="1">
            <a:spLocks noChangeArrowheads="1"/>
          </p:cNvSpPr>
          <p:nvPr/>
        </p:nvSpPr>
        <p:spPr bwMode="auto">
          <a:xfrm>
            <a:off x="714375" y="971550"/>
            <a:ext cx="8034338" cy="4431982"/>
          </a:xfrm>
          <a:prstGeom prst="rect">
            <a:avLst/>
          </a:prstGeom>
          <a:noFill/>
          <a:ln>
            <a:noFill/>
          </a:ln>
          <a:effectLst/>
        </p:spPr>
        <p:txBody>
          <a:bodyPr lIns="0" tIns="0" rIns="0" bIns="0">
            <a:spAutoFit/>
          </a:bodyPr>
          <a:lstStyle>
            <a:lvl1pPr marL="457200" indent="-457200" defTabSz="762000">
              <a:tabLst>
                <a:tab pos="2663825" algn="l"/>
                <a:tab pos="7907338" algn="ctr"/>
              </a:tabLst>
              <a:defRPr sz="2400">
                <a:solidFill>
                  <a:schemeClr val="tx1"/>
                </a:solidFill>
                <a:latin typeface="Times New Roman" charset="0"/>
                <a:ea typeface="ＭＳ Ｐゴシック" charset="0"/>
              </a:defRPr>
            </a:lvl1pPr>
            <a:lvl2pPr marL="1978025" indent="-457200" defTabSz="762000">
              <a:tabLst>
                <a:tab pos="2663825" algn="l"/>
                <a:tab pos="7907338" algn="ctr"/>
              </a:tabLst>
              <a:defRPr sz="2400">
                <a:solidFill>
                  <a:schemeClr val="tx1"/>
                </a:solidFill>
                <a:latin typeface="Times New Roman" charset="0"/>
                <a:ea typeface="ＭＳ Ｐゴシック" charset="0"/>
              </a:defRPr>
            </a:lvl2pPr>
            <a:lvl3pPr marL="2168525" indent="-457200" defTabSz="762000">
              <a:tabLst>
                <a:tab pos="2663825" algn="l"/>
                <a:tab pos="7907338" algn="ctr"/>
              </a:tabLst>
              <a:defRPr sz="2400">
                <a:solidFill>
                  <a:schemeClr val="tx1"/>
                </a:solidFill>
                <a:latin typeface="Times New Roman" charset="0"/>
                <a:ea typeface="ＭＳ Ｐゴシック" charset="0"/>
              </a:defRPr>
            </a:lvl3pPr>
            <a:lvl4pPr marL="2359025" indent="-457200" defTabSz="762000">
              <a:tabLst>
                <a:tab pos="2663825" algn="l"/>
                <a:tab pos="7907338" algn="ctr"/>
              </a:tabLst>
              <a:defRPr sz="2400">
                <a:solidFill>
                  <a:schemeClr val="tx1"/>
                </a:solidFill>
                <a:latin typeface="Times New Roman" charset="0"/>
                <a:ea typeface="ＭＳ Ｐゴシック" charset="0"/>
              </a:defRPr>
            </a:lvl4pPr>
            <a:lvl5pPr marL="2776538" indent="-457200" defTabSz="762000">
              <a:tabLst>
                <a:tab pos="2663825" algn="l"/>
                <a:tab pos="7907338" algn="ctr"/>
              </a:tabLst>
              <a:defRPr sz="2400">
                <a:solidFill>
                  <a:schemeClr val="tx1"/>
                </a:solidFill>
                <a:latin typeface="Times New Roman" charset="0"/>
                <a:ea typeface="ＭＳ Ｐゴシック" charset="0"/>
              </a:defRPr>
            </a:lvl5pPr>
            <a:lvl6pPr marL="3233738" indent="-457200" defTabSz="762000" eaLnBrk="0" fontAlgn="base" hangingPunct="0">
              <a:spcBef>
                <a:spcPct val="0"/>
              </a:spcBef>
              <a:spcAft>
                <a:spcPct val="0"/>
              </a:spcAft>
              <a:tabLst>
                <a:tab pos="2663825" algn="l"/>
                <a:tab pos="7907338" algn="ctr"/>
              </a:tabLst>
              <a:defRPr sz="2400">
                <a:solidFill>
                  <a:schemeClr val="tx1"/>
                </a:solidFill>
                <a:latin typeface="Times New Roman" charset="0"/>
                <a:ea typeface="ＭＳ Ｐゴシック" charset="0"/>
              </a:defRPr>
            </a:lvl6pPr>
            <a:lvl7pPr marL="3690938" indent="-457200" defTabSz="762000" eaLnBrk="0" fontAlgn="base" hangingPunct="0">
              <a:spcBef>
                <a:spcPct val="0"/>
              </a:spcBef>
              <a:spcAft>
                <a:spcPct val="0"/>
              </a:spcAft>
              <a:tabLst>
                <a:tab pos="2663825" algn="l"/>
                <a:tab pos="7907338" algn="ctr"/>
              </a:tabLst>
              <a:defRPr sz="2400">
                <a:solidFill>
                  <a:schemeClr val="tx1"/>
                </a:solidFill>
                <a:latin typeface="Times New Roman" charset="0"/>
                <a:ea typeface="ＭＳ Ｐゴシック" charset="0"/>
              </a:defRPr>
            </a:lvl7pPr>
            <a:lvl8pPr marL="4148138" indent="-457200" defTabSz="762000" eaLnBrk="0" fontAlgn="base" hangingPunct="0">
              <a:spcBef>
                <a:spcPct val="0"/>
              </a:spcBef>
              <a:spcAft>
                <a:spcPct val="0"/>
              </a:spcAft>
              <a:tabLst>
                <a:tab pos="2663825" algn="l"/>
                <a:tab pos="7907338" algn="ctr"/>
              </a:tabLst>
              <a:defRPr sz="2400">
                <a:solidFill>
                  <a:schemeClr val="tx1"/>
                </a:solidFill>
                <a:latin typeface="Times New Roman" charset="0"/>
                <a:ea typeface="ＭＳ Ｐゴシック" charset="0"/>
              </a:defRPr>
            </a:lvl8pPr>
            <a:lvl9pPr marL="4605338" indent="-457200" defTabSz="762000" eaLnBrk="0" fontAlgn="base" hangingPunct="0">
              <a:spcBef>
                <a:spcPct val="0"/>
              </a:spcBef>
              <a:spcAft>
                <a:spcPct val="0"/>
              </a:spcAft>
              <a:tabLst>
                <a:tab pos="2663825" algn="l"/>
                <a:tab pos="7907338" algn="ctr"/>
              </a:tabLst>
              <a:defRPr sz="2400">
                <a:solidFill>
                  <a:schemeClr val="tx1"/>
                </a:solidFill>
                <a:latin typeface="Times New Roman" charset="0"/>
                <a:ea typeface="ＭＳ Ｐゴシック" charset="0"/>
              </a:defRPr>
            </a:lvl9pPr>
          </a:lstStyle>
          <a:p>
            <a:pPr marL="0" indent="0">
              <a:defRPr/>
            </a:pPr>
            <a:endParaRPr lang="de-DE" dirty="0">
              <a:latin typeface="+mn-lt"/>
              <a:cs typeface="Arial"/>
            </a:endParaRPr>
          </a:p>
          <a:p>
            <a:pPr>
              <a:buFont typeface="Arial"/>
              <a:buChar char="•"/>
              <a:defRPr/>
            </a:pPr>
            <a:r>
              <a:rPr lang="de-DE" dirty="0">
                <a:latin typeface="+mn-lt"/>
                <a:cs typeface="Arial"/>
              </a:rPr>
              <a:t>Während der Maßnahme erhält die erkrankte Person weiterhin Krankengeld von der Krankenkasse. </a:t>
            </a:r>
            <a:br>
              <a:rPr lang="de-DE" dirty="0">
                <a:latin typeface="+mn-lt"/>
                <a:cs typeface="Arial"/>
              </a:rPr>
            </a:br>
            <a:endParaRPr lang="de-DE" dirty="0">
              <a:latin typeface="+mn-lt"/>
              <a:cs typeface="Arial"/>
            </a:endParaRPr>
          </a:p>
          <a:p>
            <a:pPr>
              <a:buFont typeface="Arial"/>
              <a:buChar char="•"/>
              <a:defRPr/>
            </a:pPr>
            <a:r>
              <a:rPr lang="de-DE" dirty="0">
                <a:latin typeface="+mn-lt"/>
                <a:cs typeface="Arial"/>
              </a:rPr>
              <a:t>Erkrankte Person gilt während der Wiedereingliederungsmaßnahme weiterhin als arbeitsunfähig erkrankt. </a:t>
            </a:r>
            <a:br>
              <a:rPr lang="de-DE" dirty="0">
                <a:latin typeface="+mn-lt"/>
                <a:cs typeface="Arial"/>
              </a:rPr>
            </a:br>
            <a:endParaRPr lang="de-DE" dirty="0">
              <a:latin typeface="+mn-lt"/>
              <a:cs typeface="Arial"/>
            </a:endParaRPr>
          </a:p>
          <a:p>
            <a:pPr>
              <a:buFont typeface="Arial"/>
              <a:buChar char="•"/>
              <a:defRPr/>
            </a:pPr>
            <a:r>
              <a:rPr lang="de-DE" dirty="0">
                <a:latin typeface="+mn-lt"/>
                <a:cs typeface="Arial"/>
              </a:rPr>
              <a:t>Der Arbeitgeber hat mithin keinen Anspruch auf die Arbeitsleistung.</a:t>
            </a:r>
          </a:p>
          <a:p>
            <a:pPr>
              <a:buFont typeface="Arial"/>
              <a:buChar char="•"/>
              <a:defRPr/>
            </a:pPr>
            <a:endParaRPr lang="de-DE" dirty="0">
              <a:latin typeface="+mn-lt"/>
              <a:cs typeface="Arial"/>
            </a:endParaRPr>
          </a:p>
          <a:p>
            <a:pPr>
              <a:buFont typeface="Arial"/>
              <a:buChar char="•"/>
              <a:defRPr/>
            </a:pPr>
            <a:r>
              <a:rPr lang="de-DE" dirty="0">
                <a:latin typeface="+mn-lt"/>
                <a:cs typeface="Arial"/>
              </a:rPr>
              <a:t>(Gilt nicht bei Beamten und Selbstständigen)</a:t>
            </a:r>
          </a:p>
        </p:txBody>
      </p:sp>
      <p:sp>
        <p:nvSpPr>
          <p:cNvPr id="79876" name="Line 4"/>
          <p:cNvSpPr>
            <a:spLocks noChangeShapeType="1"/>
          </p:cNvSpPr>
          <p:nvPr/>
        </p:nvSpPr>
        <p:spPr bwMode="auto">
          <a:xfrm>
            <a:off x="0" y="838200"/>
            <a:ext cx="9144000"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a:lstStyle/>
          <a:p>
            <a:endParaRPr lang="de-DE">
              <a:latin typeface="+mn-lt"/>
            </a:endParaRPr>
          </a:p>
        </p:txBody>
      </p:sp>
      <p:sp>
        <p:nvSpPr>
          <p:cNvPr id="2" name="Foliennummernplatzhalter 1"/>
          <p:cNvSpPr>
            <a:spLocks noGrp="1"/>
          </p:cNvSpPr>
          <p:nvPr>
            <p:ph type="sldNum" sz="quarter" idx="12"/>
          </p:nvPr>
        </p:nvSpPr>
        <p:spPr/>
        <p:txBody>
          <a:bodyPr/>
          <a:lstStyle/>
          <a:p>
            <a:pPr>
              <a:defRPr/>
            </a:pPr>
            <a:fld id="{8D7F5F2A-6492-43D8-8330-68276F7F2761}" type="slidenum">
              <a:rPr lang="en-US" altLang="de-DE" smtClean="0"/>
              <a:pPr>
                <a:defRPr/>
              </a:pPr>
              <a:t>21</a:t>
            </a:fld>
            <a:endParaRPr lang="en-US" altLang="de-DE"/>
          </a:p>
        </p:txBody>
      </p:sp>
    </p:spTree>
    <p:extLst>
      <p:ext uri="{BB962C8B-B14F-4D97-AF65-F5344CB8AC3E}">
        <p14:creationId xmlns:p14="http://schemas.microsoft.com/office/powerpoint/2010/main" val="240665865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26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26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826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26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ChangeArrowheads="1"/>
          </p:cNvSpPr>
          <p:nvPr/>
        </p:nvSpPr>
        <p:spPr bwMode="auto">
          <a:xfrm>
            <a:off x="22225" y="1196975"/>
            <a:ext cx="9144000" cy="295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endParaRPr lang="de-DE" altLang="de-DE" sz="3200" dirty="0">
              <a:solidFill>
                <a:srgbClr val="005697"/>
              </a:solidFill>
            </a:endParaRPr>
          </a:p>
          <a:p>
            <a:pPr algn="ctr"/>
            <a:r>
              <a:rPr lang="de-DE" altLang="de-DE" sz="3200" dirty="0">
                <a:solidFill>
                  <a:srgbClr val="005697"/>
                </a:solidFill>
              </a:rPr>
              <a:t>„Instrumente“ und Interventionen, die die (dauerhafte) Rückkehr an den Arbeitsplatz erleichtern</a:t>
            </a:r>
          </a:p>
          <a:p>
            <a:pPr algn="ctr"/>
            <a:endParaRPr lang="de-DE" altLang="de-DE" sz="3200" dirty="0">
              <a:solidFill>
                <a:srgbClr val="005697"/>
              </a:solidFill>
            </a:endParaRPr>
          </a:p>
          <a:p>
            <a:pPr algn="ctr"/>
            <a:r>
              <a:rPr lang="de-DE" altLang="de-DE" sz="3200" dirty="0">
                <a:solidFill>
                  <a:srgbClr val="005697"/>
                </a:solidFill>
              </a:rPr>
              <a:t>Studienlage – Reviews und Meta-Analysen</a:t>
            </a:r>
          </a:p>
        </p:txBody>
      </p:sp>
      <p:sp>
        <p:nvSpPr>
          <p:cNvPr id="2" name="Foliennummernplatzhalter 1"/>
          <p:cNvSpPr>
            <a:spLocks noGrp="1"/>
          </p:cNvSpPr>
          <p:nvPr>
            <p:ph type="sldNum" sz="quarter" idx="12"/>
          </p:nvPr>
        </p:nvSpPr>
        <p:spPr/>
        <p:txBody>
          <a:bodyPr/>
          <a:lstStyle/>
          <a:p>
            <a:pPr>
              <a:defRPr/>
            </a:pPr>
            <a:fld id="{3A80BCEC-0837-45D1-98F8-59D25F950149}" type="slidenum">
              <a:rPr lang="en-US" altLang="de-DE" smtClean="0"/>
              <a:pPr>
                <a:defRPr/>
              </a:pPr>
              <a:t>22</a:t>
            </a:fld>
            <a:endParaRPr lang="en-US" altLang="de-DE"/>
          </a:p>
        </p:txBody>
      </p:sp>
    </p:spTree>
    <p:extLst>
      <p:ext uri="{BB962C8B-B14F-4D97-AF65-F5344CB8AC3E}">
        <p14:creationId xmlns:p14="http://schemas.microsoft.com/office/powerpoint/2010/main" val="1444775896"/>
      </p:ext>
    </p:extLst>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684213" y="6380163"/>
            <a:ext cx="5410200"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cs typeface="Arial" panose="020B0604020202020204" pitchFamily="34" charset="0"/>
              </a:defRPr>
            </a:lvl1pPr>
            <a:lvl2pPr marL="1130300" indent="-457200">
              <a:defRPr>
                <a:solidFill>
                  <a:schemeClr val="tx1"/>
                </a:solidFill>
                <a:latin typeface="Calibri" panose="020F0502020204030204" pitchFamily="34" charset="0"/>
                <a:cs typeface="Arial" panose="020B0604020202020204" pitchFamily="34" charset="0"/>
              </a:defRPr>
            </a:lvl2pPr>
            <a:lvl3pPr marL="1778000" indent="-457200">
              <a:defRPr>
                <a:solidFill>
                  <a:schemeClr val="tx1"/>
                </a:solidFill>
                <a:latin typeface="Calibri" panose="020F0502020204030204" pitchFamily="34" charset="0"/>
                <a:cs typeface="Arial" panose="020B0604020202020204" pitchFamily="34" charset="0"/>
              </a:defRPr>
            </a:lvl3pPr>
            <a:lvl4pPr marL="2425700" indent="-457200">
              <a:defRPr>
                <a:solidFill>
                  <a:schemeClr val="tx1"/>
                </a:solidFill>
                <a:latin typeface="Calibri" panose="020F0502020204030204" pitchFamily="34" charset="0"/>
                <a:cs typeface="Arial" panose="020B0604020202020204" pitchFamily="34" charset="0"/>
              </a:defRPr>
            </a:lvl4pPr>
            <a:lvl5pPr marL="3073400" indent="-457200">
              <a:defRPr>
                <a:solidFill>
                  <a:schemeClr val="tx1"/>
                </a:solidFill>
                <a:latin typeface="Calibri" panose="020F0502020204030204" pitchFamily="34" charset="0"/>
                <a:cs typeface="Arial" panose="020B0604020202020204" pitchFamily="34" charset="0"/>
              </a:defRPr>
            </a:lvl5pPr>
            <a:lvl6pPr marL="3530600" indent="-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87800" indent="-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445000" indent="-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902200" indent="-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ct val="50000"/>
              </a:spcBef>
            </a:pPr>
            <a:r>
              <a:rPr lang="de-DE" altLang="de-DE" sz="1400" i="1">
                <a:latin typeface="+mn-lt"/>
                <a:ea typeface="ＭＳ Ｐゴシック" panose="020B0600070205080204" pitchFamily="34" charset="-128"/>
              </a:rPr>
              <a:t>Nieuwenhuijsen </a:t>
            </a:r>
            <a:r>
              <a:rPr lang="mr-IN" altLang="de-DE" sz="1400" i="1">
                <a:latin typeface="+mn-lt"/>
                <a:ea typeface="ＭＳ Ｐゴシック" panose="020B0600070205080204" pitchFamily="34" charset="-128"/>
              </a:rPr>
              <a:t>–</a:t>
            </a:r>
            <a:r>
              <a:rPr lang="de-DE" altLang="de-DE" sz="1400" i="1">
                <a:latin typeface="+mn-lt"/>
                <a:ea typeface="ＭＳ Ｐゴシック" panose="020B0600070205080204" pitchFamily="34" charset="-128"/>
              </a:rPr>
              <a:t> Cochrane Review 2014</a:t>
            </a:r>
          </a:p>
        </p:txBody>
      </p:sp>
      <p:sp>
        <p:nvSpPr>
          <p:cNvPr id="83971" name="Rectangle 3"/>
          <p:cNvSpPr>
            <a:spLocks noChangeArrowheads="1"/>
          </p:cNvSpPr>
          <p:nvPr/>
        </p:nvSpPr>
        <p:spPr bwMode="auto">
          <a:xfrm>
            <a:off x="0" y="-100013"/>
            <a:ext cx="9144000" cy="838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endParaRPr lang="de-DE" altLang="de-DE" sz="2400" b="1">
              <a:solidFill>
                <a:srgbClr val="005697"/>
              </a:solidFill>
              <a:latin typeface="+mn-lt"/>
            </a:endParaRPr>
          </a:p>
          <a:p>
            <a:pPr algn="ctr"/>
            <a:r>
              <a:rPr lang="de-DE" altLang="de-DE" sz="2400" b="1">
                <a:solidFill>
                  <a:srgbClr val="005697"/>
                </a:solidFill>
                <a:latin typeface="+mn-lt"/>
              </a:rPr>
              <a:t>Cochrane Analyse: </a:t>
            </a:r>
          </a:p>
          <a:p>
            <a:pPr algn="ctr"/>
            <a:r>
              <a:rPr lang="de-DE" altLang="de-DE" sz="2400">
                <a:solidFill>
                  <a:srgbClr val="005697"/>
                </a:solidFill>
                <a:latin typeface="+mn-lt"/>
              </a:rPr>
              <a:t>Interventions to improve return to work in depressed people </a:t>
            </a:r>
          </a:p>
        </p:txBody>
      </p:sp>
      <p:sp>
        <p:nvSpPr>
          <p:cNvPr id="83972" name="Line 4"/>
          <p:cNvSpPr>
            <a:spLocks noChangeShapeType="1"/>
          </p:cNvSpPr>
          <p:nvPr/>
        </p:nvSpPr>
        <p:spPr bwMode="auto">
          <a:xfrm>
            <a:off x="0" y="914400"/>
            <a:ext cx="9144000"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a:lstStyle/>
          <a:p>
            <a:endParaRPr lang="de-DE">
              <a:latin typeface="+mn-lt"/>
            </a:endParaRPr>
          </a:p>
        </p:txBody>
      </p:sp>
      <p:sp>
        <p:nvSpPr>
          <p:cNvPr id="83973" name="Textfeld 3"/>
          <p:cNvSpPr txBox="1">
            <a:spLocks noChangeArrowheads="1"/>
          </p:cNvSpPr>
          <p:nvPr/>
        </p:nvSpPr>
        <p:spPr bwMode="auto">
          <a:xfrm>
            <a:off x="809625" y="1284288"/>
            <a:ext cx="8334375"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DE" altLang="de-DE" sz="2400" b="1" dirty="0">
                <a:latin typeface="+mn-lt"/>
              </a:rPr>
              <a:t>Methode</a:t>
            </a:r>
          </a:p>
          <a:p>
            <a:r>
              <a:rPr lang="de-DE" altLang="de-DE" sz="2400" dirty="0">
                <a:latin typeface="+mn-lt"/>
              </a:rPr>
              <a:t>Systematischer Review der Forschungsliteratur zum Thema „</a:t>
            </a:r>
            <a:r>
              <a:rPr lang="de-DE" altLang="de-DE" sz="2400" i="1" dirty="0">
                <a:latin typeface="+mn-lt"/>
              </a:rPr>
              <a:t>Arbeitsbezogene und klinische Interventionen </a:t>
            </a:r>
            <a:r>
              <a:rPr lang="de-DE" altLang="de-DE" sz="2400" dirty="0">
                <a:latin typeface="+mn-lt"/>
              </a:rPr>
              <a:t>für depressive Menschen, die Arbeitsunfähigkeit als Endpunkt untersucht haben“</a:t>
            </a:r>
          </a:p>
          <a:p>
            <a:endParaRPr lang="de-DE" altLang="de-DE" sz="2400" dirty="0">
              <a:latin typeface="+mn-lt"/>
            </a:endParaRPr>
          </a:p>
          <a:p>
            <a:r>
              <a:rPr lang="de-DE" altLang="de-DE" sz="2400" b="1" dirty="0">
                <a:latin typeface="+mn-lt"/>
              </a:rPr>
              <a:t>Ergebnisse</a:t>
            </a:r>
          </a:p>
          <a:p>
            <a:r>
              <a:rPr lang="de-DE" altLang="de-DE" sz="2400" i="1">
                <a:latin typeface="+mn-lt"/>
              </a:rPr>
              <a:t>Arbeitsbezogene Interventionen </a:t>
            </a:r>
            <a:r>
              <a:rPr lang="de-DE" altLang="de-DE" sz="2400" dirty="0">
                <a:latin typeface="+mn-lt"/>
              </a:rPr>
              <a:t>zusätzlich zu klinischen Interventionen reduzieren die Zeit der Arbeitsunfähigkeit verglichen mit klinischen Interventionen alleine. </a:t>
            </a:r>
          </a:p>
        </p:txBody>
      </p:sp>
      <p:sp>
        <p:nvSpPr>
          <p:cNvPr id="2" name="Foliennummernplatzhalter 1"/>
          <p:cNvSpPr>
            <a:spLocks noGrp="1"/>
          </p:cNvSpPr>
          <p:nvPr>
            <p:ph type="sldNum" sz="quarter" idx="12"/>
          </p:nvPr>
        </p:nvSpPr>
        <p:spPr/>
        <p:txBody>
          <a:bodyPr/>
          <a:lstStyle/>
          <a:p>
            <a:pPr>
              <a:defRPr/>
            </a:pPr>
            <a:fld id="{8D7F5F2A-6492-43D8-8330-68276F7F2761}" type="slidenum">
              <a:rPr lang="en-US" altLang="de-DE" smtClean="0"/>
              <a:pPr>
                <a:defRPr/>
              </a:pPr>
              <a:t>23</a:t>
            </a:fld>
            <a:endParaRPr lang="en-US" altLang="de-DE"/>
          </a:p>
        </p:txBody>
      </p:sp>
    </p:spTree>
    <p:extLst>
      <p:ext uri="{BB962C8B-B14F-4D97-AF65-F5344CB8AC3E}">
        <p14:creationId xmlns:p14="http://schemas.microsoft.com/office/powerpoint/2010/main" val="211949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97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97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962025" y="6380163"/>
            <a:ext cx="5410200"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cs typeface="Arial" panose="020B0604020202020204" pitchFamily="34" charset="0"/>
              </a:defRPr>
            </a:lvl1pPr>
            <a:lvl2pPr marL="1130300" indent="-457200">
              <a:defRPr>
                <a:solidFill>
                  <a:schemeClr val="tx1"/>
                </a:solidFill>
                <a:latin typeface="Calibri" panose="020F0502020204030204" pitchFamily="34" charset="0"/>
                <a:cs typeface="Arial" panose="020B0604020202020204" pitchFamily="34" charset="0"/>
              </a:defRPr>
            </a:lvl2pPr>
            <a:lvl3pPr marL="1778000" indent="-457200">
              <a:defRPr>
                <a:solidFill>
                  <a:schemeClr val="tx1"/>
                </a:solidFill>
                <a:latin typeface="Calibri" panose="020F0502020204030204" pitchFamily="34" charset="0"/>
                <a:cs typeface="Arial" panose="020B0604020202020204" pitchFamily="34" charset="0"/>
              </a:defRPr>
            </a:lvl3pPr>
            <a:lvl4pPr marL="2425700" indent="-457200">
              <a:defRPr>
                <a:solidFill>
                  <a:schemeClr val="tx1"/>
                </a:solidFill>
                <a:latin typeface="Calibri" panose="020F0502020204030204" pitchFamily="34" charset="0"/>
                <a:cs typeface="Arial" panose="020B0604020202020204" pitchFamily="34" charset="0"/>
              </a:defRPr>
            </a:lvl4pPr>
            <a:lvl5pPr marL="3073400" indent="-457200">
              <a:defRPr>
                <a:solidFill>
                  <a:schemeClr val="tx1"/>
                </a:solidFill>
                <a:latin typeface="Calibri" panose="020F0502020204030204" pitchFamily="34" charset="0"/>
                <a:cs typeface="Arial" panose="020B0604020202020204" pitchFamily="34" charset="0"/>
              </a:defRPr>
            </a:lvl5pPr>
            <a:lvl6pPr marL="3530600" indent="-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87800" indent="-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445000" indent="-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902200" indent="-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ct val="50000"/>
              </a:spcBef>
            </a:pPr>
            <a:r>
              <a:rPr lang="de-DE" altLang="de-DE" sz="1400" i="1">
                <a:latin typeface="+mn-lt"/>
                <a:ea typeface="ＭＳ Ｐゴシック" panose="020B0600070205080204" pitchFamily="34" charset="-128"/>
              </a:rPr>
              <a:t>van Vilsteren</a:t>
            </a:r>
            <a:r>
              <a:rPr lang="mr-IN" altLang="de-DE" sz="1400" i="1">
                <a:latin typeface="+mn-lt"/>
                <a:ea typeface="ＭＳ Ｐゴシック" panose="020B0600070205080204" pitchFamily="34" charset="-128"/>
              </a:rPr>
              <a:t>–</a:t>
            </a:r>
            <a:r>
              <a:rPr lang="de-DE" altLang="de-DE" sz="1400" i="1">
                <a:latin typeface="+mn-lt"/>
                <a:ea typeface="ＭＳ Ｐゴシック" panose="020B0600070205080204" pitchFamily="34" charset="-128"/>
              </a:rPr>
              <a:t> Cochrane Review 2015</a:t>
            </a:r>
          </a:p>
        </p:txBody>
      </p:sp>
      <p:sp>
        <p:nvSpPr>
          <p:cNvPr id="86019" name="Rectangle 3"/>
          <p:cNvSpPr>
            <a:spLocks noChangeArrowheads="1"/>
          </p:cNvSpPr>
          <p:nvPr/>
        </p:nvSpPr>
        <p:spPr bwMode="auto">
          <a:xfrm>
            <a:off x="0" y="-100013"/>
            <a:ext cx="9144000" cy="838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endParaRPr lang="de-DE" altLang="de-DE" sz="2400" b="1">
              <a:solidFill>
                <a:srgbClr val="005697"/>
              </a:solidFill>
              <a:latin typeface="+mn-lt"/>
            </a:endParaRPr>
          </a:p>
          <a:p>
            <a:pPr algn="ctr"/>
            <a:r>
              <a:rPr lang="de-DE" altLang="de-DE" sz="2400" b="1">
                <a:solidFill>
                  <a:srgbClr val="005697"/>
                </a:solidFill>
                <a:latin typeface="+mn-lt"/>
              </a:rPr>
              <a:t>Cochrane Analyse: </a:t>
            </a:r>
            <a:r>
              <a:rPr lang="de-DE" altLang="de-DE" sz="2400">
                <a:solidFill>
                  <a:srgbClr val="005697"/>
                </a:solidFill>
                <a:latin typeface="+mn-lt"/>
              </a:rPr>
              <a:t>Workplace interventions to prevent work disability in workers on sick leave  </a:t>
            </a:r>
          </a:p>
        </p:txBody>
      </p:sp>
      <p:sp>
        <p:nvSpPr>
          <p:cNvPr id="86020" name="Line 4"/>
          <p:cNvSpPr>
            <a:spLocks noChangeShapeType="1"/>
          </p:cNvSpPr>
          <p:nvPr/>
        </p:nvSpPr>
        <p:spPr bwMode="auto">
          <a:xfrm>
            <a:off x="0" y="914400"/>
            <a:ext cx="9144000"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a:lstStyle/>
          <a:p>
            <a:endParaRPr lang="de-DE">
              <a:latin typeface="+mn-lt"/>
            </a:endParaRPr>
          </a:p>
        </p:txBody>
      </p:sp>
      <p:sp>
        <p:nvSpPr>
          <p:cNvPr id="86021" name="Textfeld 3"/>
          <p:cNvSpPr txBox="1">
            <a:spLocks noChangeArrowheads="1"/>
          </p:cNvSpPr>
          <p:nvPr/>
        </p:nvSpPr>
        <p:spPr bwMode="auto">
          <a:xfrm>
            <a:off x="809625" y="1284288"/>
            <a:ext cx="8334375" cy="6001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DE" altLang="de-DE" sz="2400" b="1" dirty="0">
                <a:latin typeface="+mn-lt"/>
              </a:rPr>
              <a:t>Methode</a:t>
            </a:r>
          </a:p>
          <a:p>
            <a:r>
              <a:rPr lang="de-DE" altLang="de-DE" sz="2400" dirty="0">
                <a:latin typeface="+mn-lt"/>
              </a:rPr>
              <a:t>Systematischer Review der Forschungsliteratur: RCTs von </a:t>
            </a:r>
            <a:r>
              <a:rPr lang="de-DE" altLang="de-DE" sz="2400" i="1" dirty="0">
                <a:latin typeface="+mn-lt"/>
              </a:rPr>
              <a:t>Arbeitsplatz</a:t>
            </a:r>
            <a:r>
              <a:rPr lang="de-DE" altLang="de-DE" sz="2400" dirty="0">
                <a:latin typeface="+mn-lt"/>
              </a:rPr>
              <a:t>interventionen mit dem Ziel der Rückkehr von erkrankten Beschäftigten an den Arbeitsplatz, die die Zeit bis zur Rückkehr bzw. die AU Zeiten untersucht hatten. </a:t>
            </a:r>
          </a:p>
          <a:p>
            <a:endParaRPr lang="de-DE" altLang="de-DE" sz="2400" dirty="0">
              <a:latin typeface="+mn-lt"/>
            </a:endParaRPr>
          </a:p>
          <a:p>
            <a:r>
              <a:rPr lang="de-DE" altLang="de-DE" sz="2400" b="1" dirty="0">
                <a:latin typeface="+mn-lt"/>
              </a:rPr>
              <a:t>Ergebnisse</a:t>
            </a:r>
          </a:p>
          <a:p>
            <a:r>
              <a:rPr lang="de-DE" altLang="de-DE" sz="2400" i="1" dirty="0">
                <a:latin typeface="+mn-lt"/>
              </a:rPr>
              <a:t>Arbeitsplatzinterventionen</a:t>
            </a:r>
            <a:r>
              <a:rPr lang="de-DE" altLang="de-DE" sz="2400" dirty="0">
                <a:latin typeface="+mn-lt"/>
              </a:rPr>
              <a:t> bei Menschen mit psychischen Erkrankungen verkürzen zwar die Zeit bis zur ersten Rückkehr </a:t>
            </a:r>
            <a:r>
              <a:rPr lang="mr-IN" altLang="de-DE" sz="2400" dirty="0">
                <a:latin typeface="+mn-lt"/>
              </a:rPr>
              <a:t>–</a:t>
            </a:r>
            <a:r>
              <a:rPr lang="de-DE" altLang="de-DE" sz="2400" dirty="0">
                <a:latin typeface="+mn-lt"/>
              </a:rPr>
              <a:t> haben aber keinen Effekt auf das Anhalten der Rückkehr (Studien niedriger Qualität). Somit haben </a:t>
            </a:r>
            <a:r>
              <a:rPr lang="de-DE" altLang="de-DE" sz="2400" i="1" dirty="0"/>
              <a:t>Arbeitsplatzinterventionen</a:t>
            </a:r>
            <a:r>
              <a:rPr lang="de-DE" altLang="de-DE" sz="2400" dirty="0"/>
              <a:t> bei diesen Menschen </a:t>
            </a:r>
            <a:r>
              <a:rPr lang="de-DE" altLang="de-DE" sz="2400" u="sng" dirty="0"/>
              <a:t>keinen nennenswerten</a:t>
            </a:r>
            <a:r>
              <a:rPr lang="de-DE" altLang="de-DE" sz="2400" dirty="0"/>
              <a:t> Effekt auf die Arbeitsunfähigkeit.</a:t>
            </a:r>
          </a:p>
          <a:p>
            <a:endParaRPr lang="de-DE" altLang="de-DE" sz="2400" dirty="0">
              <a:latin typeface="+mn-lt"/>
            </a:endParaRPr>
          </a:p>
          <a:p>
            <a:endParaRPr lang="de-DE" altLang="de-DE" sz="2400" dirty="0">
              <a:latin typeface="+mn-lt"/>
            </a:endParaRPr>
          </a:p>
          <a:p>
            <a:endParaRPr lang="de-DE" altLang="de-DE" sz="2400" dirty="0">
              <a:latin typeface="+mn-lt"/>
            </a:endParaRPr>
          </a:p>
        </p:txBody>
      </p:sp>
      <p:sp>
        <p:nvSpPr>
          <p:cNvPr id="2" name="Foliennummernplatzhalter 1"/>
          <p:cNvSpPr>
            <a:spLocks noGrp="1"/>
          </p:cNvSpPr>
          <p:nvPr>
            <p:ph type="sldNum" sz="quarter" idx="12"/>
          </p:nvPr>
        </p:nvSpPr>
        <p:spPr/>
        <p:txBody>
          <a:bodyPr/>
          <a:lstStyle/>
          <a:p>
            <a:pPr>
              <a:defRPr/>
            </a:pPr>
            <a:fld id="{8D7F5F2A-6492-43D8-8330-68276F7F2761}" type="slidenum">
              <a:rPr lang="en-US" altLang="de-DE" smtClean="0"/>
              <a:pPr>
                <a:defRPr/>
              </a:pPr>
              <a:t>24</a:t>
            </a:fld>
            <a:endParaRPr lang="en-US" altLang="de-DE"/>
          </a:p>
        </p:txBody>
      </p:sp>
    </p:spTree>
    <p:extLst>
      <p:ext uri="{BB962C8B-B14F-4D97-AF65-F5344CB8AC3E}">
        <p14:creationId xmlns:p14="http://schemas.microsoft.com/office/powerpoint/2010/main" val="119797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2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0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feld 1"/>
          <p:cNvSpPr txBox="1">
            <a:spLocks noChangeArrowheads="1"/>
          </p:cNvSpPr>
          <p:nvPr/>
        </p:nvSpPr>
        <p:spPr bwMode="auto">
          <a:xfrm>
            <a:off x="468313" y="1196975"/>
            <a:ext cx="8207375" cy="4154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altLang="de-DE" sz="2400" dirty="0">
                <a:latin typeface="+mn-lt"/>
                <a:ea typeface="ＭＳ Ｐゴシック" panose="020B0600070205080204" pitchFamily="34" charset="-128"/>
              </a:rPr>
              <a:t>Patienten mit psychischen Erkrankungen haben einen erheblichen Unterstützungsbedarf bei der Rückkehr an den Arbeitsplatz.</a:t>
            </a:r>
          </a:p>
          <a:p>
            <a:pPr>
              <a:spcBef>
                <a:spcPct val="0"/>
              </a:spcBef>
              <a:buFontTx/>
              <a:buNone/>
            </a:pPr>
            <a:endParaRPr lang="de-DE" altLang="de-DE" sz="2400" dirty="0">
              <a:latin typeface="+mn-lt"/>
              <a:ea typeface="ＭＳ Ｐゴシック" panose="020B0600070205080204" pitchFamily="34" charset="-128"/>
            </a:endParaRPr>
          </a:p>
          <a:p>
            <a:pPr>
              <a:spcBef>
                <a:spcPct val="0"/>
              </a:spcBef>
              <a:buFontTx/>
              <a:buNone/>
            </a:pPr>
            <a:r>
              <a:rPr lang="de-DE" altLang="de-DE" sz="2400" dirty="0">
                <a:latin typeface="+mn-lt"/>
                <a:ea typeface="ＭＳ Ｐゴシック" panose="020B0600070205080204" pitchFamily="34" charset="-128"/>
              </a:rPr>
              <a:t>Arbeitsbedingungen („Arbeitsstress“) können über den Erfolg oder Misserfolg der Rückkehr an den Arbeitsplatz entscheiden.</a:t>
            </a:r>
          </a:p>
          <a:p>
            <a:pPr>
              <a:spcBef>
                <a:spcPct val="0"/>
              </a:spcBef>
              <a:buFontTx/>
              <a:buNone/>
            </a:pPr>
            <a:endParaRPr lang="de-DE" altLang="de-DE" sz="2400" dirty="0">
              <a:latin typeface="+mn-lt"/>
              <a:ea typeface="ＭＳ Ｐゴシック" panose="020B0600070205080204" pitchFamily="34" charset="-128"/>
            </a:endParaRPr>
          </a:p>
          <a:p>
            <a:pPr>
              <a:spcBef>
                <a:spcPct val="0"/>
              </a:spcBef>
              <a:buFontTx/>
              <a:buNone/>
            </a:pPr>
            <a:r>
              <a:rPr lang="de-DE" altLang="de-DE" sz="2400" dirty="0">
                <a:latin typeface="+mn-lt"/>
                <a:ea typeface="ＭＳ Ｐゴシック" panose="020B0600070205080204" pitchFamily="34" charset="-128"/>
              </a:rPr>
              <a:t>Der Einbezug des Themas „Rückkehr an den Arbeitsplatz“ in die (psychotherapeutische, betriebsärztliche) Behandlung und die professionelle Unterstützung am Arbeitsplatz verbessern die Chancen. </a:t>
            </a:r>
          </a:p>
        </p:txBody>
      </p:sp>
      <p:sp>
        <p:nvSpPr>
          <p:cNvPr id="100355" name="Titel 1"/>
          <p:cNvSpPr>
            <a:spLocks noGrp="1"/>
          </p:cNvSpPr>
          <p:nvPr>
            <p:ph type="title"/>
          </p:nvPr>
        </p:nvSpPr>
        <p:spPr>
          <a:xfrm>
            <a:off x="671513" y="179388"/>
            <a:ext cx="7800975" cy="657225"/>
          </a:xfrm>
        </p:spPr>
        <p:txBody>
          <a:bodyPr anchor="t"/>
          <a:lstStyle/>
          <a:p>
            <a:pPr eaLnBrk="1" hangingPunct="1"/>
            <a:r>
              <a:rPr lang="de-DE" altLang="de-DE" sz="2400" b="1">
                <a:solidFill>
                  <a:srgbClr val="005697"/>
                </a:solidFill>
                <a:latin typeface="+mn-lt"/>
                <a:cs typeface="Arial" panose="020B0604020202020204" pitchFamily="34" charset="0"/>
              </a:rPr>
              <a:t>Zusammenfassung „Rückkehr zur Arbeit“</a:t>
            </a:r>
          </a:p>
        </p:txBody>
      </p:sp>
      <p:sp>
        <p:nvSpPr>
          <p:cNvPr id="100356" name="Line 4"/>
          <p:cNvSpPr>
            <a:spLocks noChangeShapeType="1"/>
          </p:cNvSpPr>
          <p:nvPr/>
        </p:nvSpPr>
        <p:spPr bwMode="auto">
          <a:xfrm>
            <a:off x="0" y="908050"/>
            <a:ext cx="9144000"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a:lstStyle/>
          <a:p>
            <a:endParaRPr lang="de-DE">
              <a:latin typeface="+mn-lt"/>
            </a:endParaRPr>
          </a:p>
        </p:txBody>
      </p:sp>
      <p:sp>
        <p:nvSpPr>
          <p:cNvPr id="2" name="Foliennummernplatzhalter 1"/>
          <p:cNvSpPr>
            <a:spLocks noGrp="1"/>
          </p:cNvSpPr>
          <p:nvPr>
            <p:ph type="sldNum" sz="quarter" idx="12"/>
          </p:nvPr>
        </p:nvSpPr>
        <p:spPr/>
        <p:txBody>
          <a:bodyPr/>
          <a:lstStyle/>
          <a:p>
            <a:pPr>
              <a:defRPr/>
            </a:pPr>
            <a:fld id="{3A80BCEC-0837-45D1-98F8-59D25F950149}" type="slidenum">
              <a:rPr lang="en-US" altLang="de-DE" smtClean="0"/>
              <a:pPr>
                <a:defRPr/>
              </a:pPr>
              <a:t>25</a:t>
            </a:fld>
            <a:endParaRPr lang="en-US" altLang="de-DE"/>
          </a:p>
        </p:txBody>
      </p:sp>
    </p:spTree>
    <p:extLst>
      <p:ext uri="{BB962C8B-B14F-4D97-AF65-F5344CB8AC3E}">
        <p14:creationId xmlns:p14="http://schemas.microsoft.com/office/powerpoint/2010/main" val="2743026980"/>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060848"/>
            <a:ext cx="8229600" cy="1143000"/>
          </a:xfrm>
        </p:spPr>
        <p:txBody>
          <a:bodyPr/>
          <a:lstStyle/>
          <a:p>
            <a:r>
              <a:rPr lang="de-DE" dirty="0"/>
              <a:t>Ergänzung</a:t>
            </a:r>
          </a:p>
        </p:txBody>
      </p:sp>
      <p:sp>
        <p:nvSpPr>
          <p:cNvPr id="3" name="Foliennummernplatzhalter 2"/>
          <p:cNvSpPr>
            <a:spLocks noGrp="1"/>
          </p:cNvSpPr>
          <p:nvPr>
            <p:ph type="sldNum" sz="quarter" idx="12"/>
          </p:nvPr>
        </p:nvSpPr>
        <p:spPr/>
        <p:txBody>
          <a:bodyPr/>
          <a:lstStyle/>
          <a:p>
            <a:pPr>
              <a:defRPr/>
            </a:pPr>
            <a:fld id="{3A80BCEC-0837-45D1-98F8-59D25F950149}" type="slidenum">
              <a:rPr lang="en-US" altLang="de-DE" smtClean="0"/>
              <a:pPr>
                <a:defRPr/>
              </a:pPr>
              <a:t>26</a:t>
            </a:fld>
            <a:endParaRPr lang="en-US" altLang="de-DE"/>
          </a:p>
        </p:txBody>
      </p:sp>
    </p:spTree>
    <p:extLst>
      <p:ext uri="{BB962C8B-B14F-4D97-AF65-F5344CB8AC3E}">
        <p14:creationId xmlns:p14="http://schemas.microsoft.com/office/powerpoint/2010/main" val="1317868368"/>
      </p:ext>
    </p:extLst>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179388" y="117475"/>
            <a:ext cx="8785225" cy="863600"/>
          </a:xfrm>
        </p:spPr>
        <p:txBody>
          <a:bodyPr anchor="t"/>
          <a:lstStyle/>
          <a:p>
            <a:pPr>
              <a:lnSpc>
                <a:spcPct val="110000"/>
              </a:lnSpc>
            </a:pPr>
            <a:r>
              <a:rPr lang="de-DE" altLang="de-DE" sz="2400" b="1" dirty="0">
                <a:solidFill>
                  <a:schemeClr val="accent1">
                    <a:lumMod val="75000"/>
                  </a:schemeClr>
                </a:solidFill>
              </a:rPr>
              <a:t>Erwerbsminderung nach Diagnosen - aufgegliedert</a:t>
            </a:r>
          </a:p>
        </p:txBody>
      </p:sp>
      <p:sp>
        <p:nvSpPr>
          <p:cNvPr id="14339" name="Line 4"/>
          <p:cNvSpPr>
            <a:spLocks noChangeShapeType="1"/>
          </p:cNvSpPr>
          <p:nvPr/>
        </p:nvSpPr>
        <p:spPr bwMode="auto">
          <a:xfrm>
            <a:off x="0" y="908050"/>
            <a:ext cx="9144000"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a:lstStyle/>
          <a:p>
            <a:endParaRPr lang="de-DE"/>
          </a:p>
        </p:txBody>
      </p:sp>
      <p:pic>
        <p:nvPicPr>
          <p:cNvPr id="14340" name="Bild 1" descr="Rentenneuzugänge nach Diagnos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981075"/>
            <a:ext cx="8170862" cy="525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1" name="Rechteck 3"/>
          <p:cNvSpPr>
            <a:spLocks noChangeArrowheads="1"/>
          </p:cNvSpPr>
          <p:nvPr/>
        </p:nvSpPr>
        <p:spPr bwMode="auto">
          <a:xfrm>
            <a:off x="900113" y="4508500"/>
            <a:ext cx="1295400" cy="576263"/>
          </a:xfrm>
          <a:prstGeom prst="rect">
            <a:avLst/>
          </a:prstGeom>
          <a:noFill/>
          <a:ln w="7620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de-DE" altLang="de-DE" sz="1500" b="1">
              <a:solidFill>
                <a:srgbClr val="00A351"/>
              </a:solidFill>
              <a:latin typeface="Arial" panose="020B0604020202020204" pitchFamily="34" charset="0"/>
              <a:ea typeface="ＭＳ Ｐゴシック" panose="020B0600070205080204" pitchFamily="34" charset="-128"/>
            </a:endParaRPr>
          </a:p>
        </p:txBody>
      </p:sp>
      <p:sp>
        <p:nvSpPr>
          <p:cNvPr id="14342" name="Rechteck 15"/>
          <p:cNvSpPr>
            <a:spLocks noChangeArrowheads="1"/>
          </p:cNvSpPr>
          <p:nvPr/>
        </p:nvSpPr>
        <p:spPr bwMode="auto">
          <a:xfrm>
            <a:off x="4859338" y="4581525"/>
            <a:ext cx="1296987" cy="576263"/>
          </a:xfrm>
          <a:prstGeom prst="rect">
            <a:avLst/>
          </a:prstGeom>
          <a:noFill/>
          <a:ln w="7620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de-DE" altLang="de-DE" sz="1500" b="1">
              <a:solidFill>
                <a:srgbClr val="00A351"/>
              </a:solidFill>
              <a:latin typeface="Arial" panose="020B0604020202020204" pitchFamily="34" charset="0"/>
              <a:ea typeface="ＭＳ Ｐゴシック" panose="020B0600070205080204" pitchFamily="34" charset="-128"/>
            </a:endParaRPr>
          </a:p>
        </p:txBody>
      </p:sp>
      <p:sp>
        <p:nvSpPr>
          <p:cNvPr id="14343" name="Rechteck 16"/>
          <p:cNvSpPr>
            <a:spLocks noChangeArrowheads="1"/>
          </p:cNvSpPr>
          <p:nvPr/>
        </p:nvSpPr>
        <p:spPr bwMode="auto">
          <a:xfrm>
            <a:off x="4140200" y="5445125"/>
            <a:ext cx="1295400" cy="792163"/>
          </a:xfrm>
          <a:prstGeom prst="rect">
            <a:avLst/>
          </a:prstGeom>
          <a:noFill/>
          <a:ln w="7620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de-DE" altLang="de-DE" sz="1500" b="1">
              <a:solidFill>
                <a:srgbClr val="00A351"/>
              </a:solidFill>
              <a:latin typeface="Arial" panose="020B0604020202020204" pitchFamily="34" charset="0"/>
              <a:ea typeface="ＭＳ Ｐゴシック" panose="020B0600070205080204" pitchFamily="34" charset="-128"/>
            </a:endParaRPr>
          </a:p>
        </p:txBody>
      </p:sp>
      <p:sp>
        <p:nvSpPr>
          <p:cNvPr id="14344" name="Rechteck 17"/>
          <p:cNvSpPr>
            <a:spLocks noChangeArrowheads="1"/>
          </p:cNvSpPr>
          <p:nvPr/>
        </p:nvSpPr>
        <p:spPr bwMode="auto">
          <a:xfrm>
            <a:off x="6372225" y="4581525"/>
            <a:ext cx="1295400" cy="647700"/>
          </a:xfrm>
          <a:prstGeom prst="rect">
            <a:avLst/>
          </a:prstGeom>
          <a:noFill/>
          <a:ln w="7620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de-DE" altLang="de-DE" sz="1500" b="1">
              <a:solidFill>
                <a:srgbClr val="00A351"/>
              </a:solidFill>
              <a:latin typeface="Arial" panose="020B0604020202020204" pitchFamily="34" charset="0"/>
              <a:ea typeface="ＭＳ Ｐゴシック" panose="020B0600070205080204" pitchFamily="34" charset="-128"/>
            </a:endParaRPr>
          </a:p>
        </p:txBody>
      </p:sp>
      <p:sp>
        <p:nvSpPr>
          <p:cNvPr id="14345" name="Rechteck 18"/>
          <p:cNvSpPr>
            <a:spLocks noChangeArrowheads="1"/>
          </p:cNvSpPr>
          <p:nvPr/>
        </p:nvSpPr>
        <p:spPr bwMode="auto">
          <a:xfrm>
            <a:off x="7019925" y="5373688"/>
            <a:ext cx="1296988" cy="647700"/>
          </a:xfrm>
          <a:prstGeom prst="rect">
            <a:avLst/>
          </a:prstGeom>
          <a:noFill/>
          <a:ln w="7620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de-DE" altLang="de-DE" sz="1500" b="1">
              <a:solidFill>
                <a:srgbClr val="00A351"/>
              </a:solidFill>
              <a:latin typeface="Arial" panose="020B0604020202020204" pitchFamily="34" charset="0"/>
              <a:ea typeface="ＭＳ Ｐゴシック" panose="020B0600070205080204" pitchFamily="34" charset="-128"/>
            </a:endParaRPr>
          </a:p>
        </p:txBody>
      </p:sp>
      <p:sp>
        <p:nvSpPr>
          <p:cNvPr id="14346" name="Textfeld 4"/>
          <p:cNvSpPr txBox="1">
            <a:spLocks noChangeArrowheads="1"/>
          </p:cNvSpPr>
          <p:nvPr/>
        </p:nvSpPr>
        <p:spPr bwMode="auto">
          <a:xfrm>
            <a:off x="1331913" y="1928813"/>
            <a:ext cx="3841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DE" altLang="de-DE" sz="4000">
                <a:solidFill>
                  <a:srgbClr val="FF0000"/>
                </a:solidFill>
              </a:rPr>
              <a:t>*</a:t>
            </a:r>
          </a:p>
        </p:txBody>
      </p:sp>
      <p:sp>
        <p:nvSpPr>
          <p:cNvPr id="14347" name="Textfeld 20"/>
          <p:cNvSpPr txBox="1">
            <a:spLocks noChangeArrowheads="1"/>
          </p:cNvSpPr>
          <p:nvPr/>
        </p:nvSpPr>
        <p:spPr bwMode="auto">
          <a:xfrm>
            <a:off x="4643438" y="2936875"/>
            <a:ext cx="3841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DE" altLang="de-DE" sz="4000">
                <a:solidFill>
                  <a:srgbClr val="FF0000"/>
                </a:solidFill>
              </a:rPr>
              <a:t>*</a:t>
            </a:r>
          </a:p>
        </p:txBody>
      </p:sp>
      <p:sp>
        <p:nvSpPr>
          <p:cNvPr id="14348" name="Textfeld 21"/>
          <p:cNvSpPr txBox="1">
            <a:spLocks noChangeArrowheads="1"/>
          </p:cNvSpPr>
          <p:nvPr/>
        </p:nvSpPr>
        <p:spPr bwMode="auto">
          <a:xfrm>
            <a:off x="5364163" y="3068638"/>
            <a:ext cx="3841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DE" altLang="de-DE" sz="4000">
                <a:solidFill>
                  <a:srgbClr val="FF0000"/>
                </a:solidFill>
              </a:rPr>
              <a:t>*</a:t>
            </a:r>
          </a:p>
        </p:txBody>
      </p:sp>
      <p:sp>
        <p:nvSpPr>
          <p:cNvPr id="14349" name="Textfeld 22"/>
          <p:cNvSpPr txBox="1">
            <a:spLocks noChangeArrowheads="1"/>
          </p:cNvSpPr>
          <p:nvPr/>
        </p:nvSpPr>
        <p:spPr bwMode="auto">
          <a:xfrm>
            <a:off x="6635750" y="3429000"/>
            <a:ext cx="3841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DE" altLang="de-DE" sz="4000">
                <a:solidFill>
                  <a:srgbClr val="FF0000"/>
                </a:solidFill>
              </a:rPr>
              <a:t>*</a:t>
            </a:r>
          </a:p>
        </p:txBody>
      </p:sp>
      <p:sp>
        <p:nvSpPr>
          <p:cNvPr id="14350" name="Textfeld 23"/>
          <p:cNvSpPr txBox="1">
            <a:spLocks noChangeArrowheads="1"/>
          </p:cNvSpPr>
          <p:nvPr/>
        </p:nvSpPr>
        <p:spPr bwMode="auto">
          <a:xfrm>
            <a:off x="7283450" y="3500438"/>
            <a:ext cx="3841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DE" altLang="de-DE" sz="4000">
                <a:solidFill>
                  <a:srgbClr val="FF0000"/>
                </a:solidFill>
              </a:rPr>
              <a:t>*</a:t>
            </a:r>
          </a:p>
        </p:txBody>
      </p:sp>
      <p:sp>
        <p:nvSpPr>
          <p:cNvPr id="14351" name="Textfeld 24"/>
          <p:cNvSpPr txBox="1">
            <a:spLocks noChangeArrowheads="1"/>
          </p:cNvSpPr>
          <p:nvPr/>
        </p:nvSpPr>
        <p:spPr bwMode="auto">
          <a:xfrm>
            <a:off x="4572000" y="1628775"/>
            <a:ext cx="39401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DE" altLang="de-DE" sz="4000">
                <a:solidFill>
                  <a:srgbClr val="FF0000"/>
                </a:solidFill>
              </a:rPr>
              <a:t>* </a:t>
            </a:r>
            <a:r>
              <a:rPr lang="de-DE" altLang="de-DE" sz="2000">
                <a:solidFill>
                  <a:srgbClr val="FF0000"/>
                </a:solidFill>
              </a:rPr>
              <a:t>= psychische Erkrankungen</a:t>
            </a:r>
          </a:p>
        </p:txBody>
      </p:sp>
      <p:sp>
        <p:nvSpPr>
          <p:cNvPr id="2" name="Foliennummernplatzhalter 1"/>
          <p:cNvSpPr>
            <a:spLocks noGrp="1"/>
          </p:cNvSpPr>
          <p:nvPr>
            <p:ph type="sldNum" sz="quarter" idx="12"/>
          </p:nvPr>
        </p:nvSpPr>
        <p:spPr/>
        <p:txBody>
          <a:bodyPr/>
          <a:lstStyle/>
          <a:p>
            <a:pPr>
              <a:defRPr/>
            </a:pPr>
            <a:fld id="{3A80BCEC-0837-45D1-98F8-59D25F950149}" type="slidenum">
              <a:rPr lang="en-US" altLang="de-DE" smtClean="0"/>
              <a:pPr>
                <a:defRPr/>
              </a:pPr>
              <a:t>27</a:t>
            </a:fld>
            <a:endParaRPr lang="en-US" altLang="de-DE"/>
          </a:p>
        </p:txBody>
      </p:sp>
    </p:spTree>
    <p:extLst>
      <p:ext uri="{BB962C8B-B14F-4D97-AF65-F5344CB8AC3E}">
        <p14:creationId xmlns:p14="http://schemas.microsoft.com/office/powerpoint/2010/main" val="2520011137"/>
      </p:ext>
    </p:extLst>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060848"/>
            <a:ext cx="8229600" cy="1143000"/>
          </a:xfrm>
        </p:spPr>
        <p:txBody>
          <a:bodyPr/>
          <a:lstStyle/>
          <a:p>
            <a:r>
              <a:rPr lang="de-DE" b="1" dirty="0">
                <a:solidFill>
                  <a:schemeClr val="accent1">
                    <a:lumMod val="75000"/>
                  </a:schemeClr>
                </a:solidFill>
              </a:rPr>
              <a:t>Teil </a:t>
            </a:r>
            <a:r>
              <a:rPr lang="de-DE" b="1">
                <a:solidFill>
                  <a:schemeClr val="accent1">
                    <a:lumMod val="75000"/>
                  </a:schemeClr>
                </a:solidFill>
              </a:rPr>
              <a:t>2  – </a:t>
            </a:r>
            <a:r>
              <a:rPr lang="de-DE" b="1" dirty="0">
                <a:solidFill>
                  <a:schemeClr val="accent1">
                    <a:lumMod val="75000"/>
                  </a:schemeClr>
                </a:solidFill>
              </a:rPr>
              <a:t>Handlungsleitfaden</a:t>
            </a:r>
          </a:p>
        </p:txBody>
      </p:sp>
      <p:sp>
        <p:nvSpPr>
          <p:cNvPr id="3" name="Foliennummernplatzhalter 2"/>
          <p:cNvSpPr>
            <a:spLocks noGrp="1"/>
          </p:cNvSpPr>
          <p:nvPr>
            <p:ph type="sldNum" sz="quarter" idx="12"/>
          </p:nvPr>
        </p:nvSpPr>
        <p:spPr/>
        <p:txBody>
          <a:bodyPr/>
          <a:lstStyle/>
          <a:p>
            <a:pPr>
              <a:defRPr/>
            </a:pPr>
            <a:fld id="{3A80BCEC-0837-45D1-98F8-59D25F950149}" type="slidenum">
              <a:rPr lang="en-US" altLang="de-DE" smtClean="0"/>
              <a:pPr>
                <a:defRPr/>
              </a:pPr>
              <a:t>28</a:t>
            </a:fld>
            <a:endParaRPr lang="en-US" altLang="de-DE"/>
          </a:p>
        </p:txBody>
      </p:sp>
    </p:spTree>
    <p:extLst>
      <p:ext uri="{BB962C8B-B14F-4D97-AF65-F5344CB8AC3E}">
        <p14:creationId xmlns:p14="http://schemas.microsoft.com/office/powerpoint/2010/main" val="3167670391"/>
      </p:ext>
    </p:extLst>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650" y="1844675"/>
            <a:ext cx="7843838" cy="1362075"/>
          </a:xfrm>
        </p:spPr>
        <p:txBody>
          <a:bodyPr/>
          <a:lstStyle/>
          <a:p>
            <a:pPr algn="ctr">
              <a:defRPr/>
            </a:pPr>
            <a:r>
              <a:rPr lang="de-DE" sz="2800" dirty="0">
                <a:solidFill>
                  <a:srgbClr val="005697"/>
                </a:solidFill>
                <a:latin typeface="Arial" panose="020B0604020202020204" pitchFamily="34" charset="0"/>
                <a:ea typeface="ＭＳ Ｐゴシック" panose="020B0600070205080204" pitchFamily="34" charset="-128"/>
              </a:rPr>
              <a:t>Studie zur Rückkehr an den Arbeitsplatz nach psychischer Krise</a:t>
            </a:r>
            <a:br>
              <a:rPr lang="de-DE" sz="2800" dirty="0">
                <a:solidFill>
                  <a:srgbClr val="005697"/>
                </a:solidFill>
                <a:latin typeface="Arial" panose="020B0604020202020204" pitchFamily="34" charset="0"/>
                <a:ea typeface="ＭＳ Ｐゴシック" panose="020B0600070205080204" pitchFamily="34" charset="-128"/>
              </a:rPr>
            </a:br>
            <a:br>
              <a:rPr lang="de-DE" sz="2800" dirty="0">
                <a:solidFill>
                  <a:srgbClr val="005697"/>
                </a:solidFill>
                <a:latin typeface="Arial" panose="020B0604020202020204" pitchFamily="34" charset="0"/>
                <a:ea typeface="ＭＳ Ｐゴシック" panose="020B0600070205080204" pitchFamily="34" charset="-128"/>
              </a:rPr>
            </a:br>
            <a:r>
              <a:rPr lang="de-DE" sz="2400" b="0" dirty="0">
                <a:solidFill>
                  <a:srgbClr val="005697"/>
                </a:solidFill>
                <a:latin typeface="Arial" panose="020B0604020202020204" pitchFamily="34" charset="0"/>
                <a:ea typeface="ＭＳ Ｐゴシック" panose="020B0600070205080204" pitchFamily="34" charset="-128"/>
              </a:rPr>
              <a:t>Forschung des Instituts für Arbeits-, Sozial- und Umweltmedizin der Universität Düsseldorf</a:t>
            </a:r>
          </a:p>
        </p:txBody>
      </p:sp>
      <p:sp>
        <p:nvSpPr>
          <p:cNvPr id="3" name="Foliennummernplatzhalter 2"/>
          <p:cNvSpPr>
            <a:spLocks noGrp="1"/>
          </p:cNvSpPr>
          <p:nvPr>
            <p:ph type="sldNum" sz="quarter" idx="12"/>
          </p:nvPr>
        </p:nvSpPr>
        <p:spPr/>
        <p:txBody>
          <a:bodyPr/>
          <a:lstStyle/>
          <a:p>
            <a:pPr>
              <a:defRPr/>
            </a:pPr>
            <a:fld id="{69EB9541-2D4C-4285-BB2F-7EFAEC412D0F}" type="slidenum">
              <a:rPr lang="en-US" altLang="de-DE" smtClean="0"/>
              <a:pPr>
                <a:defRPr/>
              </a:pPr>
              <a:t>29</a:t>
            </a:fld>
            <a:endParaRPr lang="en-US" altLang="de-D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060848"/>
            <a:ext cx="8229600" cy="1143000"/>
          </a:xfrm>
        </p:spPr>
        <p:txBody>
          <a:bodyPr/>
          <a:lstStyle/>
          <a:p>
            <a:r>
              <a:rPr lang="de-DE" b="1" dirty="0">
                <a:solidFill>
                  <a:schemeClr val="accent1">
                    <a:lumMod val="75000"/>
                  </a:schemeClr>
                </a:solidFill>
              </a:rPr>
              <a:t>Teil 1  - Einführung</a:t>
            </a:r>
          </a:p>
        </p:txBody>
      </p:sp>
      <p:sp>
        <p:nvSpPr>
          <p:cNvPr id="3" name="Foliennummernplatzhalter 2"/>
          <p:cNvSpPr>
            <a:spLocks noGrp="1"/>
          </p:cNvSpPr>
          <p:nvPr>
            <p:ph type="sldNum" sz="quarter" idx="12"/>
          </p:nvPr>
        </p:nvSpPr>
        <p:spPr/>
        <p:txBody>
          <a:bodyPr/>
          <a:lstStyle/>
          <a:p>
            <a:pPr>
              <a:defRPr/>
            </a:pPr>
            <a:fld id="{3A80BCEC-0837-45D1-98F8-59D25F950149}" type="slidenum">
              <a:rPr lang="en-US" altLang="de-DE" smtClean="0"/>
              <a:pPr>
                <a:defRPr/>
              </a:pPr>
              <a:t>3</a:t>
            </a:fld>
            <a:endParaRPr lang="en-US" altLang="de-DE"/>
          </a:p>
        </p:txBody>
      </p:sp>
    </p:spTree>
    <p:extLst>
      <p:ext uri="{BB962C8B-B14F-4D97-AF65-F5344CB8AC3E}">
        <p14:creationId xmlns:p14="http://schemas.microsoft.com/office/powerpoint/2010/main" val="2155787629"/>
      </p:ext>
    </p:extLst>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3A80BCEC-0837-45D1-98F8-59D25F950149}" type="slidenum">
              <a:rPr lang="en-US" altLang="de-DE" smtClean="0"/>
              <a:pPr>
                <a:defRPr/>
              </a:pPr>
              <a:t>30</a:t>
            </a:fld>
            <a:endParaRPr lang="en-US" altLang="de-DE"/>
          </a:p>
        </p:txBody>
      </p:sp>
      <p:pic>
        <p:nvPicPr>
          <p:cNvPr id="10" name="Grafik 9">
            <a:extLst>
              <a:ext uri="{FF2B5EF4-FFF2-40B4-BE49-F238E27FC236}">
                <a16:creationId xmlns:a16="http://schemas.microsoft.com/office/drawing/2014/main" id="{0EDB459A-53B0-43C0-A965-4BFFAA5CA99E}"/>
              </a:ext>
            </a:extLst>
          </p:cNvPr>
          <p:cNvPicPr>
            <a:picLocks noChangeAspect="1"/>
          </p:cNvPicPr>
          <p:nvPr/>
        </p:nvPicPr>
        <p:blipFill>
          <a:blip r:embed="rId2"/>
          <a:stretch>
            <a:fillRect/>
          </a:stretch>
        </p:blipFill>
        <p:spPr>
          <a:xfrm>
            <a:off x="2343963" y="131166"/>
            <a:ext cx="4456074" cy="635635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8313" y="1412875"/>
            <a:ext cx="8496300" cy="5256213"/>
          </a:xfrm>
        </p:spPr>
        <p:txBody>
          <a:bodyPr/>
          <a:lstStyle/>
          <a:p>
            <a:pPr eaLnBrk="1" hangingPunct="1">
              <a:buFont typeface="Wingdings"/>
              <a:buChar char="à"/>
              <a:defRPr/>
            </a:pPr>
            <a:r>
              <a:rPr lang="de-DE" sz="2000" dirty="0">
                <a:solidFill>
                  <a:srgbClr val="FF0000"/>
                </a:solidFill>
                <a:sym typeface="Wingdings" panose="05000000000000000000" pitchFamily="2" charset="2"/>
              </a:rPr>
              <a:t>unabhängig von einem BEM-Verfahren </a:t>
            </a:r>
            <a:br>
              <a:rPr lang="de-DE" sz="2000" dirty="0">
                <a:solidFill>
                  <a:srgbClr val="FF0000"/>
                </a:solidFill>
                <a:sym typeface="Wingdings" panose="05000000000000000000" pitchFamily="2" charset="2"/>
              </a:rPr>
            </a:br>
            <a:endParaRPr lang="de-DE" sz="1000" dirty="0">
              <a:solidFill>
                <a:srgbClr val="FF0000"/>
              </a:solidFill>
              <a:sym typeface="Wingdings" panose="05000000000000000000" pitchFamily="2" charset="2"/>
            </a:endParaRPr>
          </a:p>
          <a:p>
            <a:pPr>
              <a:defRPr/>
            </a:pPr>
            <a:r>
              <a:rPr lang="de-DE" sz="1800" dirty="0"/>
              <a:t>Schaubild: Erwartungen unterschiedlicher Akteure im Wiedereingliederungsprozess</a:t>
            </a:r>
          </a:p>
          <a:p>
            <a:pPr>
              <a:defRPr/>
            </a:pPr>
            <a:r>
              <a:rPr lang="de-DE" sz="1800" dirty="0"/>
              <a:t>Schaubild: Betriebsarzt als zentraler Akteur für die Kommunikation im Wiedereingliederungsprozess </a:t>
            </a:r>
          </a:p>
          <a:p>
            <a:pPr marL="285750" indent="-285750">
              <a:spcBef>
                <a:spcPct val="0"/>
              </a:spcBef>
              <a:defRPr/>
            </a:pPr>
            <a:r>
              <a:rPr lang="de-DE" sz="1800" dirty="0"/>
              <a:t>Vorbereitung und Durchführung eines Erstgesprächs </a:t>
            </a:r>
          </a:p>
          <a:p>
            <a:pPr marL="285750" indent="-285750">
              <a:spcBef>
                <a:spcPct val="0"/>
              </a:spcBef>
              <a:defRPr/>
            </a:pPr>
            <a:r>
              <a:rPr lang="de-DE" sz="1800" dirty="0"/>
              <a:t>Zusammenfassung der Maßnahmen aus dem Gespräch</a:t>
            </a:r>
          </a:p>
          <a:p>
            <a:pPr marL="285750" indent="-285750">
              <a:spcBef>
                <a:spcPct val="0"/>
              </a:spcBef>
              <a:defRPr/>
            </a:pPr>
            <a:r>
              <a:rPr lang="de-DE" sz="1800" dirty="0"/>
              <a:t>Maßnahmenkatalog: Lösungsstrategien bei Konflikten</a:t>
            </a:r>
          </a:p>
          <a:p>
            <a:pPr marL="285750" indent="-285750">
              <a:defRPr/>
            </a:pPr>
            <a:r>
              <a:rPr lang="de-DE" sz="1800" dirty="0"/>
              <a:t>Checkliste: Orientierung im Betrieb</a:t>
            </a:r>
          </a:p>
          <a:p>
            <a:pPr marL="285750" indent="-285750">
              <a:defRPr/>
            </a:pPr>
            <a:r>
              <a:rPr lang="de-DE" sz="1800" dirty="0"/>
              <a:t>Checkliste: Gesprächsvorbereitung Erstgespräch - Betriebsarzt und Rückkehrer</a:t>
            </a:r>
          </a:p>
          <a:p>
            <a:pPr marL="285750" indent="-285750">
              <a:defRPr/>
            </a:pPr>
            <a:r>
              <a:rPr lang="de-DE" sz="1800" dirty="0"/>
              <a:t>Checkliste: Gesprächsvorbereitung Erstgespräch - Betriebsarzt und Vorgesetzter</a:t>
            </a:r>
          </a:p>
          <a:p>
            <a:pPr marL="285750" indent="-285750">
              <a:defRPr/>
            </a:pPr>
            <a:r>
              <a:rPr lang="de-DE" sz="1800" dirty="0"/>
              <a:t>Checkliste: Kommunikation Betriebsarzt und Therapeuten</a:t>
            </a:r>
          </a:p>
          <a:p>
            <a:pPr marL="285750" indent="-285750">
              <a:defRPr/>
            </a:pPr>
            <a:r>
              <a:rPr lang="de-DE" sz="1800" dirty="0"/>
              <a:t>Vorlage: Schweigepflichtentbindung</a:t>
            </a:r>
          </a:p>
          <a:p>
            <a:pPr marL="285750" indent="-285750">
              <a:defRPr/>
            </a:pPr>
            <a:r>
              <a:rPr lang="de-DE" sz="1800" dirty="0"/>
              <a:t>Anschreiben: Hinweis der betriebsärztlichen Tätigkeit für erkrankte Beschäftigte</a:t>
            </a:r>
          </a:p>
          <a:p>
            <a:pPr marL="285750" indent="-285750">
              <a:defRPr/>
            </a:pPr>
            <a:r>
              <a:rPr lang="de-DE" sz="1800" dirty="0"/>
              <a:t>Aushang: Ihr Betriebsarzt stellt sich vor...</a:t>
            </a:r>
          </a:p>
          <a:p>
            <a:pPr marL="285750" indent="-285750">
              <a:defRPr/>
            </a:pPr>
            <a:r>
              <a:rPr lang="de-DE" sz="1800" dirty="0"/>
              <a:t>Literaturhinweise</a:t>
            </a:r>
          </a:p>
          <a:p>
            <a:pPr marL="0" indent="0">
              <a:spcBef>
                <a:spcPct val="0"/>
              </a:spcBef>
              <a:buFont typeface="Arial" panose="020B0604020202020204" pitchFamily="34" charset="0"/>
              <a:buNone/>
              <a:defRPr/>
            </a:pPr>
            <a:endParaRPr lang="de-DE" sz="1800" dirty="0"/>
          </a:p>
        </p:txBody>
      </p:sp>
      <p:sp>
        <p:nvSpPr>
          <p:cNvPr id="105475" name="Titel 1"/>
          <p:cNvSpPr>
            <a:spLocks noGrp="1"/>
          </p:cNvSpPr>
          <p:nvPr>
            <p:ph type="title"/>
          </p:nvPr>
        </p:nvSpPr>
        <p:spPr/>
        <p:txBody>
          <a:bodyPr/>
          <a:lstStyle/>
          <a:p>
            <a:pPr eaLnBrk="1" hangingPunct="1"/>
            <a:r>
              <a:rPr lang="de-DE" altLang="de-DE" sz="2800" b="1">
                <a:solidFill>
                  <a:srgbClr val="005697"/>
                </a:solidFill>
                <a:latin typeface="Arial" panose="020B0604020202020204" pitchFamily="34" charset="0"/>
                <a:ea typeface="ＭＳ Ｐゴシック" panose="020B0600070205080204" pitchFamily="34" charset="-128"/>
              </a:rPr>
              <a:t>Handlungsleitfaden</a:t>
            </a:r>
          </a:p>
        </p:txBody>
      </p:sp>
      <p:sp>
        <p:nvSpPr>
          <p:cNvPr id="2" name="Foliennummernplatzhalter 1"/>
          <p:cNvSpPr>
            <a:spLocks noGrp="1"/>
          </p:cNvSpPr>
          <p:nvPr>
            <p:ph type="sldNum" sz="quarter" idx="12"/>
          </p:nvPr>
        </p:nvSpPr>
        <p:spPr/>
        <p:txBody>
          <a:bodyPr/>
          <a:lstStyle/>
          <a:p>
            <a:pPr>
              <a:defRPr/>
            </a:pPr>
            <a:fld id="{3A80BCEC-0837-45D1-98F8-59D25F950149}" type="slidenum">
              <a:rPr lang="en-US" altLang="de-DE" smtClean="0"/>
              <a:pPr>
                <a:defRPr/>
              </a:pPr>
              <a:t>31</a:t>
            </a:fld>
            <a:endParaRPr lang="en-US" altLang="de-DE"/>
          </a:p>
        </p:txBody>
      </p:sp>
      <p:pic>
        <p:nvPicPr>
          <p:cNvPr id="5" name="Grafik 4" descr="Ein Bild, das Text, Screenshot enthält.&#10;&#10;Automatisch generierte Beschreibung">
            <a:extLst>
              <a:ext uri="{FF2B5EF4-FFF2-40B4-BE49-F238E27FC236}">
                <a16:creationId xmlns:a16="http://schemas.microsoft.com/office/drawing/2014/main" id="{835FF788-7714-4768-B680-6CF5061CA7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4389" y="0"/>
            <a:ext cx="1301337" cy="184482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el 1"/>
          <p:cNvSpPr>
            <a:spLocks noGrp="1"/>
          </p:cNvSpPr>
          <p:nvPr>
            <p:ph type="title"/>
          </p:nvPr>
        </p:nvSpPr>
        <p:spPr/>
        <p:txBody>
          <a:bodyPr/>
          <a:lstStyle/>
          <a:p>
            <a:r>
              <a:rPr lang="de-DE" altLang="de-DE" sz="2800" b="1">
                <a:solidFill>
                  <a:srgbClr val="005697"/>
                </a:solidFill>
                <a:latin typeface="Arial" panose="020B0604020202020204" pitchFamily="34" charset="0"/>
                <a:ea typeface="ＭＳ Ｐゴシック" panose="020B0600070205080204" pitchFamily="34" charset="-128"/>
              </a:rPr>
              <a:t>Ergebnisse</a:t>
            </a:r>
            <a:endParaRPr lang="de-DE" altLang="de-DE" sz="2800"/>
          </a:p>
        </p:txBody>
      </p:sp>
      <p:pic>
        <p:nvPicPr>
          <p:cNvPr id="106499" name="Grafik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268413"/>
            <a:ext cx="5761037" cy="5176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liennummernplatzhalter 1"/>
          <p:cNvSpPr>
            <a:spLocks noGrp="1"/>
          </p:cNvSpPr>
          <p:nvPr>
            <p:ph type="sldNum" sz="quarter" idx="12"/>
          </p:nvPr>
        </p:nvSpPr>
        <p:spPr/>
        <p:txBody>
          <a:bodyPr/>
          <a:lstStyle/>
          <a:p>
            <a:pPr>
              <a:defRPr/>
            </a:pPr>
            <a:fld id="{3A80BCEC-0837-45D1-98F8-59D25F950149}" type="slidenum">
              <a:rPr lang="en-US" altLang="de-DE" smtClean="0"/>
              <a:pPr>
                <a:defRPr/>
              </a:pPr>
              <a:t>32</a:t>
            </a:fld>
            <a:endParaRPr lang="en-US" altLang="de-DE"/>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Inhaltsplatzhalter 2"/>
          <p:cNvSpPr>
            <a:spLocks noGrp="1"/>
          </p:cNvSpPr>
          <p:nvPr>
            <p:ph idx="1"/>
          </p:nvPr>
        </p:nvSpPr>
        <p:spPr>
          <a:xfrm>
            <a:off x="323850" y="1639888"/>
            <a:ext cx="3856038" cy="4525962"/>
          </a:xfrm>
        </p:spPr>
        <p:txBody>
          <a:bodyPr/>
          <a:lstStyle/>
          <a:p>
            <a:pPr eaLnBrk="1" hangingPunct="1"/>
            <a:r>
              <a:rPr lang="de-DE" altLang="de-DE" sz="2400"/>
              <a:t>Ergebnis: Lenkung der Kommunikation!</a:t>
            </a:r>
          </a:p>
          <a:p>
            <a:pPr eaLnBrk="1" hangingPunct="1"/>
            <a:r>
              <a:rPr lang="de-DE" altLang="de-DE" sz="2400"/>
              <a:t>Nach Möglichkeit Gespräch mit Rückkehrenden (auch unabhängig vom BEM)</a:t>
            </a:r>
          </a:p>
          <a:p>
            <a:pPr eaLnBrk="1" hangingPunct="1"/>
            <a:r>
              <a:rPr lang="de-DE" altLang="de-DE" sz="2400"/>
              <a:t>Ggf. direkter Kontakt zum Vorgesetzten/ BEM-Team</a:t>
            </a:r>
          </a:p>
          <a:p>
            <a:pPr eaLnBrk="1" hangingPunct="1"/>
            <a:r>
              <a:rPr lang="de-DE" altLang="de-DE" sz="2400"/>
              <a:t>Eher indirekt Kontakt zu Therapeuten</a:t>
            </a:r>
          </a:p>
          <a:p>
            <a:pPr eaLnBrk="1" hangingPunct="1"/>
            <a:r>
              <a:rPr lang="de-DE" altLang="de-DE" sz="2400"/>
              <a:t>Eher indirekt zu Arbeitskollegen </a:t>
            </a:r>
          </a:p>
        </p:txBody>
      </p:sp>
      <p:sp>
        <p:nvSpPr>
          <p:cNvPr id="107523" name="Titel 1"/>
          <p:cNvSpPr>
            <a:spLocks noGrp="1"/>
          </p:cNvSpPr>
          <p:nvPr>
            <p:ph type="title"/>
          </p:nvPr>
        </p:nvSpPr>
        <p:spPr>
          <a:xfrm>
            <a:off x="457200" y="274638"/>
            <a:ext cx="8229600" cy="1006475"/>
          </a:xfrm>
        </p:spPr>
        <p:txBody>
          <a:bodyPr/>
          <a:lstStyle/>
          <a:p>
            <a:pPr eaLnBrk="1" hangingPunct="1"/>
            <a:r>
              <a:rPr lang="de-DE" altLang="de-DE" sz="2800" b="1">
                <a:solidFill>
                  <a:srgbClr val="005697"/>
                </a:solidFill>
                <a:latin typeface="Arial" panose="020B0604020202020204" pitchFamily="34" charset="0"/>
                <a:ea typeface="ＭＳ Ｐゴシック" panose="020B0600070205080204" pitchFamily="34" charset="-128"/>
              </a:rPr>
              <a:t>Ergebnisse</a:t>
            </a:r>
          </a:p>
        </p:txBody>
      </p:sp>
      <p:pic>
        <p:nvPicPr>
          <p:cNvPr id="107524" name="Grafik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1484313"/>
            <a:ext cx="5113338" cy="519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liennummernplatzhalter 1"/>
          <p:cNvSpPr>
            <a:spLocks noGrp="1"/>
          </p:cNvSpPr>
          <p:nvPr>
            <p:ph type="sldNum" sz="quarter" idx="12"/>
          </p:nvPr>
        </p:nvSpPr>
        <p:spPr/>
        <p:txBody>
          <a:bodyPr/>
          <a:lstStyle/>
          <a:p>
            <a:pPr>
              <a:defRPr/>
            </a:pPr>
            <a:fld id="{3A80BCEC-0837-45D1-98F8-59D25F950149}" type="slidenum">
              <a:rPr lang="en-US" altLang="de-DE" smtClean="0"/>
              <a:pPr>
                <a:defRPr/>
              </a:pPr>
              <a:t>33</a:t>
            </a:fld>
            <a:endParaRPr lang="en-US" altLang="de-DE"/>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el 1"/>
          <p:cNvSpPr>
            <a:spLocks noGrp="1"/>
          </p:cNvSpPr>
          <p:nvPr>
            <p:ph type="title"/>
          </p:nvPr>
        </p:nvSpPr>
        <p:spPr/>
        <p:txBody>
          <a:bodyPr/>
          <a:lstStyle/>
          <a:p>
            <a:r>
              <a:rPr lang="de-DE" altLang="de-DE" sz="2800" b="1">
                <a:solidFill>
                  <a:srgbClr val="005697"/>
                </a:solidFill>
                <a:latin typeface="Arial" panose="020B0604020202020204" pitchFamily="34" charset="0"/>
                <a:ea typeface="ＭＳ Ｐゴシック" panose="020B0600070205080204" pitchFamily="34" charset="-128"/>
              </a:rPr>
              <a:t>Gesprächsleitfaden für das Gespräch mit der rückkehrenden Person I</a:t>
            </a:r>
          </a:p>
        </p:txBody>
      </p:sp>
      <p:sp>
        <p:nvSpPr>
          <p:cNvPr id="108547" name="Inhaltsplatzhalter 2"/>
          <p:cNvSpPr>
            <a:spLocks noGrp="1"/>
          </p:cNvSpPr>
          <p:nvPr>
            <p:ph idx="1"/>
          </p:nvPr>
        </p:nvSpPr>
        <p:spPr>
          <a:xfrm>
            <a:off x="455613" y="1504950"/>
            <a:ext cx="8229600" cy="749300"/>
          </a:xfrm>
        </p:spPr>
        <p:txBody>
          <a:bodyPr/>
          <a:lstStyle/>
          <a:p>
            <a:r>
              <a:rPr lang="de-DE" altLang="de-DE" sz="2000" dirty="0"/>
              <a:t>Wieso sind Sie heute bei mir? Welche </a:t>
            </a:r>
            <a:r>
              <a:rPr lang="de-DE" altLang="de-DE" sz="2000" b="1" dirty="0"/>
              <a:t>Informationen</a:t>
            </a:r>
            <a:r>
              <a:rPr lang="de-DE" altLang="de-DE" sz="2000" dirty="0"/>
              <a:t> liegen Ihnen bereits </a:t>
            </a:r>
            <a:r>
              <a:rPr lang="de-DE" altLang="de-DE" sz="2000" b="1" dirty="0"/>
              <a:t>zu diesem Gespräch </a:t>
            </a:r>
            <a:r>
              <a:rPr lang="de-DE" altLang="de-DE" sz="2000" dirty="0"/>
              <a:t>oder zu Ihrer Rückkehr vor?</a:t>
            </a:r>
          </a:p>
        </p:txBody>
      </p:sp>
      <p:sp>
        <p:nvSpPr>
          <p:cNvPr id="108550" name="Inhaltsplatzhalter 2"/>
          <p:cNvSpPr txBox="1">
            <a:spLocks/>
          </p:cNvSpPr>
          <p:nvPr/>
        </p:nvSpPr>
        <p:spPr bwMode="auto">
          <a:xfrm>
            <a:off x="455613" y="2254250"/>
            <a:ext cx="8229600" cy="37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de-DE" altLang="de-DE" sz="2000" dirty="0"/>
              <a:t>Was </a:t>
            </a:r>
            <a:r>
              <a:rPr lang="de-DE" altLang="de-DE" sz="2000" b="1" dirty="0"/>
              <a:t>wünschen</a:t>
            </a:r>
            <a:r>
              <a:rPr lang="de-DE" altLang="de-DE" sz="2000" dirty="0"/>
              <a:t> Sie sich von diesem Gespräch?</a:t>
            </a:r>
          </a:p>
        </p:txBody>
      </p:sp>
      <p:sp>
        <p:nvSpPr>
          <p:cNvPr id="108552" name="Inhaltsplatzhalter 2"/>
          <p:cNvSpPr txBox="1">
            <a:spLocks/>
          </p:cNvSpPr>
          <p:nvPr/>
        </p:nvSpPr>
        <p:spPr bwMode="auto">
          <a:xfrm>
            <a:off x="455613" y="2695575"/>
            <a:ext cx="8229600"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de-DE" altLang="de-DE" sz="2000" dirty="0"/>
              <a:t>Mit Hinblick auf Ihre Erkrankung - wie werden Sie Ihre </a:t>
            </a:r>
            <a:r>
              <a:rPr lang="de-DE" altLang="de-DE" sz="2000" b="1" dirty="0"/>
              <a:t>beruflichen Aufgaben bewältigen</a:t>
            </a:r>
            <a:r>
              <a:rPr lang="de-DE" altLang="de-DE" sz="2000" dirty="0"/>
              <a:t> können?</a:t>
            </a:r>
          </a:p>
        </p:txBody>
      </p:sp>
      <p:sp>
        <p:nvSpPr>
          <p:cNvPr id="108553" name="Inhaltsplatzhalter 2"/>
          <p:cNvSpPr txBox="1">
            <a:spLocks/>
          </p:cNvSpPr>
          <p:nvPr/>
        </p:nvSpPr>
        <p:spPr bwMode="auto">
          <a:xfrm>
            <a:off x="455613" y="3377724"/>
            <a:ext cx="8229600" cy="73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de-DE" altLang="de-DE" sz="2000" dirty="0"/>
              <a:t>Können Sie sich vorstellen Ihren jetzigen Beruf/Ihre jetzige Tätigkeit für längere Zeit (Jahre), ggf. </a:t>
            </a:r>
            <a:r>
              <a:rPr lang="de-DE" altLang="de-DE" sz="2000" b="1" dirty="0"/>
              <a:t>bis zu Ihrer Altersrente </a:t>
            </a:r>
            <a:r>
              <a:rPr lang="de-DE" altLang="de-DE" sz="2000" dirty="0"/>
              <a:t>auszuüben?</a:t>
            </a:r>
          </a:p>
        </p:txBody>
      </p:sp>
      <p:sp>
        <p:nvSpPr>
          <p:cNvPr id="108554" name="Inhaltsplatzhalter 2"/>
          <p:cNvSpPr txBox="1">
            <a:spLocks/>
          </p:cNvSpPr>
          <p:nvPr/>
        </p:nvSpPr>
        <p:spPr bwMode="auto">
          <a:xfrm>
            <a:off x="455613" y="4109562"/>
            <a:ext cx="8229600"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de-DE" altLang="de-DE" sz="2000" dirty="0"/>
              <a:t>Glauben Sie, dass Sie nach Ihrer Arbeitsunfähigkeit wieder an Ihren </a:t>
            </a:r>
            <a:r>
              <a:rPr lang="de-DE" altLang="de-DE" sz="2000" b="1" dirty="0"/>
              <a:t>alten Arbeitsplatz</a:t>
            </a:r>
            <a:r>
              <a:rPr lang="de-DE" altLang="de-DE" sz="2000" dirty="0"/>
              <a:t> zurückkehren können?</a:t>
            </a:r>
          </a:p>
        </p:txBody>
      </p:sp>
      <p:sp>
        <p:nvSpPr>
          <p:cNvPr id="2" name="Foliennummernplatzhalter 1"/>
          <p:cNvSpPr>
            <a:spLocks noGrp="1"/>
          </p:cNvSpPr>
          <p:nvPr>
            <p:ph type="sldNum" sz="quarter" idx="12"/>
          </p:nvPr>
        </p:nvSpPr>
        <p:spPr/>
        <p:txBody>
          <a:bodyPr/>
          <a:lstStyle/>
          <a:p>
            <a:pPr>
              <a:defRPr/>
            </a:pPr>
            <a:fld id="{3A80BCEC-0837-45D1-98F8-59D25F950149}" type="slidenum">
              <a:rPr lang="en-US" altLang="de-DE" smtClean="0"/>
              <a:pPr>
                <a:defRPr/>
              </a:pPr>
              <a:t>34</a:t>
            </a:fld>
            <a:endParaRPr lang="en-US" alt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5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5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85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8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P spid="108550" grpId="0"/>
      <p:bldP spid="108552" grpId="0"/>
      <p:bldP spid="108553" grpId="0"/>
      <p:bldP spid="10855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el 1"/>
          <p:cNvSpPr>
            <a:spLocks noGrp="1"/>
          </p:cNvSpPr>
          <p:nvPr>
            <p:ph type="title"/>
          </p:nvPr>
        </p:nvSpPr>
        <p:spPr/>
        <p:txBody>
          <a:bodyPr/>
          <a:lstStyle/>
          <a:p>
            <a:r>
              <a:rPr lang="de-DE" altLang="de-DE" sz="2800" b="1">
                <a:solidFill>
                  <a:srgbClr val="005697"/>
                </a:solidFill>
                <a:latin typeface="Arial" panose="020B0604020202020204" pitchFamily="34" charset="0"/>
                <a:ea typeface="ＭＳ Ｐゴシック" panose="020B0600070205080204" pitchFamily="34" charset="-128"/>
              </a:rPr>
              <a:t>Gesprächsleitfaden für das Gespräch mit der rückkehrenden Person II</a:t>
            </a:r>
          </a:p>
        </p:txBody>
      </p:sp>
      <p:sp>
        <p:nvSpPr>
          <p:cNvPr id="109573" name="Inhaltsplatzhalter 2"/>
          <p:cNvSpPr txBox="1">
            <a:spLocks/>
          </p:cNvSpPr>
          <p:nvPr/>
        </p:nvSpPr>
        <p:spPr bwMode="auto">
          <a:xfrm>
            <a:off x="468085" y="1556792"/>
            <a:ext cx="8229600" cy="74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de-DE" altLang="de-DE" sz="2000" dirty="0"/>
              <a:t>Ist geplant, dass Sie mit einer </a:t>
            </a:r>
            <a:r>
              <a:rPr lang="de-DE" altLang="de-DE" sz="2000" b="1" dirty="0"/>
              <a:t>gestuften Wiedereingliederung </a:t>
            </a:r>
            <a:r>
              <a:rPr lang="de-DE" altLang="de-DE" sz="2000" dirty="0"/>
              <a:t>an den Arbeitsplatz zurückkehren? Gibt es bereits einen Plan Ihrer behandelnden Ärzte?</a:t>
            </a:r>
          </a:p>
          <a:p>
            <a:endParaRPr lang="de-DE" altLang="de-DE" sz="2000" dirty="0"/>
          </a:p>
        </p:txBody>
      </p:sp>
      <p:sp>
        <p:nvSpPr>
          <p:cNvPr id="109575" name="Inhaltsplatzhalter 2"/>
          <p:cNvSpPr txBox="1">
            <a:spLocks/>
          </p:cNvSpPr>
          <p:nvPr/>
        </p:nvSpPr>
        <p:spPr bwMode="auto">
          <a:xfrm>
            <a:off x="457200" y="2535684"/>
            <a:ext cx="8229600" cy="74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de-DE" altLang="de-DE" sz="2000" dirty="0"/>
              <a:t>Gibt es bereits </a:t>
            </a:r>
            <a:r>
              <a:rPr lang="de-DE" altLang="de-DE" sz="2000" b="1" dirty="0"/>
              <a:t>konkrete Maßnahmen</a:t>
            </a:r>
            <a:r>
              <a:rPr lang="de-DE" altLang="de-DE" sz="2000" dirty="0"/>
              <a:t>, die Sie sich zur Umgestaltung des Arbeitsplatzes/der Arbeitsaufgaben wünschen? Wenn ja, welche?</a:t>
            </a:r>
          </a:p>
        </p:txBody>
      </p:sp>
      <p:sp>
        <p:nvSpPr>
          <p:cNvPr id="109576" name="Inhaltsplatzhalter 2"/>
          <p:cNvSpPr txBox="1">
            <a:spLocks/>
          </p:cNvSpPr>
          <p:nvPr/>
        </p:nvSpPr>
        <p:spPr bwMode="auto">
          <a:xfrm>
            <a:off x="432791" y="3255764"/>
            <a:ext cx="8229600" cy="74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de-DE" altLang="de-DE" sz="2000" dirty="0"/>
              <a:t>Möchten Sie im geschützten Rahmens des betrieblichen Eingliederungsmanagements Ihre </a:t>
            </a:r>
            <a:r>
              <a:rPr lang="de-DE" altLang="de-DE" sz="2000" b="1" dirty="0"/>
              <a:t>Erkrankung offenlegen</a:t>
            </a:r>
            <a:r>
              <a:rPr lang="de-DE" altLang="de-DE" sz="2000" dirty="0"/>
              <a:t>? Ggf. was möchten Sie offenlegen, was nicht?</a:t>
            </a:r>
          </a:p>
        </p:txBody>
      </p:sp>
      <p:sp>
        <p:nvSpPr>
          <p:cNvPr id="10" name="Inhaltsplatzhalter 2"/>
          <p:cNvSpPr>
            <a:spLocks noGrp="1"/>
          </p:cNvSpPr>
          <p:nvPr>
            <p:ph idx="1"/>
          </p:nvPr>
        </p:nvSpPr>
        <p:spPr>
          <a:xfrm>
            <a:off x="446856" y="4243759"/>
            <a:ext cx="8229600" cy="965200"/>
          </a:xfrm>
        </p:spPr>
        <p:txBody>
          <a:bodyPr/>
          <a:lstStyle/>
          <a:p>
            <a:r>
              <a:rPr lang="de-DE" altLang="de-DE" sz="2000" dirty="0"/>
              <a:t>Welche </a:t>
            </a:r>
            <a:r>
              <a:rPr lang="de-DE" altLang="de-DE" sz="2000" b="1" dirty="0"/>
              <a:t>Wünsche</a:t>
            </a:r>
            <a:r>
              <a:rPr lang="de-DE" altLang="de-DE" sz="2000" dirty="0"/>
              <a:t> haben Sie </a:t>
            </a:r>
            <a:r>
              <a:rPr lang="de-DE" altLang="de-DE" sz="2000" b="1" dirty="0"/>
              <a:t>an Ihre/n Vorgesetzte/n</a:t>
            </a:r>
            <a:r>
              <a:rPr lang="de-DE" altLang="de-DE" sz="2000" dirty="0"/>
              <a:t>? (z.B. vertrauliche Gespräche, Änderungen der Arbeitsbedingungen, Kommunikation im Team etc.)</a:t>
            </a:r>
          </a:p>
          <a:p>
            <a:endParaRPr lang="de-DE" altLang="de-DE" dirty="0"/>
          </a:p>
        </p:txBody>
      </p:sp>
      <p:sp>
        <p:nvSpPr>
          <p:cNvPr id="11" name="Inhaltsplatzhalter 2"/>
          <p:cNvSpPr txBox="1">
            <a:spLocks/>
          </p:cNvSpPr>
          <p:nvPr/>
        </p:nvSpPr>
        <p:spPr bwMode="auto">
          <a:xfrm>
            <a:off x="446856" y="5208959"/>
            <a:ext cx="82296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de-DE" altLang="de-DE" sz="2000" dirty="0"/>
              <a:t>Glauben Sie, dass Ihr/e </a:t>
            </a:r>
            <a:r>
              <a:rPr lang="de-DE" altLang="de-DE" sz="2000" b="1" dirty="0"/>
              <a:t>Vorgesetzte(r)</a:t>
            </a:r>
            <a:r>
              <a:rPr lang="de-DE" altLang="de-DE" sz="2000" dirty="0"/>
              <a:t> sich etwas </a:t>
            </a:r>
            <a:r>
              <a:rPr lang="de-DE" altLang="de-DE" sz="2000" b="1" dirty="0"/>
              <a:t>von Ihnen wünscht</a:t>
            </a:r>
            <a:r>
              <a:rPr lang="de-DE" altLang="de-DE" sz="2000" dirty="0"/>
              <a:t>? Wenn ja, was?</a:t>
            </a:r>
            <a:r>
              <a:rPr lang="de-DE" altLang="de-DE" sz="2000" b="1" dirty="0"/>
              <a:t> </a:t>
            </a:r>
            <a:endParaRPr lang="de-DE" altLang="de-DE" sz="2000" dirty="0"/>
          </a:p>
        </p:txBody>
      </p:sp>
      <p:sp>
        <p:nvSpPr>
          <p:cNvPr id="12" name="Inhaltsplatzhalter 2"/>
          <p:cNvSpPr txBox="1">
            <a:spLocks/>
          </p:cNvSpPr>
          <p:nvPr/>
        </p:nvSpPr>
        <p:spPr bwMode="auto">
          <a:xfrm>
            <a:off x="438269" y="5966990"/>
            <a:ext cx="8229600" cy="41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de-DE" altLang="de-DE" sz="2000" dirty="0"/>
              <a:t>Sollen wir ein </a:t>
            </a:r>
            <a:r>
              <a:rPr lang="de-DE" altLang="de-DE" sz="2000" b="1" dirty="0"/>
              <a:t>weiteres Gespräch </a:t>
            </a:r>
            <a:r>
              <a:rPr lang="de-DE" altLang="de-DE" sz="2000" dirty="0"/>
              <a:t>vereinbaren?</a:t>
            </a:r>
          </a:p>
        </p:txBody>
      </p:sp>
      <p:sp>
        <p:nvSpPr>
          <p:cNvPr id="2" name="Foliennummernplatzhalter 1"/>
          <p:cNvSpPr>
            <a:spLocks noGrp="1"/>
          </p:cNvSpPr>
          <p:nvPr>
            <p:ph type="sldNum" sz="quarter" idx="12"/>
          </p:nvPr>
        </p:nvSpPr>
        <p:spPr/>
        <p:txBody>
          <a:bodyPr/>
          <a:lstStyle/>
          <a:p>
            <a:pPr>
              <a:defRPr/>
            </a:pPr>
            <a:fld id="{3A80BCEC-0837-45D1-98F8-59D25F950149}" type="slidenum">
              <a:rPr lang="en-US" altLang="de-DE" smtClean="0"/>
              <a:pPr>
                <a:defRPr/>
              </a:pPr>
              <a:t>35</a:t>
            </a:fld>
            <a:endParaRPr lang="en-US" alt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5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5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3" grpId="0"/>
      <p:bldP spid="109575" grpId="0"/>
      <p:bldP spid="109576" grpId="0"/>
      <p:bldP spid="10" grpId="0" build="p"/>
      <p:bldP spid="11"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el 1"/>
          <p:cNvSpPr txBox="1">
            <a:spLocks/>
          </p:cNvSpPr>
          <p:nvPr/>
        </p:nvSpPr>
        <p:spPr bwMode="auto">
          <a:xfrm>
            <a:off x="609600" y="4270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de-DE" altLang="de-DE" sz="2800" b="1">
                <a:solidFill>
                  <a:srgbClr val="005697"/>
                </a:solidFill>
                <a:latin typeface="Arial" panose="020B0604020202020204" pitchFamily="34" charset="0"/>
                <a:ea typeface="ＭＳ Ｐゴシック" panose="020B0600070205080204" pitchFamily="34" charset="-128"/>
              </a:rPr>
              <a:t>Gesprächsleitfaden für das Gespräch mit Vorgesetzten/BEM-Team I</a:t>
            </a:r>
          </a:p>
        </p:txBody>
      </p:sp>
      <p:sp>
        <p:nvSpPr>
          <p:cNvPr id="111619" name="Inhaltsplatzhalter 2"/>
          <p:cNvSpPr>
            <a:spLocks noGrp="1"/>
          </p:cNvSpPr>
          <p:nvPr>
            <p:ph idx="1"/>
          </p:nvPr>
        </p:nvSpPr>
        <p:spPr>
          <a:xfrm>
            <a:off x="457200" y="1600200"/>
            <a:ext cx="8229600" cy="460375"/>
          </a:xfrm>
        </p:spPr>
        <p:txBody>
          <a:bodyPr/>
          <a:lstStyle/>
          <a:p>
            <a:r>
              <a:rPr lang="de-DE" altLang="de-DE" sz="2000" dirty="0"/>
              <a:t>Wie sehen Sie </a:t>
            </a:r>
            <a:r>
              <a:rPr lang="de-DE" altLang="de-DE" sz="2000" b="1" dirty="0"/>
              <a:t>Ihre Rolle im Rückkehrprozess </a:t>
            </a:r>
            <a:r>
              <a:rPr lang="de-DE" altLang="de-DE" sz="2000" dirty="0"/>
              <a:t>des Beschäftigten?</a:t>
            </a:r>
          </a:p>
        </p:txBody>
      </p:sp>
      <p:sp>
        <p:nvSpPr>
          <p:cNvPr id="111621" name="Inhaltsplatzhalter 2"/>
          <p:cNvSpPr txBox="1">
            <a:spLocks/>
          </p:cNvSpPr>
          <p:nvPr/>
        </p:nvSpPr>
        <p:spPr bwMode="auto">
          <a:xfrm>
            <a:off x="457200" y="2026224"/>
            <a:ext cx="82296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de-DE" altLang="de-DE" sz="2000" dirty="0"/>
              <a:t>Was </a:t>
            </a:r>
            <a:r>
              <a:rPr lang="de-DE" altLang="de-DE" sz="2000" b="1" dirty="0"/>
              <a:t>wünschen</a:t>
            </a:r>
            <a:r>
              <a:rPr lang="de-DE" altLang="de-DE" sz="2000" dirty="0"/>
              <a:t> Sie sich von diesem Gespräch?</a:t>
            </a:r>
          </a:p>
        </p:txBody>
      </p:sp>
      <p:sp>
        <p:nvSpPr>
          <p:cNvPr id="111622" name="Inhaltsplatzhalter 2"/>
          <p:cNvSpPr txBox="1">
            <a:spLocks/>
          </p:cNvSpPr>
          <p:nvPr/>
        </p:nvSpPr>
        <p:spPr bwMode="auto">
          <a:xfrm>
            <a:off x="457200" y="2450660"/>
            <a:ext cx="8229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de-DE" altLang="de-DE" sz="2000" dirty="0"/>
              <a:t>Glauben Sie, dass der Beschäftigte nach seiner Arbeitsunfähigkeit wieder an seinen </a:t>
            </a:r>
            <a:r>
              <a:rPr lang="de-DE" altLang="de-DE" sz="2000" b="1" dirty="0"/>
              <a:t>ursprünglichen Arbeitsplatz</a:t>
            </a:r>
            <a:r>
              <a:rPr lang="de-DE" altLang="de-DE" sz="2000" dirty="0"/>
              <a:t> zurückkehren und seine Aufgaben wieder übernehmen kann?</a:t>
            </a:r>
          </a:p>
        </p:txBody>
      </p:sp>
      <p:sp>
        <p:nvSpPr>
          <p:cNvPr id="111624" name="Inhaltsplatzhalter 2"/>
          <p:cNvSpPr txBox="1">
            <a:spLocks/>
          </p:cNvSpPr>
          <p:nvPr/>
        </p:nvSpPr>
        <p:spPr bwMode="auto">
          <a:xfrm>
            <a:off x="426097" y="3429000"/>
            <a:ext cx="82296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de-DE" altLang="de-DE" sz="2000" dirty="0"/>
              <a:t>Ist es aus Ihrer Sicht umsetzbar, dass der Beschäftigte mit einer </a:t>
            </a:r>
            <a:r>
              <a:rPr lang="de-DE" altLang="de-DE" sz="2000" b="1" dirty="0"/>
              <a:t>gestuften Wiedereingliederung</a:t>
            </a:r>
            <a:r>
              <a:rPr lang="de-DE" altLang="de-DE" sz="2000" dirty="0"/>
              <a:t> zurückkehrt?</a:t>
            </a:r>
          </a:p>
        </p:txBody>
      </p:sp>
      <p:sp>
        <p:nvSpPr>
          <p:cNvPr id="15" name="Inhaltsplatzhalter 2"/>
          <p:cNvSpPr txBox="1">
            <a:spLocks/>
          </p:cNvSpPr>
          <p:nvPr/>
        </p:nvSpPr>
        <p:spPr bwMode="auto">
          <a:xfrm>
            <a:off x="446856" y="4149080"/>
            <a:ext cx="82296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altLang="de-DE" sz="2000"/>
              <a:t>Gibt es bereits </a:t>
            </a:r>
            <a:r>
              <a:rPr lang="de-DE" altLang="de-DE" sz="2000" b="1"/>
              <a:t>konkrete Maßnahmen</a:t>
            </a:r>
            <a:r>
              <a:rPr lang="de-DE" altLang="de-DE" sz="2000"/>
              <a:t>, wie der Arbeitsplatz umgestaltet/die Arbeitsaufgaben geändert werden können?</a:t>
            </a:r>
            <a:endParaRPr lang="de-DE" altLang="de-DE" sz="2000" dirty="0"/>
          </a:p>
        </p:txBody>
      </p:sp>
      <p:sp>
        <p:nvSpPr>
          <p:cNvPr id="2" name="Foliennummernplatzhalter 1"/>
          <p:cNvSpPr>
            <a:spLocks noGrp="1"/>
          </p:cNvSpPr>
          <p:nvPr>
            <p:ph type="sldNum" sz="quarter" idx="12"/>
          </p:nvPr>
        </p:nvSpPr>
        <p:spPr/>
        <p:txBody>
          <a:bodyPr/>
          <a:lstStyle/>
          <a:p>
            <a:pPr>
              <a:defRPr/>
            </a:pPr>
            <a:fld id="{3A80BCEC-0837-45D1-98F8-59D25F950149}" type="slidenum">
              <a:rPr lang="en-US" altLang="de-DE" smtClean="0"/>
              <a:pPr>
                <a:defRPr/>
              </a:pPr>
              <a:t>36</a:t>
            </a:fld>
            <a:endParaRPr lang="en-US" alt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6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6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16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P spid="111621" grpId="0"/>
      <p:bldP spid="111622" grpId="0"/>
      <p:bldP spid="111624" grpId="0"/>
      <p:bldP spid="1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el 1"/>
          <p:cNvSpPr txBox="1">
            <a:spLocks/>
          </p:cNvSpPr>
          <p:nvPr/>
        </p:nvSpPr>
        <p:spPr bwMode="auto">
          <a:xfrm>
            <a:off x="609600" y="4270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de-DE" altLang="de-DE" sz="2800" b="1">
                <a:solidFill>
                  <a:srgbClr val="005697"/>
                </a:solidFill>
                <a:latin typeface="Arial" panose="020B0604020202020204" pitchFamily="34" charset="0"/>
                <a:ea typeface="ＭＳ Ｐゴシック" panose="020B0600070205080204" pitchFamily="34" charset="-128"/>
              </a:rPr>
              <a:t>Gesprächsleitfaden für das Gespräch mit  Vorgesetzten/BEM-Team II</a:t>
            </a:r>
          </a:p>
        </p:txBody>
      </p:sp>
      <p:sp>
        <p:nvSpPr>
          <p:cNvPr id="112644" name="Inhaltsplatzhalter 2"/>
          <p:cNvSpPr txBox="1">
            <a:spLocks/>
          </p:cNvSpPr>
          <p:nvPr/>
        </p:nvSpPr>
        <p:spPr bwMode="auto">
          <a:xfrm>
            <a:off x="457200" y="2219325"/>
            <a:ext cx="82296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de-DE" altLang="de-DE" sz="2000" dirty="0"/>
              <a:t>Möchten Sie, dass der Beschäftigte im geschützten Rahmens des BEM seine </a:t>
            </a:r>
            <a:r>
              <a:rPr lang="de-DE" altLang="de-DE" sz="2000" b="1" dirty="0"/>
              <a:t>Erkrankung offenlegt</a:t>
            </a:r>
            <a:r>
              <a:rPr lang="de-DE" altLang="de-DE" sz="2000" dirty="0"/>
              <a:t>? Welche Informationen wären ausreichend, falls der Beschäftigte die Erkrankung nicht offenlegen möchte?</a:t>
            </a:r>
          </a:p>
        </p:txBody>
      </p:sp>
      <p:sp>
        <p:nvSpPr>
          <p:cNvPr id="112645" name="Inhaltsplatzhalter 2"/>
          <p:cNvSpPr txBox="1">
            <a:spLocks/>
          </p:cNvSpPr>
          <p:nvPr/>
        </p:nvSpPr>
        <p:spPr bwMode="auto">
          <a:xfrm>
            <a:off x="457200" y="2924175"/>
            <a:ext cx="8229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endParaRPr lang="de-DE" altLang="de-DE" sz="2000"/>
          </a:p>
        </p:txBody>
      </p:sp>
      <p:sp>
        <p:nvSpPr>
          <p:cNvPr id="112646" name="Inhaltsplatzhalter 2"/>
          <p:cNvSpPr txBox="1">
            <a:spLocks/>
          </p:cNvSpPr>
          <p:nvPr/>
        </p:nvSpPr>
        <p:spPr bwMode="auto">
          <a:xfrm>
            <a:off x="467544" y="3543102"/>
            <a:ext cx="82296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de-DE" altLang="de-DE" sz="2000" dirty="0"/>
              <a:t>Glauben Sie, dass sich der </a:t>
            </a:r>
            <a:r>
              <a:rPr lang="de-DE" altLang="de-DE" sz="2000" b="1" dirty="0"/>
              <a:t>zurückkehrende Mitarbeiter etwas von Ihnen wünscht</a:t>
            </a:r>
            <a:r>
              <a:rPr lang="de-DE" altLang="de-DE" sz="2000" dirty="0"/>
              <a:t>?</a:t>
            </a:r>
          </a:p>
        </p:txBody>
      </p:sp>
      <p:sp>
        <p:nvSpPr>
          <p:cNvPr id="112647" name="Inhaltsplatzhalter 2"/>
          <p:cNvSpPr txBox="1">
            <a:spLocks/>
          </p:cNvSpPr>
          <p:nvPr/>
        </p:nvSpPr>
        <p:spPr bwMode="auto">
          <a:xfrm>
            <a:off x="457200" y="4264769"/>
            <a:ext cx="82296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de-DE" altLang="de-DE" sz="2000" b="1" dirty="0"/>
              <a:t>Wünschen</a:t>
            </a:r>
            <a:r>
              <a:rPr lang="de-DE" altLang="de-DE" sz="2000" dirty="0"/>
              <a:t> Sie sich etwas </a:t>
            </a:r>
            <a:r>
              <a:rPr lang="de-DE" altLang="de-DE" sz="2000" b="1" dirty="0"/>
              <a:t>vom zurückkehrenden Mitarbeiter</a:t>
            </a:r>
            <a:r>
              <a:rPr lang="de-DE" altLang="de-DE" sz="2000" dirty="0"/>
              <a:t>?</a:t>
            </a:r>
          </a:p>
        </p:txBody>
      </p:sp>
      <p:sp>
        <p:nvSpPr>
          <p:cNvPr id="112650" name="Inhaltsplatzhalter 2"/>
          <p:cNvSpPr txBox="1">
            <a:spLocks/>
          </p:cNvSpPr>
          <p:nvPr/>
        </p:nvSpPr>
        <p:spPr bwMode="auto">
          <a:xfrm>
            <a:off x="457200" y="4768825"/>
            <a:ext cx="82296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de-DE" altLang="de-DE" sz="2000" dirty="0"/>
              <a:t>Wie wollen wir nun verbleiben? Sollen wir ein </a:t>
            </a:r>
            <a:r>
              <a:rPr lang="de-DE" altLang="de-DE" sz="2000" b="1" dirty="0"/>
              <a:t>weiteres Gespräch </a:t>
            </a:r>
            <a:r>
              <a:rPr lang="de-DE" altLang="de-DE" sz="2000" dirty="0"/>
              <a:t>vereinbaren?</a:t>
            </a:r>
          </a:p>
        </p:txBody>
      </p:sp>
      <p:sp>
        <p:nvSpPr>
          <p:cNvPr id="2" name="Foliennummernplatzhalter 1"/>
          <p:cNvSpPr>
            <a:spLocks noGrp="1"/>
          </p:cNvSpPr>
          <p:nvPr>
            <p:ph type="sldNum" sz="quarter" idx="12"/>
          </p:nvPr>
        </p:nvSpPr>
        <p:spPr/>
        <p:txBody>
          <a:bodyPr/>
          <a:lstStyle/>
          <a:p>
            <a:pPr>
              <a:defRPr/>
            </a:pPr>
            <a:fld id="{3A80BCEC-0837-45D1-98F8-59D25F950149}" type="slidenum">
              <a:rPr lang="en-US" altLang="de-DE" smtClean="0"/>
              <a:pPr>
                <a:defRPr/>
              </a:pPr>
              <a:t>37</a:t>
            </a:fld>
            <a:endParaRPr lang="en-US" alt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4" grpId="0"/>
      <p:bldP spid="112646" grpId="0"/>
      <p:bldP spid="112647" grpId="0"/>
      <p:bldP spid="11265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060848"/>
            <a:ext cx="8229600" cy="1143000"/>
          </a:xfrm>
        </p:spPr>
        <p:txBody>
          <a:bodyPr/>
          <a:lstStyle/>
          <a:p>
            <a:r>
              <a:rPr lang="de-DE" b="1" dirty="0">
                <a:solidFill>
                  <a:schemeClr val="accent1">
                    <a:lumMod val="75000"/>
                  </a:schemeClr>
                </a:solidFill>
              </a:rPr>
              <a:t>Teil 3  - Gesprächssimulation</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3573016"/>
            <a:ext cx="3041650" cy="2187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Foliennummernplatzhalter 3"/>
          <p:cNvSpPr>
            <a:spLocks noGrp="1"/>
          </p:cNvSpPr>
          <p:nvPr>
            <p:ph type="sldNum" sz="quarter" idx="12"/>
          </p:nvPr>
        </p:nvSpPr>
        <p:spPr/>
        <p:txBody>
          <a:bodyPr/>
          <a:lstStyle/>
          <a:p>
            <a:pPr>
              <a:defRPr/>
            </a:pPr>
            <a:fld id="{3A80BCEC-0837-45D1-98F8-59D25F950149}" type="slidenum">
              <a:rPr lang="en-US" altLang="de-DE" smtClean="0"/>
              <a:pPr>
                <a:defRPr/>
              </a:pPr>
              <a:t>38</a:t>
            </a:fld>
            <a:endParaRPr lang="en-US" altLang="de-DE"/>
          </a:p>
        </p:txBody>
      </p:sp>
    </p:spTree>
    <p:extLst>
      <p:ext uri="{BB962C8B-B14F-4D97-AF65-F5344CB8AC3E}">
        <p14:creationId xmlns:p14="http://schemas.microsoft.com/office/powerpoint/2010/main" val="2137701895"/>
      </p:ext>
    </p:extLst>
  </p:cSld>
  <p:clrMapOvr>
    <a:masterClrMapping/>
  </p:clrMapOvr>
  <p:transition>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el 1"/>
          <p:cNvSpPr>
            <a:spLocks noGrp="1"/>
          </p:cNvSpPr>
          <p:nvPr>
            <p:ph type="title"/>
          </p:nvPr>
        </p:nvSpPr>
        <p:spPr/>
        <p:txBody>
          <a:bodyPr/>
          <a:lstStyle/>
          <a:p>
            <a:pPr eaLnBrk="1" hangingPunct="1"/>
            <a:r>
              <a:rPr lang="de-DE" altLang="de-DE" sz="2800" b="1">
                <a:solidFill>
                  <a:srgbClr val="005697"/>
                </a:solidFill>
                <a:latin typeface="Arial" panose="020B0604020202020204" pitchFamily="34" charset="0"/>
                <a:ea typeface="ＭＳ Ｐゴシック" panose="020B0600070205080204" pitchFamily="34" charset="-128"/>
              </a:rPr>
              <a:t>Gesprächssimulation A</a:t>
            </a:r>
          </a:p>
        </p:txBody>
      </p:sp>
      <p:sp>
        <p:nvSpPr>
          <p:cNvPr id="3" name="Inhaltsplatzhalter 2"/>
          <p:cNvSpPr>
            <a:spLocks noGrp="1"/>
          </p:cNvSpPr>
          <p:nvPr>
            <p:ph idx="1"/>
          </p:nvPr>
        </p:nvSpPr>
        <p:spPr>
          <a:xfrm>
            <a:off x="457200" y="1268760"/>
            <a:ext cx="8229600" cy="4525962"/>
          </a:xfrm>
        </p:spPr>
        <p:txBody>
          <a:bodyPr/>
          <a:lstStyle/>
          <a:p>
            <a:pPr marL="0" indent="0" eaLnBrk="1" hangingPunct="1">
              <a:buFont typeface="Arial" charset="0"/>
              <a:buNone/>
              <a:defRPr/>
            </a:pPr>
            <a:r>
              <a:rPr lang="de-DE" sz="2400" b="1" dirty="0"/>
              <a:t>Ziel</a:t>
            </a:r>
          </a:p>
          <a:p>
            <a:pPr eaLnBrk="1" hangingPunct="1">
              <a:buFont typeface="Arial" charset="0"/>
              <a:buChar char="•"/>
              <a:defRPr/>
            </a:pPr>
            <a:r>
              <a:rPr lang="de-DE" sz="2400" dirty="0"/>
              <a:t>Einsatz des Gesprächsleitfadens in einer Gesprächssimulation</a:t>
            </a:r>
          </a:p>
          <a:p>
            <a:pPr marL="0" indent="0" eaLnBrk="1" hangingPunct="1">
              <a:buFont typeface="Arial" charset="0"/>
              <a:buNone/>
              <a:defRPr/>
            </a:pPr>
            <a:r>
              <a:rPr lang="de-DE" sz="2400" b="1" dirty="0"/>
              <a:t>Vorbereitung</a:t>
            </a:r>
          </a:p>
          <a:p>
            <a:pPr eaLnBrk="1" hangingPunct="1">
              <a:buFont typeface="Arial" charset="0"/>
              <a:buChar char="•"/>
              <a:defRPr/>
            </a:pPr>
            <a:r>
              <a:rPr lang="de-DE" sz="2400" dirty="0"/>
              <a:t>Bitte teilen Sie sich in Gruppen mit folgender Besetzung auf:</a:t>
            </a:r>
          </a:p>
          <a:p>
            <a:pPr lvl="1" eaLnBrk="1" hangingPunct="1">
              <a:buFont typeface="Arial" charset="0"/>
              <a:buChar char="–"/>
              <a:defRPr/>
            </a:pPr>
            <a:r>
              <a:rPr lang="de-DE" sz="2000" dirty="0"/>
              <a:t>1 Betriebsarzt</a:t>
            </a:r>
          </a:p>
          <a:p>
            <a:pPr lvl="1" eaLnBrk="1" hangingPunct="1">
              <a:buFont typeface="Arial" charset="0"/>
              <a:buChar char="–"/>
              <a:defRPr/>
            </a:pPr>
            <a:r>
              <a:rPr lang="de-DE" sz="2000" dirty="0"/>
              <a:t>1 rückkehrender Beschäftigter</a:t>
            </a:r>
          </a:p>
          <a:p>
            <a:pPr lvl="1" eaLnBrk="1" hangingPunct="1">
              <a:buFont typeface="Arial" charset="0"/>
              <a:buChar char="–"/>
              <a:defRPr/>
            </a:pPr>
            <a:r>
              <a:rPr lang="de-DE" sz="2000" dirty="0"/>
              <a:t>1 Vorgesetzter (des rückkehrenden Beschäftigten)</a:t>
            </a:r>
          </a:p>
          <a:p>
            <a:pPr lvl="1" eaLnBrk="1" hangingPunct="1">
              <a:buFont typeface="Arial" charset="0"/>
              <a:buChar char="–"/>
              <a:defRPr/>
            </a:pPr>
            <a:r>
              <a:rPr lang="de-DE" sz="2000" dirty="0"/>
              <a:t>3-4 Beobachter</a:t>
            </a:r>
          </a:p>
          <a:p>
            <a:pPr eaLnBrk="1" hangingPunct="1">
              <a:defRPr/>
            </a:pPr>
            <a:r>
              <a:rPr lang="de-DE" sz="2400" dirty="0"/>
              <a:t>Bitte lesen Sie die entsprechenden Rollenbeschreibungen. </a:t>
            </a:r>
          </a:p>
          <a:p>
            <a:pPr eaLnBrk="1" hangingPunct="1">
              <a:defRPr/>
            </a:pPr>
            <a:r>
              <a:rPr lang="de-DE" sz="2400" dirty="0"/>
              <a:t>Die „Betriebsärzte“ schauen den Gesprächsleitfaden an (Einsatz während/am Ende des Gesprächs).</a:t>
            </a:r>
          </a:p>
          <a:p>
            <a:pPr eaLnBrk="1" hangingPunct="1">
              <a:defRPr/>
            </a:pPr>
            <a:r>
              <a:rPr lang="de-DE" sz="2400" dirty="0"/>
              <a:t>Die Beobachter schauen den Gesprächsleitfaden an.</a:t>
            </a:r>
          </a:p>
          <a:p>
            <a:pPr marL="0" indent="0" eaLnBrk="1" hangingPunct="1">
              <a:buFont typeface="Arial" charset="0"/>
              <a:buNone/>
              <a:defRPr/>
            </a:pPr>
            <a:endParaRPr lang="de-DE" sz="2400" dirty="0"/>
          </a:p>
        </p:txBody>
      </p:sp>
      <p:sp>
        <p:nvSpPr>
          <p:cNvPr id="2" name="Foliennummernplatzhalter 1"/>
          <p:cNvSpPr>
            <a:spLocks noGrp="1"/>
          </p:cNvSpPr>
          <p:nvPr>
            <p:ph type="sldNum" sz="quarter" idx="12"/>
          </p:nvPr>
        </p:nvSpPr>
        <p:spPr/>
        <p:txBody>
          <a:bodyPr/>
          <a:lstStyle/>
          <a:p>
            <a:pPr>
              <a:defRPr/>
            </a:pPr>
            <a:fld id="{3A80BCEC-0837-45D1-98F8-59D25F950149}" type="slidenum">
              <a:rPr lang="en-US" altLang="de-DE" smtClean="0"/>
              <a:pPr>
                <a:defRPr/>
              </a:pPr>
              <a:t>39</a:t>
            </a:fld>
            <a:endParaRPr lang="en-US" alt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22225" y="1196975"/>
            <a:ext cx="9144000" cy="295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endParaRPr lang="de-DE" altLang="de-DE" sz="3200" dirty="0">
              <a:solidFill>
                <a:schemeClr val="accent1">
                  <a:lumMod val="75000"/>
                </a:schemeClr>
              </a:solidFill>
              <a:latin typeface="+mj-lt"/>
              <a:cs typeface="Arial"/>
            </a:endParaRPr>
          </a:p>
          <a:p>
            <a:pPr algn="ctr"/>
            <a:endParaRPr lang="de-DE" altLang="ja-JP" sz="3200" dirty="0">
              <a:solidFill>
                <a:schemeClr val="accent1">
                  <a:lumMod val="75000"/>
                </a:schemeClr>
              </a:solidFill>
              <a:latin typeface="+mj-lt"/>
              <a:cs typeface="Arial"/>
            </a:endParaRPr>
          </a:p>
          <a:p>
            <a:pPr algn="ctr"/>
            <a:r>
              <a:rPr lang="de-DE" altLang="ja-JP" sz="3200" dirty="0">
                <a:solidFill>
                  <a:schemeClr val="accent1">
                    <a:lumMod val="75000"/>
                  </a:schemeClr>
                </a:solidFill>
                <a:latin typeface="+mj-lt"/>
                <a:cs typeface="Arial"/>
              </a:rPr>
              <a:t> </a:t>
            </a:r>
            <a:r>
              <a:rPr lang="de-DE" altLang="ja-JP" sz="3200">
                <a:solidFill>
                  <a:schemeClr val="accent1">
                    <a:lumMod val="75000"/>
                  </a:schemeClr>
                </a:solidFill>
                <a:latin typeface="+mj-lt"/>
                <a:cs typeface="Arial"/>
              </a:rPr>
              <a:t>Psychische Erkrankung/</a:t>
            </a:r>
            <a:r>
              <a:rPr lang="de-DE" altLang="ja-JP" sz="3200" dirty="0">
                <a:solidFill>
                  <a:schemeClr val="accent1">
                    <a:lumMod val="75000"/>
                  </a:schemeClr>
                </a:solidFill>
                <a:latin typeface="+mj-lt"/>
                <a:cs typeface="Arial"/>
              </a:rPr>
              <a:t>Depression </a:t>
            </a:r>
          </a:p>
          <a:p>
            <a:pPr algn="ctr"/>
            <a:r>
              <a:rPr lang="de-DE" altLang="ja-JP" sz="3200" dirty="0">
                <a:solidFill>
                  <a:schemeClr val="accent1">
                    <a:lumMod val="75000"/>
                  </a:schemeClr>
                </a:solidFill>
                <a:latin typeface="+mj-lt"/>
                <a:cs typeface="Arial"/>
              </a:rPr>
              <a:t>ist Ursache von</a:t>
            </a:r>
          </a:p>
          <a:p>
            <a:pPr algn="ctr"/>
            <a:r>
              <a:rPr lang="de-DE" altLang="ja-JP" sz="3200" dirty="0">
                <a:solidFill>
                  <a:schemeClr val="accent1">
                    <a:lumMod val="75000"/>
                  </a:schemeClr>
                </a:solidFill>
                <a:latin typeface="+mj-lt"/>
                <a:cs typeface="Arial"/>
              </a:rPr>
              <a:t> </a:t>
            </a:r>
          </a:p>
          <a:p>
            <a:pPr algn="ctr"/>
            <a:r>
              <a:rPr lang="de-DE" altLang="ja-JP" sz="3200" dirty="0">
                <a:solidFill>
                  <a:schemeClr val="accent1">
                    <a:lumMod val="75000"/>
                  </a:schemeClr>
                </a:solidFill>
                <a:latin typeface="+mj-lt"/>
                <a:cs typeface="Arial"/>
              </a:rPr>
              <a:t>Arbeitsunfähigkeit</a:t>
            </a:r>
          </a:p>
          <a:p>
            <a:pPr algn="ctr"/>
            <a:r>
              <a:rPr lang="de-DE" altLang="ja-JP" sz="3200" dirty="0">
                <a:solidFill>
                  <a:schemeClr val="accent1">
                    <a:lumMod val="75000"/>
                  </a:schemeClr>
                </a:solidFill>
                <a:latin typeface="+mj-lt"/>
                <a:cs typeface="Arial"/>
              </a:rPr>
              <a:t>Berentung</a:t>
            </a:r>
          </a:p>
          <a:p>
            <a:pPr algn="ctr"/>
            <a:r>
              <a:rPr lang="de-DE" altLang="ja-JP" sz="3200" dirty="0">
                <a:solidFill>
                  <a:schemeClr val="accent1">
                    <a:lumMod val="75000"/>
                  </a:schemeClr>
                </a:solidFill>
                <a:latin typeface="+mj-lt"/>
                <a:cs typeface="Arial"/>
              </a:rPr>
              <a:t>Arbeitsplatzverlust</a:t>
            </a:r>
          </a:p>
        </p:txBody>
      </p:sp>
      <p:sp>
        <p:nvSpPr>
          <p:cNvPr id="2" name="Foliennummernplatzhalter 1"/>
          <p:cNvSpPr>
            <a:spLocks noGrp="1"/>
          </p:cNvSpPr>
          <p:nvPr>
            <p:ph type="sldNum" sz="quarter" idx="12"/>
          </p:nvPr>
        </p:nvSpPr>
        <p:spPr/>
        <p:txBody>
          <a:bodyPr/>
          <a:lstStyle/>
          <a:p>
            <a:pPr>
              <a:defRPr/>
            </a:pPr>
            <a:fld id="{3A80BCEC-0837-45D1-98F8-59D25F950149}" type="slidenum">
              <a:rPr lang="en-US" altLang="de-DE" smtClean="0"/>
              <a:pPr>
                <a:defRPr/>
              </a:pPr>
              <a:t>4</a:t>
            </a:fld>
            <a:endParaRPr lang="en-US" altLang="de-DE"/>
          </a:p>
        </p:txBody>
      </p:sp>
    </p:spTree>
    <p:extLst>
      <p:ext uri="{BB962C8B-B14F-4D97-AF65-F5344CB8AC3E}">
        <p14:creationId xmlns:p14="http://schemas.microsoft.com/office/powerpoint/2010/main" val="1851910548"/>
      </p:ext>
    </p:extLst>
  </p:cSld>
  <p:clrMapOvr>
    <a:masterClrMapping/>
  </p:clrMapOvr>
  <p:transition>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el 1"/>
          <p:cNvSpPr>
            <a:spLocks noGrp="1"/>
          </p:cNvSpPr>
          <p:nvPr>
            <p:ph type="title"/>
          </p:nvPr>
        </p:nvSpPr>
        <p:spPr/>
        <p:txBody>
          <a:bodyPr/>
          <a:lstStyle/>
          <a:p>
            <a:pPr eaLnBrk="1" hangingPunct="1"/>
            <a:r>
              <a:rPr lang="de-DE" altLang="de-DE" sz="2800" b="1" dirty="0">
                <a:solidFill>
                  <a:srgbClr val="005697"/>
                </a:solidFill>
                <a:latin typeface="Arial" panose="020B0604020202020204" pitchFamily="34" charset="0"/>
                <a:ea typeface="ＭＳ Ｐゴシック" panose="020B0600070205080204" pitchFamily="34" charset="-128"/>
              </a:rPr>
              <a:t>Gesprächssimulation A</a:t>
            </a:r>
          </a:p>
        </p:txBody>
      </p:sp>
      <p:sp>
        <p:nvSpPr>
          <p:cNvPr id="3" name="Inhaltsplatzhalter 2"/>
          <p:cNvSpPr>
            <a:spLocks noGrp="1"/>
          </p:cNvSpPr>
          <p:nvPr>
            <p:ph idx="1"/>
          </p:nvPr>
        </p:nvSpPr>
        <p:spPr/>
        <p:txBody>
          <a:bodyPr/>
          <a:lstStyle/>
          <a:p>
            <a:pPr marL="514350" indent="-514350" eaLnBrk="1" hangingPunct="1">
              <a:buFont typeface="+mj-lt"/>
              <a:buAutoNum type="arabicPeriod"/>
              <a:defRPr/>
            </a:pPr>
            <a:r>
              <a:rPr lang="de-DE" sz="2400" dirty="0"/>
              <a:t>Betriebsarzt führt mit Beschäftigtem das Erstgespräch (10 Minuten)</a:t>
            </a:r>
          </a:p>
          <a:p>
            <a:pPr lvl="1" indent="-342900" eaLnBrk="1" hangingPunct="1">
              <a:defRPr/>
            </a:pPr>
            <a:r>
              <a:rPr lang="de-DE" sz="2000" dirty="0"/>
              <a:t>Wie empfinde ich das Gespräch?</a:t>
            </a:r>
          </a:p>
          <a:p>
            <a:pPr lvl="1" indent="-342900" eaLnBrk="1" hangingPunct="1">
              <a:defRPr/>
            </a:pPr>
            <a:r>
              <a:rPr lang="de-DE" sz="2000" dirty="0"/>
              <a:t>Wo gibt es Schwierigkeiten?</a:t>
            </a:r>
          </a:p>
          <a:p>
            <a:pPr lvl="1" indent="-342900" eaLnBrk="1" hangingPunct="1">
              <a:defRPr/>
            </a:pPr>
            <a:r>
              <a:rPr lang="de-DE" sz="2000" dirty="0"/>
              <a:t>Was läuft gut?</a:t>
            </a:r>
          </a:p>
          <a:p>
            <a:pPr lvl="1" indent="-342900" eaLnBrk="1" hangingPunct="1">
              <a:defRPr/>
            </a:pPr>
            <a:r>
              <a:rPr lang="de-DE" sz="2000" dirty="0"/>
              <a:t>Beobachter machen sich Notizen auf dem Gesprächsleitfaden darüber, was sie zu den einzelnen Fragen erfahren</a:t>
            </a:r>
          </a:p>
          <a:p>
            <a:pPr marL="514350" indent="-514350" eaLnBrk="1" hangingPunct="1">
              <a:buFont typeface="+mj-lt"/>
              <a:buAutoNum type="arabicPeriod"/>
              <a:defRPr/>
            </a:pPr>
            <a:r>
              <a:rPr lang="de-DE" sz="2400" dirty="0" err="1"/>
              <a:t>Debriefing</a:t>
            </a:r>
            <a:r>
              <a:rPr lang="de-DE" sz="2400" dirty="0"/>
              <a:t> in der Gruppe</a:t>
            </a:r>
          </a:p>
          <a:p>
            <a:pPr lvl="1" indent="-342900" eaLnBrk="1" hangingPunct="1">
              <a:defRPr/>
            </a:pPr>
            <a:r>
              <a:rPr lang="de-DE" sz="2000" dirty="0"/>
              <a:t>Wie hat der Beschäftigte das Gespräch empfunden?</a:t>
            </a:r>
          </a:p>
          <a:p>
            <a:pPr lvl="1" indent="-342900" eaLnBrk="1" hangingPunct="1">
              <a:defRPr/>
            </a:pPr>
            <a:r>
              <a:rPr lang="de-DE" sz="2000" dirty="0"/>
              <a:t>Wie hat der Betriebsarzt das Gespräch empfunden?</a:t>
            </a:r>
          </a:p>
          <a:p>
            <a:pPr lvl="1" indent="-342900" eaLnBrk="1" hangingPunct="1">
              <a:defRPr/>
            </a:pPr>
            <a:r>
              <a:rPr lang="de-DE" sz="2000" dirty="0"/>
              <a:t>Wie ging es den Zuhörern? Was fanden die Zuhörer </a:t>
            </a:r>
            <a:r>
              <a:rPr lang="de-DE" sz="2000" b="1" dirty="0"/>
              <a:t>gut</a:t>
            </a:r>
            <a:r>
              <a:rPr lang="de-DE" sz="2000" dirty="0"/>
              <a:t> an dem Gespräch?</a:t>
            </a:r>
          </a:p>
          <a:p>
            <a:pPr marL="0" indent="0" eaLnBrk="1" hangingPunct="1">
              <a:buNone/>
              <a:defRPr/>
            </a:pPr>
            <a:endParaRPr lang="de-DE" sz="2400" dirty="0"/>
          </a:p>
        </p:txBody>
      </p:sp>
      <p:sp>
        <p:nvSpPr>
          <p:cNvPr id="2" name="Foliennummernplatzhalter 1"/>
          <p:cNvSpPr>
            <a:spLocks noGrp="1"/>
          </p:cNvSpPr>
          <p:nvPr>
            <p:ph type="sldNum" sz="quarter" idx="12"/>
          </p:nvPr>
        </p:nvSpPr>
        <p:spPr/>
        <p:txBody>
          <a:bodyPr/>
          <a:lstStyle/>
          <a:p>
            <a:pPr>
              <a:defRPr/>
            </a:pPr>
            <a:fld id="{3A80BCEC-0837-45D1-98F8-59D25F950149}" type="slidenum">
              <a:rPr lang="en-US" altLang="de-DE" smtClean="0"/>
              <a:pPr>
                <a:defRPr/>
              </a:pPr>
              <a:t>40</a:t>
            </a:fld>
            <a:endParaRPr lang="en-US" altLang="de-DE"/>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el 1"/>
          <p:cNvSpPr>
            <a:spLocks noGrp="1"/>
          </p:cNvSpPr>
          <p:nvPr>
            <p:ph type="title"/>
          </p:nvPr>
        </p:nvSpPr>
        <p:spPr/>
        <p:txBody>
          <a:bodyPr/>
          <a:lstStyle/>
          <a:p>
            <a:r>
              <a:rPr lang="de-DE" altLang="de-DE" sz="2800" b="1" dirty="0">
                <a:solidFill>
                  <a:srgbClr val="005697"/>
                </a:solidFill>
                <a:latin typeface="Arial" panose="020B0604020202020204" pitchFamily="34" charset="0"/>
                <a:ea typeface="ＭＳ Ｐゴシック" panose="020B0600070205080204" pitchFamily="34" charset="-128"/>
              </a:rPr>
              <a:t>Gesprächssimulation B</a:t>
            </a:r>
          </a:p>
        </p:txBody>
      </p:sp>
      <p:sp>
        <p:nvSpPr>
          <p:cNvPr id="4" name="Inhaltsplatzhalter 2"/>
          <p:cNvSpPr>
            <a:spLocks noGrp="1"/>
          </p:cNvSpPr>
          <p:nvPr>
            <p:ph idx="1"/>
          </p:nvPr>
        </p:nvSpPr>
        <p:spPr/>
        <p:txBody>
          <a:bodyPr/>
          <a:lstStyle/>
          <a:p>
            <a:pPr marL="0" indent="0" eaLnBrk="1" hangingPunct="1">
              <a:buFont typeface="Arial" charset="0"/>
              <a:buNone/>
              <a:defRPr/>
            </a:pPr>
            <a:r>
              <a:rPr lang="de-DE" sz="2400" b="1" dirty="0"/>
              <a:t>Ziel</a:t>
            </a:r>
          </a:p>
          <a:p>
            <a:pPr eaLnBrk="1" hangingPunct="1">
              <a:buFont typeface="Arial" charset="0"/>
              <a:buChar char="•"/>
              <a:defRPr/>
            </a:pPr>
            <a:r>
              <a:rPr lang="de-DE" sz="2400" dirty="0"/>
              <a:t>Einsatz des Handlungsleitfadens in einer Gesprächssimulation</a:t>
            </a:r>
          </a:p>
          <a:p>
            <a:pPr marL="0" indent="0" eaLnBrk="1" hangingPunct="1">
              <a:buFont typeface="Arial" charset="0"/>
              <a:buNone/>
              <a:defRPr/>
            </a:pPr>
            <a:r>
              <a:rPr lang="de-DE" sz="2400" b="1" dirty="0"/>
              <a:t>Vorbereitung</a:t>
            </a:r>
          </a:p>
          <a:p>
            <a:pPr eaLnBrk="1" hangingPunct="1">
              <a:buFont typeface="Arial" charset="0"/>
              <a:buChar char="•"/>
              <a:defRPr/>
            </a:pPr>
            <a:r>
              <a:rPr lang="de-DE" sz="2400" dirty="0"/>
              <a:t>Wir benötigen 3 Freiwillige:</a:t>
            </a:r>
          </a:p>
          <a:p>
            <a:pPr lvl="1" eaLnBrk="1" hangingPunct="1">
              <a:buFont typeface="Arial" charset="0"/>
              <a:buChar char="–"/>
              <a:defRPr/>
            </a:pPr>
            <a:r>
              <a:rPr lang="de-DE" sz="2000" dirty="0"/>
              <a:t>1 rückkehrender Beschäftigter</a:t>
            </a:r>
          </a:p>
          <a:p>
            <a:pPr lvl="1" eaLnBrk="1" hangingPunct="1">
              <a:buFont typeface="Arial" charset="0"/>
              <a:buChar char="–"/>
              <a:defRPr/>
            </a:pPr>
            <a:r>
              <a:rPr lang="de-DE" sz="2000" dirty="0"/>
              <a:t>1 Vorgesetzter (des rückkehrenden Beschäftigten)</a:t>
            </a:r>
          </a:p>
          <a:p>
            <a:pPr lvl="1" eaLnBrk="1" hangingPunct="1">
              <a:buFont typeface="Arial" charset="0"/>
              <a:buChar char="–"/>
              <a:defRPr/>
            </a:pPr>
            <a:r>
              <a:rPr lang="de-DE" sz="2000" dirty="0"/>
              <a:t>1 Betriebsarzt</a:t>
            </a:r>
          </a:p>
          <a:p>
            <a:pPr eaLnBrk="1" hangingPunct="1">
              <a:defRPr/>
            </a:pPr>
            <a:r>
              <a:rPr lang="de-DE" sz="2400" dirty="0"/>
              <a:t>Bitte lesen Sie die entsprechenden Rollenbeschreibungen. </a:t>
            </a:r>
          </a:p>
          <a:p>
            <a:pPr eaLnBrk="1" hangingPunct="1">
              <a:defRPr/>
            </a:pPr>
            <a:r>
              <a:rPr lang="de-DE" sz="2400" dirty="0"/>
              <a:t>Das Plenum wird aufgeteilt und versucht sich bitte in die jeweilige </a:t>
            </a:r>
            <a:r>
              <a:rPr lang="de-DE" sz="2400"/>
              <a:t>Rolle hineinzuversetzen.</a:t>
            </a:r>
            <a:endParaRPr lang="de-DE" sz="2400" dirty="0"/>
          </a:p>
          <a:p>
            <a:pPr marL="0" indent="0" eaLnBrk="1" hangingPunct="1">
              <a:buFont typeface="Arial" charset="0"/>
              <a:buNone/>
              <a:defRPr/>
            </a:pPr>
            <a:endParaRPr lang="de-DE" sz="2400" dirty="0"/>
          </a:p>
        </p:txBody>
      </p:sp>
      <p:sp>
        <p:nvSpPr>
          <p:cNvPr id="2" name="Foliennummernplatzhalter 1"/>
          <p:cNvSpPr>
            <a:spLocks noGrp="1"/>
          </p:cNvSpPr>
          <p:nvPr>
            <p:ph type="sldNum" sz="quarter" idx="12"/>
          </p:nvPr>
        </p:nvSpPr>
        <p:spPr/>
        <p:txBody>
          <a:bodyPr/>
          <a:lstStyle/>
          <a:p>
            <a:pPr>
              <a:defRPr/>
            </a:pPr>
            <a:fld id="{3A80BCEC-0837-45D1-98F8-59D25F950149}" type="slidenum">
              <a:rPr lang="en-US" altLang="de-DE" smtClean="0"/>
              <a:pPr>
                <a:defRPr/>
              </a:pPr>
              <a:t>41</a:t>
            </a:fld>
            <a:endParaRPr lang="en-US" altLang="de-DE"/>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2800" b="1" dirty="0">
                <a:solidFill>
                  <a:srgbClr val="005697"/>
                </a:solidFill>
                <a:latin typeface="Arial" panose="020B0604020202020204" pitchFamily="34" charset="0"/>
                <a:ea typeface="ＭＳ Ｐゴシック" panose="020B0600070205080204" pitchFamily="34" charset="-128"/>
              </a:rPr>
              <a:t>Gesprächssimulation B </a:t>
            </a:r>
            <a:endParaRPr lang="de-DE" sz="2800" dirty="0"/>
          </a:p>
        </p:txBody>
      </p:sp>
      <p:sp>
        <p:nvSpPr>
          <p:cNvPr id="3" name="Inhaltsplatzhalter 2"/>
          <p:cNvSpPr>
            <a:spLocks noGrp="1"/>
          </p:cNvSpPr>
          <p:nvPr>
            <p:ph idx="1"/>
          </p:nvPr>
        </p:nvSpPr>
        <p:spPr/>
        <p:txBody>
          <a:bodyPr/>
          <a:lstStyle/>
          <a:p>
            <a:pPr marL="514350" indent="-514350" eaLnBrk="1" hangingPunct="1">
              <a:buFont typeface="+mj-lt"/>
              <a:buAutoNum type="arabicPeriod"/>
              <a:defRPr/>
            </a:pPr>
            <a:r>
              <a:rPr lang="de-DE" sz="2400" dirty="0"/>
              <a:t>Betriebsarzt führt mit Beschäftigtem das Erstgespräch (10 Minuten)</a:t>
            </a:r>
          </a:p>
          <a:p>
            <a:pPr lvl="1" indent="-342900" eaLnBrk="1" hangingPunct="1">
              <a:defRPr/>
            </a:pPr>
            <a:r>
              <a:rPr lang="de-DE" sz="2000" dirty="0"/>
              <a:t>Wie empfinde ich das Gespräch? </a:t>
            </a:r>
          </a:p>
          <a:p>
            <a:pPr lvl="1" indent="-342900" eaLnBrk="1" hangingPunct="1">
              <a:defRPr/>
            </a:pPr>
            <a:r>
              <a:rPr lang="de-DE" sz="2000" dirty="0"/>
              <a:t>Wo gibt es Schwierigkeiten? Was läuft gut?</a:t>
            </a:r>
          </a:p>
          <a:p>
            <a:pPr lvl="1" indent="-342900" eaLnBrk="1" hangingPunct="1">
              <a:defRPr/>
            </a:pPr>
            <a:r>
              <a:rPr lang="de-DE" sz="2000" dirty="0"/>
              <a:t>Beobachter machen sich Notizen auf dem Gesprächsleitfaden darüber, was sie zu den einzelnen Fragen erfahren</a:t>
            </a:r>
          </a:p>
          <a:p>
            <a:pPr marL="514350" indent="-514350">
              <a:buFont typeface="+mj-lt"/>
              <a:buAutoNum type="arabicPeriod"/>
            </a:pPr>
            <a:r>
              <a:rPr lang="de-DE" sz="2400" dirty="0"/>
              <a:t>Betriebsarzt führt mit Vorgesetzter Gespräch bzgl. rückkehrenden Beschäftigten</a:t>
            </a:r>
          </a:p>
          <a:p>
            <a:pPr lvl="1" indent="-342900" eaLnBrk="1" hangingPunct="1">
              <a:defRPr/>
            </a:pPr>
            <a:r>
              <a:rPr lang="de-DE" sz="2000" dirty="0"/>
              <a:t>Wie empfinde ich das Gespräch?</a:t>
            </a:r>
          </a:p>
          <a:p>
            <a:pPr lvl="1" indent="-342900" eaLnBrk="1" hangingPunct="1">
              <a:defRPr/>
            </a:pPr>
            <a:r>
              <a:rPr lang="de-DE" sz="2000" dirty="0"/>
              <a:t>Wo gibt es Schwierigkeiten? Was läuft gut?</a:t>
            </a:r>
          </a:p>
          <a:p>
            <a:pPr lvl="1" indent="-342900" eaLnBrk="1" hangingPunct="1">
              <a:defRPr/>
            </a:pPr>
            <a:r>
              <a:rPr lang="de-DE" sz="2000" dirty="0"/>
              <a:t>Beobachter machen sich Notizen auf dem Gesprächsleitfaden darüber, was sie zu den einzelnen Fragen erfahren</a:t>
            </a:r>
          </a:p>
        </p:txBody>
      </p:sp>
      <p:sp>
        <p:nvSpPr>
          <p:cNvPr id="4" name="Foliennummernplatzhalter 3"/>
          <p:cNvSpPr>
            <a:spLocks noGrp="1"/>
          </p:cNvSpPr>
          <p:nvPr>
            <p:ph type="sldNum" sz="quarter" idx="12"/>
          </p:nvPr>
        </p:nvSpPr>
        <p:spPr/>
        <p:txBody>
          <a:bodyPr/>
          <a:lstStyle/>
          <a:p>
            <a:pPr>
              <a:defRPr/>
            </a:pPr>
            <a:fld id="{3A80BCEC-0837-45D1-98F8-59D25F950149}" type="slidenum">
              <a:rPr lang="en-US" altLang="de-DE" smtClean="0"/>
              <a:pPr>
                <a:defRPr/>
              </a:pPr>
              <a:t>42</a:t>
            </a:fld>
            <a:endParaRPr lang="en-US" altLang="de-DE"/>
          </a:p>
        </p:txBody>
      </p:sp>
    </p:spTree>
    <p:extLst>
      <p:ext uri="{BB962C8B-B14F-4D97-AF65-F5344CB8AC3E}">
        <p14:creationId xmlns:p14="http://schemas.microsoft.com/office/powerpoint/2010/main" val="2803550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el 1"/>
          <p:cNvSpPr>
            <a:spLocks noGrp="1"/>
          </p:cNvSpPr>
          <p:nvPr>
            <p:ph type="title"/>
          </p:nvPr>
        </p:nvSpPr>
        <p:spPr>
          <a:xfrm>
            <a:off x="395288" y="3213100"/>
            <a:ext cx="8229600" cy="1143000"/>
          </a:xfrm>
        </p:spPr>
        <p:txBody>
          <a:bodyPr/>
          <a:lstStyle/>
          <a:p>
            <a:pPr eaLnBrk="1" hangingPunct="1"/>
            <a:r>
              <a:rPr lang="de-DE" altLang="de-DE" b="1" dirty="0"/>
              <a:t>Durchführung der Gesprächssimulation</a:t>
            </a:r>
          </a:p>
        </p:txBody>
      </p:sp>
      <p:pic>
        <p:nvPicPr>
          <p:cNvPr id="1177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549275"/>
            <a:ext cx="3041650" cy="2187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Foliennummernplatzhalter 1"/>
          <p:cNvSpPr>
            <a:spLocks noGrp="1"/>
          </p:cNvSpPr>
          <p:nvPr>
            <p:ph type="sldNum" sz="quarter" idx="12"/>
          </p:nvPr>
        </p:nvSpPr>
        <p:spPr/>
        <p:txBody>
          <a:bodyPr/>
          <a:lstStyle/>
          <a:p>
            <a:pPr>
              <a:defRPr/>
            </a:pPr>
            <a:fld id="{3A80BCEC-0837-45D1-98F8-59D25F950149}" type="slidenum">
              <a:rPr lang="en-US" altLang="de-DE" smtClean="0"/>
              <a:pPr>
                <a:defRPr/>
              </a:pPr>
              <a:t>43</a:t>
            </a:fld>
            <a:endParaRPr lang="en-US" altLang="de-DE"/>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457200" y="2059395"/>
            <a:ext cx="8229600" cy="3046988"/>
          </a:xfrm>
          <a:prstGeom prst="rect">
            <a:avLst/>
          </a:prstGeom>
        </p:spPr>
        <p:txBody>
          <a:bodyPr wrap="square">
            <a:spAutoFit/>
          </a:bodyPr>
          <a:lstStyle/>
          <a:p>
            <a:pPr marL="514350" indent="-514350" eaLnBrk="1" hangingPunct="1">
              <a:buFont typeface="+mj-lt"/>
              <a:buAutoNum type="arabicPeriod" startAt="3"/>
              <a:defRPr/>
            </a:pPr>
            <a:r>
              <a:rPr lang="de-DE" sz="2400" dirty="0"/>
              <a:t>Rückkehr ins Plenum</a:t>
            </a:r>
          </a:p>
          <a:p>
            <a:pPr marL="971550" lvl="1" indent="-514350" eaLnBrk="1" hangingPunct="1">
              <a:buFont typeface="Symbol" panose="05050102010706020507" pitchFamily="18" charset="2"/>
              <a:buChar char="-"/>
              <a:defRPr/>
            </a:pPr>
            <a:r>
              <a:rPr lang="de-DE" sz="2400" dirty="0"/>
              <a:t>Was haben Sie durch das Gespräch erfahren?</a:t>
            </a:r>
          </a:p>
          <a:p>
            <a:pPr marL="971550" lvl="1" indent="-514350" eaLnBrk="1" hangingPunct="1">
              <a:buFont typeface="Symbol" panose="05050102010706020507" pitchFamily="18" charset="2"/>
              <a:buChar char="-"/>
              <a:defRPr/>
            </a:pPr>
            <a:r>
              <a:rPr lang="de-DE" sz="2400" dirty="0"/>
              <a:t>Gab es Aspekte, die unklar blieben?</a:t>
            </a:r>
          </a:p>
          <a:p>
            <a:pPr marL="971550" lvl="1" indent="-514350" eaLnBrk="1" hangingPunct="1">
              <a:buFont typeface="Symbol" panose="05050102010706020507" pitchFamily="18" charset="2"/>
              <a:buChar char="-"/>
              <a:defRPr/>
            </a:pPr>
            <a:r>
              <a:rPr lang="de-DE" sz="2400" dirty="0"/>
              <a:t>Wurde etwas nicht angesprochen?</a:t>
            </a:r>
          </a:p>
          <a:p>
            <a:pPr marL="971550" lvl="1" indent="-514350" eaLnBrk="1" hangingPunct="1">
              <a:buFont typeface="Symbol" panose="05050102010706020507" pitchFamily="18" charset="2"/>
              <a:buChar char="-"/>
              <a:defRPr/>
            </a:pPr>
            <a:r>
              <a:rPr lang="de-DE" sz="2400" dirty="0"/>
              <a:t>War der Einsatz des Gesprächsleitfadens hilfreich?</a:t>
            </a:r>
          </a:p>
          <a:p>
            <a:pPr lvl="1" eaLnBrk="1" hangingPunct="1">
              <a:defRPr/>
            </a:pPr>
            <a:endParaRPr lang="de-DE" sz="2400" dirty="0"/>
          </a:p>
          <a:p>
            <a:pPr marL="514350" indent="-514350" eaLnBrk="1" hangingPunct="1">
              <a:buFont typeface="+mj-lt"/>
              <a:buAutoNum type="arabicPeriod" startAt="4"/>
              <a:defRPr/>
            </a:pPr>
            <a:r>
              <a:rPr lang="de-DE" sz="2400" dirty="0"/>
              <a:t>Offene Fragen?</a:t>
            </a:r>
          </a:p>
          <a:p>
            <a:pPr lvl="1" eaLnBrk="1" hangingPunct="1">
              <a:defRPr/>
            </a:pPr>
            <a:r>
              <a:rPr lang="de-DE" sz="2400" dirty="0"/>
              <a:t> </a:t>
            </a:r>
          </a:p>
        </p:txBody>
      </p:sp>
      <p:sp>
        <p:nvSpPr>
          <p:cNvPr id="6" name="Titel 1"/>
          <p:cNvSpPr txBox="1">
            <a:spLocks/>
          </p:cNvSpPr>
          <p:nvPr/>
        </p:nvSpPr>
        <p:spPr bwMode="auto">
          <a:xfrm>
            <a:off x="609600" y="4270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de-DE" altLang="de-DE" sz="2800" b="1" dirty="0">
                <a:solidFill>
                  <a:srgbClr val="005697"/>
                </a:solidFill>
                <a:latin typeface="Arial" panose="020B0604020202020204" pitchFamily="34" charset="0"/>
                <a:ea typeface="ＭＳ Ｐゴシック" panose="020B0600070205080204" pitchFamily="34" charset="-128"/>
              </a:rPr>
              <a:t>Gesprächssimulation - Nachbesprechung </a:t>
            </a:r>
          </a:p>
        </p:txBody>
      </p:sp>
      <p:sp>
        <p:nvSpPr>
          <p:cNvPr id="2" name="Foliennummernplatzhalter 1"/>
          <p:cNvSpPr>
            <a:spLocks noGrp="1"/>
          </p:cNvSpPr>
          <p:nvPr>
            <p:ph type="sldNum" sz="quarter" idx="12"/>
          </p:nvPr>
        </p:nvSpPr>
        <p:spPr/>
        <p:txBody>
          <a:bodyPr/>
          <a:lstStyle/>
          <a:p>
            <a:pPr>
              <a:defRPr/>
            </a:pPr>
            <a:fld id="{3A80BCEC-0837-45D1-98F8-59D25F950149}" type="slidenum">
              <a:rPr lang="en-US" altLang="de-DE" smtClean="0"/>
              <a:pPr>
                <a:defRPr/>
              </a:pPr>
              <a:t>44</a:t>
            </a:fld>
            <a:endParaRPr lang="en-US" altLang="de-DE"/>
          </a:p>
        </p:txBody>
      </p:sp>
    </p:spTree>
    <p:extLst>
      <p:ext uri="{BB962C8B-B14F-4D97-AF65-F5344CB8AC3E}">
        <p14:creationId xmlns:p14="http://schemas.microsoft.com/office/powerpoint/2010/main" val="20021875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1" dirty="0">
                <a:solidFill>
                  <a:srgbClr val="005697"/>
                </a:solidFill>
                <a:latin typeface="Arial" panose="020B0604020202020204" pitchFamily="34" charset="0"/>
                <a:ea typeface="ＭＳ Ｐゴシック" panose="020B0600070205080204" pitchFamily="34" charset="-128"/>
              </a:rPr>
              <a:t>Pilotstudie</a:t>
            </a:r>
          </a:p>
        </p:txBody>
      </p:sp>
      <p:sp>
        <p:nvSpPr>
          <p:cNvPr id="3" name="Inhaltsplatzhalter 2"/>
          <p:cNvSpPr>
            <a:spLocks noGrp="1"/>
          </p:cNvSpPr>
          <p:nvPr>
            <p:ph idx="1"/>
          </p:nvPr>
        </p:nvSpPr>
        <p:spPr/>
        <p:txBody>
          <a:bodyPr/>
          <a:lstStyle/>
          <a:p>
            <a:r>
              <a:rPr lang="de-DE" sz="2800" b="1" dirty="0"/>
              <a:t>Ziel:</a:t>
            </a:r>
          </a:p>
          <a:p>
            <a:pPr lvl="1"/>
            <a:r>
              <a:rPr lang="de-DE" dirty="0"/>
              <a:t>Überprüfung der Praktikabilität des Handlungsleitfadens </a:t>
            </a:r>
          </a:p>
          <a:p>
            <a:r>
              <a:rPr lang="de-DE" sz="2800" b="1" dirty="0"/>
              <a:t>Ablauf:</a:t>
            </a:r>
          </a:p>
          <a:p>
            <a:pPr lvl="1"/>
            <a:r>
              <a:rPr lang="de-DE" dirty="0"/>
              <a:t>Aushändigung des Handlungsleitfadens</a:t>
            </a:r>
          </a:p>
          <a:p>
            <a:pPr lvl="1"/>
            <a:r>
              <a:rPr lang="de-DE" dirty="0"/>
              <a:t>Einsatz in der alltäglichen Praxis</a:t>
            </a:r>
          </a:p>
          <a:p>
            <a:pPr lvl="1"/>
            <a:r>
              <a:rPr lang="de-DE" dirty="0"/>
              <a:t>Online-Befragung nach 3 Monaten </a:t>
            </a:r>
            <a:r>
              <a:rPr lang="de-DE" sz="2000" dirty="0"/>
              <a:t>(Einladung per Mail)</a:t>
            </a:r>
          </a:p>
          <a:p>
            <a:pPr lvl="1"/>
            <a:r>
              <a:rPr lang="de-DE" dirty="0"/>
              <a:t>Aufwandsentschädigung in Höhe von 50€</a:t>
            </a:r>
          </a:p>
          <a:p>
            <a:pPr marL="0" indent="0">
              <a:buNone/>
            </a:pPr>
            <a:endParaRPr lang="de-DE" dirty="0"/>
          </a:p>
        </p:txBody>
      </p:sp>
      <p:sp>
        <p:nvSpPr>
          <p:cNvPr id="4" name="Foliennummernplatzhalter 3"/>
          <p:cNvSpPr>
            <a:spLocks noGrp="1"/>
          </p:cNvSpPr>
          <p:nvPr>
            <p:ph type="sldNum" sz="quarter" idx="12"/>
          </p:nvPr>
        </p:nvSpPr>
        <p:spPr/>
        <p:txBody>
          <a:bodyPr/>
          <a:lstStyle/>
          <a:p>
            <a:pPr>
              <a:defRPr/>
            </a:pPr>
            <a:fld id="{3A80BCEC-0837-45D1-98F8-59D25F950149}" type="slidenum">
              <a:rPr lang="en-US" altLang="de-DE" smtClean="0"/>
              <a:pPr>
                <a:defRPr/>
              </a:pPr>
              <a:t>45</a:t>
            </a:fld>
            <a:endParaRPr lang="en-US" altLang="de-DE"/>
          </a:p>
        </p:txBody>
      </p:sp>
    </p:spTree>
    <p:extLst>
      <p:ext uri="{BB962C8B-B14F-4D97-AF65-F5344CB8AC3E}">
        <p14:creationId xmlns:p14="http://schemas.microsoft.com/office/powerpoint/2010/main" val="40703759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564904"/>
            <a:ext cx="8229600" cy="1143000"/>
          </a:xfrm>
        </p:spPr>
        <p:txBody>
          <a:bodyPr/>
          <a:lstStyle/>
          <a:p>
            <a:r>
              <a:rPr lang="de-DE" sz="3600" b="1" dirty="0">
                <a:solidFill>
                  <a:srgbClr val="005697"/>
                </a:solidFill>
                <a:latin typeface="Arial" panose="020B0604020202020204" pitchFamily="34" charset="0"/>
                <a:ea typeface="ＭＳ Ｐゴシック" panose="020B0600070205080204" pitchFamily="34" charset="-128"/>
              </a:rPr>
              <a:t>Vielen Dank für Ihre Unterstützung!</a:t>
            </a:r>
          </a:p>
        </p:txBody>
      </p:sp>
      <p:sp>
        <p:nvSpPr>
          <p:cNvPr id="3" name="Foliennummernplatzhalter 2"/>
          <p:cNvSpPr>
            <a:spLocks noGrp="1"/>
          </p:cNvSpPr>
          <p:nvPr>
            <p:ph type="sldNum" sz="quarter" idx="12"/>
          </p:nvPr>
        </p:nvSpPr>
        <p:spPr/>
        <p:txBody>
          <a:bodyPr/>
          <a:lstStyle/>
          <a:p>
            <a:pPr>
              <a:defRPr/>
            </a:pPr>
            <a:fld id="{3A80BCEC-0837-45D1-98F8-59D25F950149}" type="slidenum">
              <a:rPr lang="en-US" altLang="de-DE" smtClean="0"/>
              <a:pPr>
                <a:defRPr/>
              </a:pPr>
              <a:t>46</a:t>
            </a:fld>
            <a:endParaRPr lang="en-US" altLang="de-DE"/>
          </a:p>
        </p:txBody>
      </p:sp>
    </p:spTree>
    <p:extLst>
      <p:ext uri="{BB962C8B-B14F-4D97-AF65-F5344CB8AC3E}">
        <p14:creationId xmlns:p14="http://schemas.microsoft.com/office/powerpoint/2010/main" val="32188573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el 1"/>
          <p:cNvSpPr>
            <a:spLocks noGrp="1"/>
          </p:cNvSpPr>
          <p:nvPr>
            <p:ph type="title"/>
          </p:nvPr>
        </p:nvSpPr>
        <p:spPr/>
        <p:txBody>
          <a:bodyPr/>
          <a:lstStyle/>
          <a:p>
            <a:pPr eaLnBrk="1" hangingPunct="1"/>
            <a:r>
              <a:rPr lang="de-DE" altLang="de-DE" sz="2800" b="1">
                <a:solidFill>
                  <a:srgbClr val="005697"/>
                </a:solidFill>
                <a:latin typeface="Arial" panose="020B0604020202020204" pitchFamily="34" charset="0"/>
                <a:ea typeface="ＭＳ Ｐゴシック" panose="020B0600070205080204" pitchFamily="34" charset="-128"/>
              </a:rPr>
              <a:t>Gesprächssimulation B</a:t>
            </a:r>
          </a:p>
        </p:txBody>
      </p:sp>
      <p:sp>
        <p:nvSpPr>
          <p:cNvPr id="3" name="Inhaltsplatzhalter 2"/>
          <p:cNvSpPr>
            <a:spLocks noGrp="1"/>
          </p:cNvSpPr>
          <p:nvPr>
            <p:ph idx="1"/>
          </p:nvPr>
        </p:nvSpPr>
        <p:spPr/>
        <p:txBody>
          <a:bodyPr/>
          <a:lstStyle/>
          <a:p>
            <a:pPr marL="514350" indent="-514350" eaLnBrk="1" hangingPunct="1">
              <a:buFont typeface="+mj-lt"/>
              <a:buAutoNum type="arabicPeriod"/>
              <a:defRPr/>
            </a:pPr>
            <a:r>
              <a:rPr lang="de-DE" sz="2400" dirty="0"/>
              <a:t>Betriebsarzt führt mit Beschäftigtem das Erstgespräch </a:t>
            </a:r>
          </a:p>
          <a:p>
            <a:pPr lvl="1" indent="-342900" eaLnBrk="1" hangingPunct="1">
              <a:defRPr/>
            </a:pPr>
            <a:r>
              <a:rPr lang="de-DE" sz="2000" dirty="0"/>
              <a:t>Wie empfinde ich das Gespräch?</a:t>
            </a:r>
          </a:p>
          <a:p>
            <a:pPr lvl="1" indent="-342900" eaLnBrk="1" hangingPunct="1">
              <a:defRPr/>
            </a:pPr>
            <a:r>
              <a:rPr lang="de-DE" sz="2000" dirty="0"/>
              <a:t>Wo gibt es Schwierigkeiten?</a:t>
            </a:r>
          </a:p>
          <a:p>
            <a:pPr lvl="1" indent="-342900" eaLnBrk="1" hangingPunct="1">
              <a:defRPr/>
            </a:pPr>
            <a:r>
              <a:rPr lang="de-DE" sz="2000" dirty="0"/>
              <a:t>Was läuft gut?</a:t>
            </a:r>
          </a:p>
          <a:p>
            <a:pPr lvl="1" indent="-342900" eaLnBrk="1" hangingPunct="1">
              <a:defRPr/>
            </a:pPr>
            <a:r>
              <a:rPr lang="de-DE" sz="2000" dirty="0"/>
              <a:t>Plenum: beobachten, sich in die Rolle hineinversetzen</a:t>
            </a:r>
          </a:p>
          <a:p>
            <a:pPr marL="514350" indent="-514350" eaLnBrk="1" hangingPunct="1">
              <a:buFont typeface="+mj-lt"/>
              <a:buAutoNum type="arabicPeriod"/>
              <a:defRPr/>
            </a:pPr>
            <a:r>
              <a:rPr lang="de-DE" sz="2400" dirty="0"/>
              <a:t>Betriebsarzt führt mit Vorgesetztem das Erstgespräch </a:t>
            </a:r>
          </a:p>
          <a:p>
            <a:pPr lvl="1" indent="-342900" eaLnBrk="1" hangingPunct="1">
              <a:defRPr/>
            </a:pPr>
            <a:r>
              <a:rPr lang="de-DE" sz="2000" dirty="0"/>
              <a:t>Wie empfinde ich das Gespräch?</a:t>
            </a:r>
          </a:p>
          <a:p>
            <a:pPr lvl="1" indent="-342900" eaLnBrk="1" hangingPunct="1">
              <a:defRPr/>
            </a:pPr>
            <a:r>
              <a:rPr lang="de-DE" sz="2000" dirty="0"/>
              <a:t>Wo gibt es Schwierigkeiten?</a:t>
            </a:r>
          </a:p>
          <a:p>
            <a:pPr lvl="1" indent="-342900" eaLnBrk="1" hangingPunct="1">
              <a:defRPr/>
            </a:pPr>
            <a:r>
              <a:rPr lang="de-DE" sz="2000" dirty="0"/>
              <a:t>Was läuft gut?</a:t>
            </a:r>
          </a:p>
          <a:p>
            <a:pPr lvl="1" indent="-342900" eaLnBrk="1" hangingPunct="1">
              <a:defRPr/>
            </a:pPr>
            <a:r>
              <a:rPr lang="de-DE" sz="2000" dirty="0"/>
              <a:t>Plenum: beobachten, sich in die Rolle hineinversetzen</a:t>
            </a:r>
          </a:p>
          <a:p>
            <a:pPr marL="514350" indent="-514350" eaLnBrk="1" hangingPunct="1">
              <a:buFont typeface="+mj-lt"/>
              <a:buAutoNum type="arabicPeriod"/>
              <a:defRPr/>
            </a:pPr>
            <a:r>
              <a:rPr lang="de-DE" sz="2400" dirty="0"/>
              <a:t>Diskussion in der Gruppe</a:t>
            </a:r>
          </a:p>
          <a:p>
            <a:pPr marL="400050" lvl="1" indent="0" eaLnBrk="1" hangingPunct="1">
              <a:buFont typeface="Arial" panose="020B0604020202020204" pitchFamily="34" charset="0"/>
              <a:buNone/>
              <a:defRPr/>
            </a:pPr>
            <a:endParaRPr lang="de-DE" sz="2400" dirty="0"/>
          </a:p>
          <a:p>
            <a:pPr eaLnBrk="1" hangingPunct="1">
              <a:buFont typeface="Arial" charset="0"/>
              <a:buChar char="•"/>
              <a:defRPr/>
            </a:pPr>
            <a:endParaRPr lang="de-DE" sz="2400" dirty="0"/>
          </a:p>
        </p:txBody>
      </p:sp>
      <p:sp>
        <p:nvSpPr>
          <p:cNvPr id="2" name="Foliennummernplatzhalter 1"/>
          <p:cNvSpPr>
            <a:spLocks noGrp="1"/>
          </p:cNvSpPr>
          <p:nvPr>
            <p:ph type="sldNum" sz="quarter" idx="12"/>
          </p:nvPr>
        </p:nvSpPr>
        <p:spPr/>
        <p:txBody>
          <a:bodyPr/>
          <a:lstStyle/>
          <a:p>
            <a:pPr>
              <a:defRPr/>
            </a:pPr>
            <a:fld id="{3A80BCEC-0837-45D1-98F8-59D25F950149}" type="slidenum">
              <a:rPr lang="en-US" altLang="de-DE" smtClean="0"/>
              <a:pPr>
                <a:defRPr/>
              </a:pPr>
              <a:t>47</a:t>
            </a:fld>
            <a:endParaRPr lang="en-US" altLang="de-DE"/>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el 1"/>
          <p:cNvSpPr>
            <a:spLocks noGrp="1"/>
          </p:cNvSpPr>
          <p:nvPr>
            <p:ph type="title"/>
          </p:nvPr>
        </p:nvSpPr>
        <p:spPr/>
        <p:txBody>
          <a:bodyPr/>
          <a:lstStyle/>
          <a:p>
            <a:r>
              <a:rPr lang="de-DE" altLang="de-DE" sz="2800" b="1" dirty="0">
                <a:solidFill>
                  <a:srgbClr val="005697"/>
                </a:solidFill>
                <a:latin typeface="Arial" panose="020B0604020202020204" pitchFamily="34" charset="0"/>
                <a:ea typeface="ＭＳ Ｐゴシック" panose="020B0600070205080204" pitchFamily="34" charset="-128"/>
              </a:rPr>
              <a:t>Entwicklung von Lösungsvorschlägen</a:t>
            </a:r>
          </a:p>
        </p:txBody>
      </p:sp>
      <p:sp>
        <p:nvSpPr>
          <p:cNvPr id="3" name="Inhaltsplatzhalter 2"/>
          <p:cNvSpPr>
            <a:spLocks noGrp="1"/>
          </p:cNvSpPr>
          <p:nvPr>
            <p:ph idx="1"/>
          </p:nvPr>
        </p:nvSpPr>
        <p:spPr>
          <a:xfrm>
            <a:off x="457200" y="1412776"/>
            <a:ext cx="8229600" cy="1181100"/>
          </a:xfrm>
        </p:spPr>
        <p:txBody>
          <a:bodyPr/>
          <a:lstStyle/>
          <a:p>
            <a:r>
              <a:rPr lang="de-DE" altLang="de-DE" dirty="0"/>
              <a:t>Welche inhaltlichen Konflikte sind Ihnen aufgefallen?</a:t>
            </a:r>
          </a:p>
        </p:txBody>
      </p:sp>
      <p:sp>
        <p:nvSpPr>
          <p:cNvPr id="4" name="Inhaltsplatzhalter 2"/>
          <p:cNvSpPr txBox="1">
            <a:spLocks/>
          </p:cNvSpPr>
          <p:nvPr/>
        </p:nvSpPr>
        <p:spPr bwMode="auto">
          <a:xfrm>
            <a:off x="461963" y="2636912"/>
            <a:ext cx="8229600"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de-DE" altLang="de-DE" dirty="0"/>
              <a:t>Welche Lösungsvorschläge haben Sie (ggf. aus eigener Vorerfahrung)?</a:t>
            </a:r>
          </a:p>
        </p:txBody>
      </p:sp>
      <p:sp>
        <p:nvSpPr>
          <p:cNvPr id="5" name="Inhaltsplatzhalter 2"/>
          <p:cNvSpPr txBox="1">
            <a:spLocks/>
          </p:cNvSpPr>
          <p:nvPr/>
        </p:nvSpPr>
        <p:spPr bwMode="auto">
          <a:xfrm>
            <a:off x="468313" y="3933056"/>
            <a:ext cx="8229600" cy="1027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de-DE" altLang="de-DE" dirty="0"/>
              <a:t>Gibt es weitere kritische Punkte bzgl. der Wiedereingliederung von Beschäftigten?</a:t>
            </a:r>
          </a:p>
        </p:txBody>
      </p:sp>
      <p:sp>
        <p:nvSpPr>
          <p:cNvPr id="6" name="Inhaltsplatzhalter 2"/>
          <p:cNvSpPr txBox="1">
            <a:spLocks/>
          </p:cNvSpPr>
          <p:nvPr/>
        </p:nvSpPr>
        <p:spPr bwMode="auto">
          <a:xfrm>
            <a:off x="468313" y="5157192"/>
            <a:ext cx="8229600" cy="1027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de-DE" altLang="de-DE" dirty="0"/>
              <a:t>Hätten Sie sich weitere Informationen im Laufe des Gesprächs gewünscht?</a:t>
            </a:r>
          </a:p>
        </p:txBody>
      </p:sp>
      <p:sp>
        <p:nvSpPr>
          <p:cNvPr id="2" name="Foliennummernplatzhalter 1"/>
          <p:cNvSpPr>
            <a:spLocks noGrp="1"/>
          </p:cNvSpPr>
          <p:nvPr>
            <p:ph type="sldNum" sz="quarter" idx="12"/>
          </p:nvPr>
        </p:nvSpPr>
        <p:spPr/>
        <p:txBody>
          <a:bodyPr/>
          <a:lstStyle/>
          <a:p>
            <a:pPr>
              <a:defRPr/>
            </a:pPr>
            <a:fld id="{3A80BCEC-0837-45D1-98F8-59D25F950149}" type="slidenum">
              <a:rPr lang="en-US" altLang="de-DE" smtClean="0"/>
              <a:pPr>
                <a:defRPr/>
              </a:pPr>
              <a:t>48</a:t>
            </a:fld>
            <a:endParaRPr lang="en-US"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1" dirty="0">
                <a:solidFill>
                  <a:srgbClr val="005697"/>
                </a:solidFill>
                <a:latin typeface="Arial" panose="020B0604020202020204" pitchFamily="34" charset="0"/>
                <a:ea typeface="ＭＳ Ｐゴシック" panose="020B0600070205080204" pitchFamily="34" charset="-128"/>
              </a:rPr>
              <a:t>Offenlegung</a:t>
            </a:r>
          </a:p>
        </p:txBody>
      </p:sp>
      <p:sp>
        <p:nvSpPr>
          <p:cNvPr id="3" name="Inhaltsplatzhalter 2"/>
          <p:cNvSpPr>
            <a:spLocks noGrp="1"/>
          </p:cNvSpPr>
          <p:nvPr>
            <p:ph idx="1"/>
          </p:nvPr>
        </p:nvSpPr>
        <p:spPr/>
        <p:txBody>
          <a:bodyPr/>
          <a:lstStyle/>
          <a:p>
            <a:pPr marL="0" indent="0">
              <a:buNone/>
            </a:pPr>
            <a:r>
              <a:rPr lang="de-DE" sz="2000" dirty="0"/>
              <a:t>Maßnahmen des Betriebsarztes</a:t>
            </a:r>
          </a:p>
          <a:p>
            <a:r>
              <a:rPr lang="de-DE" sz="2000" dirty="0"/>
              <a:t>Beschäftigter bleibt weiterhin arbeitsunfähig    </a:t>
            </a:r>
          </a:p>
          <a:p>
            <a:r>
              <a:rPr lang="de-DE" sz="2000" dirty="0"/>
              <a:t>Aufklärung des Arbeitgebers über Details der Wiedereingliederung: Rechte/Ansprüche, Versicherungen, Kostenträgerschaft, weitere Vorteile </a:t>
            </a:r>
          </a:p>
          <a:p>
            <a:r>
              <a:rPr lang="de-DE" sz="2000" dirty="0"/>
              <a:t>Bei Volleinstieg des Beschäftigten regelmäßige Gespräche mit dem Betriebsarzt vereinbaren</a:t>
            </a:r>
          </a:p>
          <a:p>
            <a:endParaRPr lang="de-DE" sz="2000" dirty="0"/>
          </a:p>
          <a:p>
            <a:pPr marL="0" indent="0">
              <a:buNone/>
            </a:pPr>
            <a:endParaRPr lang="de-DE" sz="2000" dirty="0"/>
          </a:p>
        </p:txBody>
      </p:sp>
      <p:sp>
        <p:nvSpPr>
          <p:cNvPr id="4" name="Foliennummernplatzhalter 3"/>
          <p:cNvSpPr>
            <a:spLocks noGrp="1"/>
          </p:cNvSpPr>
          <p:nvPr>
            <p:ph type="sldNum" sz="quarter" idx="12"/>
          </p:nvPr>
        </p:nvSpPr>
        <p:spPr/>
        <p:txBody>
          <a:bodyPr/>
          <a:lstStyle/>
          <a:p>
            <a:pPr>
              <a:defRPr/>
            </a:pPr>
            <a:fld id="{3A80BCEC-0837-45D1-98F8-59D25F950149}" type="slidenum">
              <a:rPr lang="en-US" altLang="de-DE" smtClean="0"/>
              <a:pPr>
                <a:defRPr/>
              </a:pPr>
              <a:t>49</a:t>
            </a:fld>
            <a:endParaRPr lang="en-US" altLang="de-DE"/>
          </a:p>
        </p:txBody>
      </p:sp>
    </p:spTree>
    <p:extLst>
      <p:ext uri="{BB962C8B-B14F-4D97-AF65-F5344CB8AC3E}">
        <p14:creationId xmlns:p14="http://schemas.microsoft.com/office/powerpoint/2010/main" val="2303027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0" y="-27384"/>
            <a:ext cx="91440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endParaRPr lang="de-DE" altLang="de-DE" sz="2400" dirty="0">
              <a:solidFill>
                <a:srgbClr val="376092"/>
              </a:solidFill>
              <a:latin typeface="+mn-lt"/>
            </a:endParaRPr>
          </a:p>
          <a:p>
            <a:pPr algn="ctr"/>
            <a:r>
              <a:rPr lang="de-DE" altLang="de-DE" sz="2400" b="1" u="sng" dirty="0">
                <a:solidFill>
                  <a:srgbClr val="376092"/>
                </a:solidFill>
                <a:latin typeface="+mn-lt"/>
                <a:cs typeface="Arial"/>
              </a:rPr>
              <a:t>Arbeitsunfähigkeit</a:t>
            </a:r>
            <a:r>
              <a:rPr lang="de-DE" altLang="de-DE" sz="2400" b="1" dirty="0">
                <a:solidFill>
                  <a:srgbClr val="376092"/>
                </a:solidFill>
                <a:latin typeface="+mn-lt"/>
                <a:cs typeface="Arial"/>
              </a:rPr>
              <a:t> nach diagnostischen Gruppen</a:t>
            </a:r>
          </a:p>
          <a:p>
            <a:pPr algn="ctr"/>
            <a:endParaRPr lang="de-DE" altLang="de-DE" sz="2400" dirty="0">
              <a:solidFill>
                <a:srgbClr val="376092"/>
              </a:solidFill>
              <a:latin typeface="+mn-lt"/>
            </a:endParaRPr>
          </a:p>
        </p:txBody>
      </p:sp>
      <p:sp>
        <p:nvSpPr>
          <p:cNvPr id="12291" name="Line 4"/>
          <p:cNvSpPr>
            <a:spLocks noChangeShapeType="1"/>
          </p:cNvSpPr>
          <p:nvPr/>
        </p:nvSpPr>
        <p:spPr bwMode="auto">
          <a:xfrm>
            <a:off x="0" y="914400"/>
            <a:ext cx="9144000"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a:lstStyle/>
          <a:p>
            <a:endParaRPr lang="de-DE">
              <a:latin typeface="+mn-lt"/>
            </a:endParaRPr>
          </a:p>
        </p:txBody>
      </p:sp>
      <p:sp>
        <p:nvSpPr>
          <p:cNvPr id="12292" name="Textfeld 7"/>
          <p:cNvSpPr txBox="1">
            <a:spLocks noChangeArrowheads="1"/>
          </p:cNvSpPr>
          <p:nvPr/>
        </p:nvSpPr>
        <p:spPr bwMode="auto">
          <a:xfrm>
            <a:off x="827584" y="6453336"/>
            <a:ext cx="26080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DE" altLang="de-DE" sz="1600" i="1" dirty="0">
                <a:latin typeface="+mn-lt"/>
                <a:cs typeface="Arial"/>
              </a:rPr>
              <a:t>BKK Gesundheitsreport 2019</a:t>
            </a:r>
          </a:p>
        </p:txBody>
      </p:sp>
      <p:pic>
        <p:nvPicPr>
          <p:cNvPr id="8" name="Bild 7"/>
          <p:cNvPicPr>
            <a:picLocks noChangeAspect="1"/>
          </p:cNvPicPr>
          <p:nvPr/>
        </p:nvPicPr>
        <p:blipFill>
          <a:blip r:embed="rId3"/>
          <a:stretch>
            <a:fillRect/>
          </a:stretch>
        </p:blipFill>
        <p:spPr>
          <a:xfrm>
            <a:off x="117764" y="1628922"/>
            <a:ext cx="9026236" cy="4536382"/>
          </a:xfrm>
          <a:prstGeom prst="rect">
            <a:avLst/>
          </a:prstGeom>
        </p:spPr>
      </p:pic>
      <p:grpSp>
        <p:nvGrpSpPr>
          <p:cNvPr id="15" name="Gruppierung 14"/>
          <p:cNvGrpSpPr/>
          <p:nvPr/>
        </p:nvGrpSpPr>
        <p:grpSpPr>
          <a:xfrm>
            <a:off x="3218863" y="1119520"/>
            <a:ext cx="5904656" cy="1373376"/>
            <a:chOff x="3218863" y="1119520"/>
            <a:chExt cx="5904656" cy="1373376"/>
          </a:xfrm>
        </p:grpSpPr>
        <p:sp>
          <p:nvSpPr>
            <p:cNvPr id="16" name="Abgerundete rechteckige Legende 15"/>
            <p:cNvSpPr/>
            <p:nvPr/>
          </p:nvSpPr>
          <p:spPr>
            <a:xfrm>
              <a:off x="3218863" y="1119520"/>
              <a:ext cx="5904656" cy="1373376"/>
            </a:xfrm>
            <a:prstGeom prst="wedgeRoundRectCallout">
              <a:avLst>
                <a:gd name="adj1" fmla="val -27372"/>
                <a:gd name="adj2" fmla="val 176911"/>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extfeld 16"/>
            <p:cNvSpPr txBox="1"/>
            <p:nvPr/>
          </p:nvSpPr>
          <p:spPr>
            <a:xfrm>
              <a:off x="3290871" y="1412776"/>
              <a:ext cx="5760640" cy="830997"/>
            </a:xfrm>
            <a:prstGeom prst="rect">
              <a:avLst/>
            </a:prstGeom>
            <a:noFill/>
          </p:spPr>
          <p:txBody>
            <a:bodyPr wrap="square" rtlCol="0">
              <a:spAutoFit/>
            </a:bodyPr>
            <a:lstStyle/>
            <a:p>
              <a:r>
                <a:rPr lang="de-DE" sz="2400" b="1" dirty="0">
                  <a:latin typeface="+mn-lt"/>
                </a:rPr>
                <a:t>15,7% aller Krankheitstage werden durch psychische Erkrankungen verursacht</a:t>
              </a:r>
              <a:endParaRPr lang="de-DE" sz="2400" dirty="0">
                <a:latin typeface="+mn-lt"/>
              </a:endParaRPr>
            </a:p>
          </p:txBody>
        </p:sp>
      </p:grpSp>
      <p:sp>
        <p:nvSpPr>
          <p:cNvPr id="2" name="Foliennummernplatzhalter 1"/>
          <p:cNvSpPr>
            <a:spLocks noGrp="1"/>
          </p:cNvSpPr>
          <p:nvPr>
            <p:ph type="sldNum" sz="quarter" idx="12"/>
          </p:nvPr>
        </p:nvSpPr>
        <p:spPr/>
        <p:txBody>
          <a:bodyPr/>
          <a:lstStyle/>
          <a:p>
            <a:pPr>
              <a:defRPr/>
            </a:pPr>
            <a:fld id="{8D7F5F2A-6492-43D8-8330-68276F7F2761}" type="slidenum">
              <a:rPr lang="en-US" altLang="de-DE" smtClean="0"/>
              <a:pPr>
                <a:defRPr/>
              </a:pPr>
              <a:t>5</a:t>
            </a:fld>
            <a:endParaRPr lang="en-US" altLang="de-DE"/>
          </a:p>
        </p:txBody>
      </p:sp>
    </p:spTree>
    <p:extLst>
      <p:ext uri="{BB962C8B-B14F-4D97-AF65-F5344CB8AC3E}">
        <p14:creationId xmlns:p14="http://schemas.microsoft.com/office/powerpoint/2010/main" val="3662780926"/>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484784"/>
            <a:ext cx="8229600" cy="4525963"/>
          </a:xfrm>
        </p:spPr>
        <p:txBody>
          <a:bodyPr/>
          <a:lstStyle/>
          <a:p>
            <a:pPr marL="0" indent="0">
              <a:buNone/>
            </a:pPr>
            <a:r>
              <a:rPr lang="de-DE" sz="2000" dirty="0"/>
              <a:t>Maßnahmen im Betrieb</a:t>
            </a:r>
          </a:p>
          <a:p>
            <a:r>
              <a:rPr lang="de-DE" sz="2000" dirty="0"/>
              <a:t>„Runder Tisch“ mit Arbeitgeber, Beschäftigtem, Betriebsarzt und ggf. weitere Instanzen (Personalwesen, Gesundheitsdienst) zur Diskussion </a:t>
            </a:r>
          </a:p>
          <a:p>
            <a:r>
              <a:rPr lang="de-DE" sz="2000" dirty="0"/>
              <a:t>Arbeitgeber: Einstellen einer Krankheitsvertretung/ Leasingkraft für Beschäftigten, sodass stufenweise Wiedereingliederung möglich</a:t>
            </a:r>
          </a:p>
          <a:p>
            <a:r>
              <a:rPr lang="de-DE" sz="2000" dirty="0"/>
              <a:t>Wechsel des Arbeitsplatzes (ggf. Neueinrichtung eines Arbeitsplatzes)  </a:t>
            </a:r>
          </a:p>
          <a:p>
            <a:r>
              <a:rPr lang="de-DE" sz="2000" dirty="0"/>
              <a:t>Vorübergehende Änderung der Arbeitsaufgabe   </a:t>
            </a:r>
          </a:p>
          <a:p>
            <a:r>
              <a:rPr lang="de-DE" sz="2000" dirty="0"/>
              <a:t>Erstellen einer Arbeitsplatzbeschreibung     </a:t>
            </a:r>
          </a:p>
          <a:p>
            <a:r>
              <a:rPr lang="de-DE" sz="2000" dirty="0"/>
              <a:t>Alternative Verteilung der Arbeitszeit: weniger Stunden/Arbeitstage   </a:t>
            </a:r>
          </a:p>
          <a:p>
            <a:r>
              <a:rPr lang="de-DE" sz="2000" dirty="0"/>
              <a:t>Dem Beschäftigten eine Arbeitserprobung anbieten    </a:t>
            </a:r>
          </a:p>
          <a:p>
            <a:pPr marL="0" indent="0">
              <a:buNone/>
            </a:pPr>
            <a:endParaRPr lang="de-DE" sz="2000" dirty="0"/>
          </a:p>
          <a:p>
            <a:pPr marL="0" indent="0">
              <a:buNone/>
            </a:pPr>
            <a:r>
              <a:rPr lang="de-DE" sz="2000" dirty="0"/>
              <a:t>Maßnahmen durch weitere Beteiligte</a:t>
            </a:r>
          </a:p>
          <a:p>
            <a:r>
              <a:rPr lang="de-DE" sz="2000" dirty="0"/>
              <a:t>Bei Rechtskonflikten mit dem Arbeitgeber die Bundesarbeitsgemeinschaft für Rehabilitation hinzuziehen</a:t>
            </a:r>
          </a:p>
        </p:txBody>
      </p:sp>
      <p:sp>
        <p:nvSpPr>
          <p:cNvPr id="4" name="Titel 1"/>
          <p:cNvSpPr txBox="1">
            <a:spLocks/>
          </p:cNvSpPr>
          <p:nvPr/>
        </p:nvSpPr>
        <p:spPr bwMode="auto">
          <a:xfrm>
            <a:off x="609600" y="4270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de-DE" sz="2800" b="1">
                <a:solidFill>
                  <a:srgbClr val="005697"/>
                </a:solidFill>
                <a:latin typeface="Arial" panose="020B0604020202020204" pitchFamily="34" charset="0"/>
                <a:ea typeface="ＭＳ Ｐゴシック" panose="020B0600070205080204" pitchFamily="34" charset="-128"/>
              </a:rPr>
              <a:t>Offenlegung</a:t>
            </a:r>
            <a:endParaRPr lang="de-DE" sz="2800" b="1" dirty="0">
              <a:solidFill>
                <a:srgbClr val="005697"/>
              </a:solidFill>
              <a:latin typeface="Arial" panose="020B0604020202020204" pitchFamily="34" charset="0"/>
              <a:ea typeface="ＭＳ Ｐゴシック" panose="020B0600070205080204" pitchFamily="34" charset="-128"/>
            </a:endParaRPr>
          </a:p>
        </p:txBody>
      </p:sp>
      <p:sp>
        <p:nvSpPr>
          <p:cNvPr id="2" name="Foliennummernplatzhalter 1"/>
          <p:cNvSpPr>
            <a:spLocks noGrp="1"/>
          </p:cNvSpPr>
          <p:nvPr>
            <p:ph type="sldNum" sz="quarter" idx="12"/>
          </p:nvPr>
        </p:nvSpPr>
        <p:spPr/>
        <p:txBody>
          <a:bodyPr/>
          <a:lstStyle/>
          <a:p>
            <a:pPr>
              <a:defRPr/>
            </a:pPr>
            <a:fld id="{3A80BCEC-0837-45D1-98F8-59D25F950149}" type="slidenum">
              <a:rPr lang="en-US" altLang="de-DE" smtClean="0"/>
              <a:pPr>
                <a:defRPr/>
              </a:pPr>
              <a:t>50</a:t>
            </a:fld>
            <a:endParaRPr lang="en-US" altLang="de-DE"/>
          </a:p>
        </p:txBody>
      </p:sp>
    </p:spTree>
    <p:extLst>
      <p:ext uri="{BB962C8B-B14F-4D97-AF65-F5344CB8AC3E}">
        <p14:creationId xmlns:p14="http://schemas.microsoft.com/office/powerpoint/2010/main" val="25966016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1" dirty="0">
                <a:solidFill>
                  <a:srgbClr val="005697"/>
                </a:solidFill>
                <a:latin typeface="Arial" panose="020B0604020202020204" pitchFamily="34" charset="0"/>
                <a:ea typeface="ＭＳ Ｐゴシック" panose="020B0600070205080204" pitchFamily="34" charset="-128"/>
              </a:rPr>
              <a:t>Stufenweise</a:t>
            </a:r>
            <a:r>
              <a:rPr lang="de-DE" dirty="0"/>
              <a:t> </a:t>
            </a:r>
            <a:r>
              <a:rPr lang="de-DE" sz="2800" b="1" dirty="0">
                <a:solidFill>
                  <a:srgbClr val="005697"/>
                </a:solidFill>
                <a:latin typeface="Arial" panose="020B0604020202020204" pitchFamily="34" charset="0"/>
                <a:ea typeface="ＭＳ Ｐゴシック" panose="020B0600070205080204" pitchFamily="34" charset="-128"/>
              </a:rPr>
              <a:t>Wiedereingliederung</a:t>
            </a:r>
          </a:p>
        </p:txBody>
      </p:sp>
      <p:sp>
        <p:nvSpPr>
          <p:cNvPr id="3" name="Inhaltsplatzhalter 2"/>
          <p:cNvSpPr>
            <a:spLocks noGrp="1"/>
          </p:cNvSpPr>
          <p:nvPr>
            <p:ph idx="1"/>
          </p:nvPr>
        </p:nvSpPr>
        <p:spPr/>
        <p:txBody>
          <a:bodyPr/>
          <a:lstStyle/>
          <a:p>
            <a:pPr marL="0" indent="0">
              <a:buNone/>
            </a:pPr>
            <a:r>
              <a:rPr lang="de-DE" sz="2000" dirty="0"/>
              <a:t>Maßnahmen des Betriebsarztes:</a:t>
            </a:r>
          </a:p>
          <a:p>
            <a:r>
              <a:rPr lang="de-DE" sz="2000" dirty="0"/>
              <a:t>Dem Arbeitgeber keine Diagnose nennen </a:t>
            </a:r>
          </a:p>
          <a:p>
            <a:r>
              <a:rPr lang="de-DE" sz="2000" dirty="0"/>
              <a:t>Weitergabe nur von Informationen an den Arbeitgeber, die konkret für die Eingliederung wichtig sind, z.B. sozialmedizinische Leistungsbeurteilung des Beschäftigten; Positiv/Negativliste; Bestehende Einschränkungen/Schwierigkeiten</a:t>
            </a:r>
          </a:p>
          <a:p>
            <a:pPr marL="0" indent="0">
              <a:buNone/>
            </a:pPr>
            <a:endParaRPr lang="de-DE" sz="2000" dirty="0"/>
          </a:p>
          <a:p>
            <a:pPr marL="0" indent="0">
              <a:buNone/>
            </a:pPr>
            <a:r>
              <a:rPr lang="de-DE" sz="2000" dirty="0"/>
              <a:t>Moderation zwischen Beschäftigtem und Arbeitgeber: </a:t>
            </a:r>
          </a:p>
          <a:p>
            <a:r>
              <a:rPr lang="de-DE" sz="2000" dirty="0"/>
              <a:t>Verständnis auf beiden Seiten für die jeweils andere Seite vermitteln  </a:t>
            </a:r>
          </a:p>
          <a:p>
            <a:r>
              <a:rPr lang="de-DE" sz="2000" dirty="0"/>
              <a:t>Hinweis auf Schweigepflicht  </a:t>
            </a:r>
          </a:p>
          <a:p>
            <a:r>
              <a:rPr lang="de-DE" sz="2000" dirty="0"/>
              <a:t>Dem rückkehrenden Beschäftigten im Einzelgespräch die Angst vor Offenlegung nehmen</a:t>
            </a:r>
          </a:p>
          <a:p>
            <a:r>
              <a:rPr lang="de-DE" sz="2000" dirty="0"/>
              <a:t>Ausführliche Beratung wie viel Information der Beschäftigte nennen kann/ soll </a:t>
            </a:r>
          </a:p>
          <a:p>
            <a:endParaRPr lang="de-DE" sz="2000" dirty="0"/>
          </a:p>
        </p:txBody>
      </p:sp>
      <p:sp>
        <p:nvSpPr>
          <p:cNvPr id="4" name="Foliennummernplatzhalter 3"/>
          <p:cNvSpPr>
            <a:spLocks noGrp="1"/>
          </p:cNvSpPr>
          <p:nvPr>
            <p:ph type="sldNum" sz="quarter" idx="12"/>
          </p:nvPr>
        </p:nvSpPr>
        <p:spPr/>
        <p:txBody>
          <a:bodyPr/>
          <a:lstStyle/>
          <a:p>
            <a:pPr>
              <a:defRPr/>
            </a:pPr>
            <a:fld id="{3A80BCEC-0837-45D1-98F8-59D25F950149}" type="slidenum">
              <a:rPr lang="en-US" altLang="de-DE" smtClean="0"/>
              <a:pPr>
                <a:defRPr/>
              </a:pPr>
              <a:t>51</a:t>
            </a:fld>
            <a:endParaRPr lang="en-US" altLang="de-DE"/>
          </a:p>
        </p:txBody>
      </p:sp>
    </p:spTree>
    <p:extLst>
      <p:ext uri="{BB962C8B-B14F-4D97-AF65-F5344CB8AC3E}">
        <p14:creationId xmlns:p14="http://schemas.microsoft.com/office/powerpoint/2010/main" val="9365581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r>
              <a:rPr lang="de-DE" sz="2400" dirty="0"/>
              <a:t>Maßnahmen zur Unterstützung des Arbeitgebers</a:t>
            </a:r>
          </a:p>
          <a:p>
            <a:r>
              <a:rPr lang="de-DE" sz="2400" dirty="0" err="1"/>
              <a:t>Entstigmatisierung</a:t>
            </a:r>
            <a:r>
              <a:rPr lang="de-DE" sz="2400" dirty="0"/>
              <a:t> der Krankheit beim Arbeitgeber fördern (z.B. Infovorträge über die Krankheit)</a:t>
            </a:r>
          </a:p>
          <a:p>
            <a:endParaRPr lang="de-DE" sz="2400" dirty="0"/>
          </a:p>
          <a:p>
            <a:pPr marL="0" indent="0">
              <a:buNone/>
            </a:pPr>
            <a:r>
              <a:rPr lang="de-DE" sz="2400" dirty="0"/>
              <a:t>Maßnahmen im Betrieb</a:t>
            </a:r>
          </a:p>
          <a:p>
            <a:r>
              <a:rPr lang="de-DE" sz="2400" dirty="0"/>
              <a:t>Diagnose nur bestimmten Personen nennen   </a:t>
            </a:r>
          </a:p>
          <a:p>
            <a:r>
              <a:rPr lang="de-DE" sz="2400" dirty="0"/>
              <a:t>Verschwiegenheit des Vorgesetzten schriftlich dokumentieren; dann Erkrankung offenlegen </a:t>
            </a:r>
          </a:p>
          <a:p>
            <a:pPr marL="0" indent="0">
              <a:buNone/>
            </a:pPr>
            <a:endParaRPr lang="de-DE" sz="2400" dirty="0"/>
          </a:p>
          <a:p>
            <a:pPr marL="0" indent="0">
              <a:buNone/>
            </a:pPr>
            <a:r>
              <a:rPr lang="de-DE" sz="2400" dirty="0"/>
              <a:t>Maßnahmen durch weitere Beteiligte</a:t>
            </a:r>
          </a:p>
          <a:p>
            <a:r>
              <a:rPr lang="de-DE" sz="2400" dirty="0"/>
              <a:t>Einschaltung des Integrationsfachdienstes </a:t>
            </a:r>
          </a:p>
        </p:txBody>
      </p:sp>
      <p:sp>
        <p:nvSpPr>
          <p:cNvPr id="4" name="Titel 1"/>
          <p:cNvSpPr txBox="1">
            <a:spLocks/>
          </p:cNvSpPr>
          <p:nvPr/>
        </p:nvSpPr>
        <p:spPr bwMode="auto">
          <a:xfrm>
            <a:off x="609600" y="4270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de-DE" sz="2800" b="1">
                <a:solidFill>
                  <a:srgbClr val="005697"/>
                </a:solidFill>
                <a:latin typeface="Arial" panose="020B0604020202020204" pitchFamily="34" charset="0"/>
                <a:ea typeface="ＭＳ Ｐゴシック" panose="020B0600070205080204" pitchFamily="34" charset="-128"/>
              </a:rPr>
              <a:t>Stufenweise</a:t>
            </a:r>
            <a:r>
              <a:rPr lang="de-DE"/>
              <a:t> </a:t>
            </a:r>
            <a:r>
              <a:rPr lang="de-DE" sz="2800" b="1">
                <a:solidFill>
                  <a:srgbClr val="005697"/>
                </a:solidFill>
                <a:latin typeface="Arial" panose="020B0604020202020204" pitchFamily="34" charset="0"/>
                <a:ea typeface="ＭＳ Ｐゴシック" panose="020B0600070205080204" pitchFamily="34" charset="-128"/>
              </a:rPr>
              <a:t>Wiedereingliederung</a:t>
            </a:r>
            <a:endParaRPr lang="de-DE" sz="2800" b="1" dirty="0">
              <a:solidFill>
                <a:srgbClr val="005697"/>
              </a:solidFill>
              <a:latin typeface="Arial" panose="020B0604020202020204" pitchFamily="34" charset="0"/>
              <a:ea typeface="ＭＳ Ｐゴシック" panose="020B0600070205080204" pitchFamily="34" charset="-128"/>
            </a:endParaRPr>
          </a:p>
        </p:txBody>
      </p:sp>
      <p:sp>
        <p:nvSpPr>
          <p:cNvPr id="2" name="Foliennummernplatzhalter 1"/>
          <p:cNvSpPr>
            <a:spLocks noGrp="1"/>
          </p:cNvSpPr>
          <p:nvPr>
            <p:ph type="sldNum" sz="quarter" idx="12"/>
          </p:nvPr>
        </p:nvSpPr>
        <p:spPr/>
        <p:txBody>
          <a:bodyPr/>
          <a:lstStyle/>
          <a:p>
            <a:pPr>
              <a:defRPr/>
            </a:pPr>
            <a:fld id="{3A80BCEC-0837-45D1-98F8-59D25F950149}" type="slidenum">
              <a:rPr lang="en-US" altLang="de-DE" smtClean="0"/>
              <a:pPr>
                <a:defRPr/>
              </a:pPr>
              <a:t>52</a:t>
            </a:fld>
            <a:endParaRPr lang="en-US" altLang="de-DE"/>
          </a:p>
        </p:txBody>
      </p:sp>
    </p:spTree>
    <p:extLst>
      <p:ext uri="{BB962C8B-B14F-4D97-AF65-F5344CB8AC3E}">
        <p14:creationId xmlns:p14="http://schemas.microsoft.com/office/powerpoint/2010/main" val="3044544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0" y="-27384"/>
            <a:ext cx="91440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endParaRPr lang="de-DE" altLang="de-DE" sz="2400" dirty="0">
              <a:solidFill>
                <a:srgbClr val="376092"/>
              </a:solidFill>
              <a:latin typeface="+mn-lt"/>
            </a:endParaRPr>
          </a:p>
          <a:p>
            <a:pPr algn="ctr"/>
            <a:r>
              <a:rPr lang="de-DE" altLang="de-DE" sz="2400" b="1" u="sng" dirty="0">
                <a:solidFill>
                  <a:srgbClr val="376092"/>
                </a:solidFill>
                <a:latin typeface="+mn-lt"/>
                <a:cs typeface="Arial"/>
              </a:rPr>
              <a:t>Arbeitsunfähigkeit</a:t>
            </a:r>
            <a:r>
              <a:rPr lang="de-DE" altLang="de-DE" sz="2400" b="1" dirty="0">
                <a:solidFill>
                  <a:srgbClr val="376092"/>
                </a:solidFill>
                <a:latin typeface="+mn-lt"/>
                <a:cs typeface="Arial"/>
              </a:rPr>
              <a:t> nach diagnostischen Gruppen</a:t>
            </a:r>
          </a:p>
          <a:p>
            <a:pPr algn="ctr"/>
            <a:endParaRPr lang="de-DE" altLang="de-DE" sz="2400" dirty="0">
              <a:solidFill>
                <a:srgbClr val="376092"/>
              </a:solidFill>
              <a:latin typeface="+mn-lt"/>
            </a:endParaRPr>
          </a:p>
        </p:txBody>
      </p:sp>
      <p:sp>
        <p:nvSpPr>
          <p:cNvPr id="12291" name="Line 4"/>
          <p:cNvSpPr>
            <a:spLocks noChangeShapeType="1"/>
          </p:cNvSpPr>
          <p:nvPr/>
        </p:nvSpPr>
        <p:spPr bwMode="auto">
          <a:xfrm>
            <a:off x="0" y="914400"/>
            <a:ext cx="9144000"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a:lstStyle/>
          <a:p>
            <a:endParaRPr lang="de-DE">
              <a:latin typeface="+mn-lt"/>
            </a:endParaRPr>
          </a:p>
        </p:txBody>
      </p:sp>
      <p:sp>
        <p:nvSpPr>
          <p:cNvPr id="12292" name="Textfeld 7"/>
          <p:cNvSpPr txBox="1">
            <a:spLocks noChangeArrowheads="1"/>
          </p:cNvSpPr>
          <p:nvPr/>
        </p:nvSpPr>
        <p:spPr bwMode="auto">
          <a:xfrm>
            <a:off x="827584" y="6453336"/>
            <a:ext cx="26080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DE" altLang="de-DE" sz="1600" i="1" dirty="0">
                <a:latin typeface="+mn-lt"/>
                <a:cs typeface="Arial"/>
              </a:rPr>
              <a:t>BKK Gesundheitsreport 2019</a:t>
            </a:r>
          </a:p>
        </p:txBody>
      </p:sp>
      <p:pic>
        <p:nvPicPr>
          <p:cNvPr id="2" name="Bild 1"/>
          <p:cNvPicPr>
            <a:picLocks noChangeAspect="1"/>
          </p:cNvPicPr>
          <p:nvPr/>
        </p:nvPicPr>
        <p:blipFill>
          <a:blip r:embed="rId3"/>
          <a:stretch>
            <a:fillRect/>
          </a:stretch>
        </p:blipFill>
        <p:spPr>
          <a:xfrm>
            <a:off x="107504" y="764704"/>
            <a:ext cx="8892348" cy="5554860"/>
          </a:xfrm>
          <a:prstGeom prst="rect">
            <a:avLst/>
          </a:prstGeom>
        </p:spPr>
      </p:pic>
      <p:grpSp>
        <p:nvGrpSpPr>
          <p:cNvPr id="7" name="Gruppierung 6"/>
          <p:cNvGrpSpPr/>
          <p:nvPr/>
        </p:nvGrpSpPr>
        <p:grpSpPr>
          <a:xfrm>
            <a:off x="3218863" y="1119520"/>
            <a:ext cx="5904656" cy="2520280"/>
            <a:chOff x="3218863" y="1119520"/>
            <a:chExt cx="5904656" cy="2520280"/>
          </a:xfrm>
        </p:grpSpPr>
        <p:sp>
          <p:nvSpPr>
            <p:cNvPr id="4" name="Abgerundete rechteckige Legende 3"/>
            <p:cNvSpPr/>
            <p:nvPr/>
          </p:nvSpPr>
          <p:spPr>
            <a:xfrm>
              <a:off x="3218863" y="1119520"/>
              <a:ext cx="5904656" cy="2520280"/>
            </a:xfrm>
            <a:prstGeom prst="wedgeRoundRectCallout">
              <a:avLst>
                <a:gd name="adj1" fmla="val -73969"/>
                <a:gd name="adj2" fmla="val -21090"/>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Textfeld 4"/>
            <p:cNvSpPr txBox="1"/>
            <p:nvPr/>
          </p:nvSpPr>
          <p:spPr>
            <a:xfrm>
              <a:off x="3290871" y="1412776"/>
              <a:ext cx="5760640" cy="830997"/>
            </a:xfrm>
            <a:prstGeom prst="rect">
              <a:avLst/>
            </a:prstGeom>
            <a:noFill/>
          </p:spPr>
          <p:txBody>
            <a:bodyPr wrap="square" rtlCol="0">
              <a:spAutoFit/>
            </a:bodyPr>
            <a:lstStyle/>
            <a:p>
              <a:r>
                <a:rPr lang="de-DE" sz="2400" b="1" dirty="0">
                  <a:latin typeface="+mn-lt"/>
                </a:rPr>
                <a:t>Krankheitstage pro Fall </a:t>
              </a:r>
              <a:r>
                <a:rPr lang="de-DE" sz="2400" dirty="0">
                  <a:latin typeface="+mn-lt"/>
                </a:rPr>
                <a:t>im Durchschnitt:</a:t>
              </a:r>
            </a:p>
            <a:p>
              <a:r>
                <a:rPr lang="de-DE" sz="2400" dirty="0">
                  <a:latin typeface="+mn-lt"/>
                </a:rPr>
                <a:t>Psychische Störungen gesamt: 37 Tage</a:t>
              </a:r>
            </a:p>
          </p:txBody>
        </p:sp>
      </p:grpSp>
      <p:sp>
        <p:nvSpPr>
          <p:cNvPr id="12" name="Textfeld 11"/>
          <p:cNvSpPr txBox="1"/>
          <p:nvPr/>
        </p:nvSpPr>
        <p:spPr>
          <a:xfrm>
            <a:off x="3347864" y="2276872"/>
            <a:ext cx="5760640" cy="830997"/>
          </a:xfrm>
          <a:prstGeom prst="rect">
            <a:avLst/>
          </a:prstGeom>
          <a:noFill/>
        </p:spPr>
        <p:txBody>
          <a:bodyPr wrap="square" rtlCol="0">
            <a:spAutoFit/>
          </a:bodyPr>
          <a:lstStyle/>
          <a:p>
            <a:r>
              <a:rPr lang="de-DE" sz="2400" dirty="0">
                <a:latin typeface="+mn-lt"/>
              </a:rPr>
              <a:t>Depressive Störung: 54 Tage</a:t>
            </a:r>
          </a:p>
          <a:p>
            <a:r>
              <a:rPr lang="de-DE" sz="2400" dirty="0">
                <a:latin typeface="+mn-lt"/>
              </a:rPr>
              <a:t>Rezidivierende depressive Störung:  65 Tage </a:t>
            </a:r>
          </a:p>
        </p:txBody>
      </p:sp>
      <p:sp>
        <p:nvSpPr>
          <p:cNvPr id="3" name="Foliennummernplatzhalter 2"/>
          <p:cNvSpPr>
            <a:spLocks noGrp="1"/>
          </p:cNvSpPr>
          <p:nvPr>
            <p:ph type="sldNum" sz="quarter" idx="12"/>
          </p:nvPr>
        </p:nvSpPr>
        <p:spPr/>
        <p:txBody>
          <a:bodyPr/>
          <a:lstStyle/>
          <a:p>
            <a:pPr>
              <a:defRPr/>
            </a:pPr>
            <a:fld id="{8D7F5F2A-6492-43D8-8330-68276F7F2761}" type="slidenum">
              <a:rPr lang="en-US" altLang="de-DE" smtClean="0"/>
              <a:pPr>
                <a:defRPr/>
              </a:pPr>
              <a:t>6</a:t>
            </a:fld>
            <a:endParaRPr lang="en-US" altLang="de-DE"/>
          </a:p>
        </p:txBody>
      </p:sp>
    </p:spTree>
    <p:extLst>
      <p:ext uri="{BB962C8B-B14F-4D97-AF65-F5344CB8AC3E}">
        <p14:creationId xmlns:p14="http://schemas.microsoft.com/office/powerpoint/2010/main" val="896153488"/>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179388" y="117475"/>
            <a:ext cx="8785225" cy="863600"/>
          </a:xfrm>
        </p:spPr>
        <p:txBody>
          <a:bodyPr anchor="t"/>
          <a:lstStyle/>
          <a:p>
            <a:pPr>
              <a:lnSpc>
                <a:spcPct val="110000"/>
              </a:lnSpc>
            </a:pPr>
            <a:r>
              <a:rPr lang="de-DE" altLang="de-DE" sz="2400" b="1" u="sng" dirty="0">
                <a:solidFill>
                  <a:schemeClr val="accent1">
                    <a:lumMod val="75000"/>
                  </a:schemeClr>
                </a:solidFill>
                <a:latin typeface="+mn-lt"/>
              </a:rPr>
              <a:t>Erwerbsminderung</a:t>
            </a:r>
            <a:r>
              <a:rPr lang="de-DE" altLang="de-DE" sz="2400" b="1" dirty="0">
                <a:solidFill>
                  <a:schemeClr val="accent1">
                    <a:lumMod val="75000"/>
                  </a:schemeClr>
                </a:solidFill>
                <a:latin typeface="+mn-lt"/>
              </a:rPr>
              <a:t> nach Diagnosen</a:t>
            </a:r>
          </a:p>
        </p:txBody>
      </p:sp>
      <p:sp>
        <p:nvSpPr>
          <p:cNvPr id="14339" name="Line 4"/>
          <p:cNvSpPr>
            <a:spLocks noChangeShapeType="1"/>
          </p:cNvSpPr>
          <p:nvPr/>
        </p:nvSpPr>
        <p:spPr bwMode="auto">
          <a:xfrm>
            <a:off x="0" y="908050"/>
            <a:ext cx="9144000"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a:lstStyle/>
          <a:p>
            <a:endParaRPr lang="de-DE">
              <a:latin typeface="+mn-lt"/>
            </a:endParaRPr>
          </a:p>
        </p:txBody>
      </p:sp>
      <p:sp>
        <p:nvSpPr>
          <p:cNvPr id="2" name="Textfeld 1"/>
          <p:cNvSpPr txBox="1"/>
          <p:nvPr/>
        </p:nvSpPr>
        <p:spPr>
          <a:xfrm>
            <a:off x="971601" y="1628800"/>
            <a:ext cx="7344816" cy="2677656"/>
          </a:xfrm>
          <a:prstGeom prst="rect">
            <a:avLst/>
          </a:prstGeom>
          <a:noFill/>
        </p:spPr>
        <p:txBody>
          <a:bodyPr wrap="square" rtlCol="0">
            <a:spAutoFit/>
          </a:bodyPr>
          <a:lstStyle/>
          <a:p>
            <a:r>
              <a:rPr lang="de-DE" sz="2400" b="1" dirty="0">
                <a:latin typeface="+mn-lt"/>
              </a:rPr>
              <a:t>Aktuelle Rentenstatistik der DRV 2018:</a:t>
            </a:r>
          </a:p>
          <a:p>
            <a:endParaRPr lang="de-DE" sz="2400" dirty="0">
              <a:latin typeface="+mn-lt"/>
            </a:endParaRPr>
          </a:p>
          <a:p>
            <a:r>
              <a:rPr lang="de-DE" sz="2400" dirty="0">
                <a:latin typeface="+mn-lt"/>
              </a:rPr>
              <a:t>Anteil neuer Erwerbsminderungsrenten wegen </a:t>
            </a:r>
            <a:r>
              <a:rPr lang="de-DE" sz="2400" u="sng" dirty="0">
                <a:latin typeface="+mn-lt"/>
              </a:rPr>
              <a:t>psychischer Erkrankungen</a:t>
            </a:r>
            <a:r>
              <a:rPr lang="de-DE" sz="2400" dirty="0">
                <a:latin typeface="+mn-lt"/>
              </a:rPr>
              <a:t> (ohne Suchterkrankungen)</a:t>
            </a:r>
          </a:p>
          <a:p>
            <a:endParaRPr lang="de-DE" sz="2400" dirty="0">
              <a:latin typeface="+mn-lt"/>
            </a:endParaRPr>
          </a:p>
          <a:p>
            <a:pPr marL="342900" indent="-342900">
              <a:buFont typeface="Arial"/>
              <a:buChar char="•"/>
            </a:pPr>
            <a:r>
              <a:rPr lang="de-DE" sz="2400" dirty="0">
                <a:latin typeface="+mn-lt"/>
              </a:rPr>
              <a:t>Männer	 30,0 %</a:t>
            </a:r>
          </a:p>
          <a:p>
            <a:pPr marL="342900" indent="-342900">
              <a:buFont typeface="Arial"/>
              <a:buChar char="•"/>
            </a:pPr>
            <a:r>
              <a:rPr lang="de-DE" sz="2400" dirty="0">
                <a:latin typeface="+mn-lt"/>
              </a:rPr>
              <a:t>Frauen 	 40,4 % </a:t>
            </a:r>
          </a:p>
        </p:txBody>
      </p:sp>
      <p:sp>
        <p:nvSpPr>
          <p:cNvPr id="3" name="Textfeld 2"/>
          <p:cNvSpPr txBox="1"/>
          <p:nvPr/>
        </p:nvSpPr>
        <p:spPr>
          <a:xfrm>
            <a:off x="1043608" y="6114782"/>
            <a:ext cx="4991157" cy="338554"/>
          </a:xfrm>
          <a:prstGeom prst="rect">
            <a:avLst/>
          </a:prstGeom>
          <a:noFill/>
        </p:spPr>
        <p:txBody>
          <a:bodyPr wrap="none" rtlCol="0">
            <a:spAutoFit/>
          </a:bodyPr>
          <a:lstStyle/>
          <a:p>
            <a:r>
              <a:rPr lang="de-DE" sz="1600" i="1" dirty="0">
                <a:latin typeface="+mn-lt"/>
                <a:cs typeface="Arial"/>
              </a:rPr>
              <a:t>Statistik der Deutschen Rentenversicherung </a:t>
            </a:r>
            <a:r>
              <a:rPr lang="mr-IN" sz="1600" i="1" dirty="0">
                <a:latin typeface="+mn-lt"/>
                <a:cs typeface="Arial"/>
              </a:rPr>
              <a:t>–</a:t>
            </a:r>
            <a:r>
              <a:rPr lang="de-DE" sz="1600" i="1" dirty="0">
                <a:latin typeface="+mn-lt"/>
                <a:cs typeface="Arial"/>
              </a:rPr>
              <a:t> Rente 2018</a:t>
            </a:r>
          </a:p>
        </p:txBody>
      </p:sp>
      <p:sp>
        <p:nvSpPr>
          <p:cNvPr id="4" name="Foliennummernplatzhalter 3"/>
          <p:cNvSpPr>
            <a:spLocks noGrp="1"/>
          </p:cNvSpPr>
          <p:nvPr>
            <p:ph type="sldNum" sz="quarter" idx="12"/>
          </p:nvPr>
        </p:nvSpPr>
        <p:spPr/>
        <p:txBody>
          <a:bodyPr/>
          <a:lstStyle/>
          <a:p>
            <a:pPr>
              <a:defRPr/>
            </a:pPr>
            <a:fld id="{3A80BCEC-0837-45D1-98F8-59D25F950149}" type="slidenum">
              <a:rPr lang="en-US" altLang="de-DE" smtClean="0"/>
              <a:pPr>
                <a:defRPr/>
              </a:pPr>
              <a:t>7</a:t>
            </a:fld>
            <a:endParaRPr lang="en-US" altLang="de-DE"/>
          </a:p>
        </p:txBody>
      </p:sp>
    </p:spTree>
    <p:extLst>
      <p:ext uri="{BB962C8B-B14F-4D97-AF65-F5344CB8AC3E}">
        <p14:creationId xmlns:p14="http://schemas.microsoft.com/office/powerpoint/2010/main" val="2289400271"/>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tertitel 2"/>
          <p:cNvSpPr>
            <a:spLocks noGrp="1"/>
          </p:cNvSpPr>
          <p:nvPr>
            <p:ph type="subTitle" idx="1"/>
          </p:nvPr>
        </p:nvSpPr>
        <p:spPr>
          <a:xfrm>
            <a:off x="1475507" y="6093296"/>
            <a:ext cx="5112717" cy="360040"/>
          </a:xfrm>
        </p:spPr>
        <p:txBody>
          <a:bodyPr/>
          <a:lstStyle/>
          <a:p>
            <a:pPr algn="l"/>
            <a:r>
              <a:rPr lang="de-DE" altLang="de-DE" sz="1600" i="1" dirty="0">
                <a:solidFill>
                  <a:schemeClr val="tx1"/>
                </a:solidFill>
                <a:ea typeface="ＭＳ Ｐゴシック" panose="020B0600070205080204" pitchFamily="34" charset="-128"/>
                <a:cs typeface="Arial"/>
              </a:rPr>
              <a:t>Herbig, </a:t>
            </a:r>
            <a:r>
              <a:rPr lang="de-DE" altLang="de-DE" sz="1600" i="1" dirty="0" err="1">
                <a:solidFill>
                  <a:schemeClr val="tx1"/>
                </a:solidFill>
                <a:ea typeface="ＭＳ Ｐゴシック" panose="020B0600070205080204" pitchFamily="34" charset="-128"/>
                <a:cs typeface="Arial"/>
              </a:rPr>
              <a:t>Dragano</a:t>
            </a:r>
            <a:r>
              <a:rPr lang="de-DE" altLang="de-DE" sz="1600" i="1" dirty="0">
                <a:solidFill>
                  <a:schemeClr val="tx1"/>
                </a:solidFill>
                <a:ea typeface="ＭＳ Ｐゴシック" panose="020B0600070205080204" pitchFamily="34" charset="-128"/>
                <a:cs typeface="Arial"/>
              </a:rPr>
              <a:t>, Angerer </a:t>
            </a:r>
            <a:r>
              <a:rPr lang="mr-IN" altLang="de-DE" sz="1600" i="1" dirty="0">
                <a:solidFill>
                  <a:schemeClr val="tx1"/>
                </a:solidFill>
                <a:ea typeface="ＭＳ Ｐゴシック" panose="020B0600070205080204" pitchFamily="34" charset="-128"/>
                <a:cs typeface="Arial"/>
              </a:rPr>
              <a:t>–</a:t>
            </a:r>
            <a:r>
              <a:rPr lang="de-DE" altLang="de-DE" sz="1600" i="1" dirty="0">
                <a:solidFill>
                  <a:schemeClr val="tx1"/>
                </a:solidFill>
                <a:ea typeface="ＭＳ Ｐゴシック" panose="020B0600070205080204" pitchFamily="34" charset="-128"/>
                <a:cs typeface="Arial"/>
              </a:rPr>
              <a:t> </a:t>
            </a:r>
            <a:r>
              <a:rPr lang="de-DE" altLang="de-DE" sz="1600" i="1" dirty="0" err="1">
                <a:solidFill>
                  <a:schemeClr val="tx1"/>
                </a:solidFill>
                <a:ea typeface="ＭＳ Ｐゴシック" panose="020B0600070205080204" pitchFamily="34" charset="-128"/>
                <a:cs typeface="Arial"/>
              </a:rPr>
              <a:t>Dtsch</a:t>
            </a:r>
            <a:r>
              <a:rPr lang="de-DE" altLang="de-DE" sz="1600" i="1" dirty="0">
                <a:solidFill>
                  <a:schemeClr val="tx1"/>
                </a:solidFill>
                <a:ea typeface="ＭＳ Ｐゴシック" panose="020B0600070205080204" pitchFamily="34" charset="-128"/>
                <a:cs typeface="Arial"/>
              </a:rPr>
              <a:t> </a:t>
            </a:r>
            <a:r>
              <a:rPr lang="de-DE" altLang="de-DE" sz="1600" i="1" dirty="0" err="1">
                <a:solidFill>
                  <a:schemeClr val="tx1"/>
                </a:solidFill>
                <a:ea typeface="ＭＳ Ｐゴシック" panose="020B0600070205080204" pitchFamily="34" charset="-128"/>
                <a:cs typeface="Arial"/>
              </a:rPr>
              <a:t>Arztebl</a:t>
            </a:r>
            <a:r>
              <a:rPr lang="de-DE" altLang="de-DE" sz="1600" i="1" dirty="0">
                <a:solidFill>
                  <a:schemeClr val="tx1"/>
                </a:solidFill>
                <a:ea typeface="ＭＳ Ｐゴシック" panose="020B0600070205080204" pitchFamily="34" charset="-128"/>
                <a:cs typeface="Arial"/>
              </a:rPr>
              <a:t> </a:t>
            </a:r>
            <a:r>
              <a:rPr lang="de-DE" altLang="de-DE" sz="1600" i="1" dirty="0" err="1">
                <a:solidFill>
                  <a:schemeClr val="tx1"/>
                </a:solidFill>
                <a:ea typeface="ＭＳ Ｐゴシック" panose="020B0600070205080204" pitchFamily="34" charset="-128"/>
                <a:cs typeface="Arial"/>
              </a:rPr>
              <a:t>Int</a:t>
            </a:r>
            <a:r>
              <a:rPr lang="de-DE" altLang="de-DE" sz="1600" i="1" dirty="0">
                <a:solidFill>
                  <a:schemeClr val="tx1"/>
                </a:solidFill>
                <a:ea typeface="ＭＳ Ｐゴシック" panose="020B0600070205080204" pitchFamily="34" charset="-128"/>
                <a:cs typeface="Arial"/>
              </a:rPr>
              <a:t> 2013</a:t>
            </a:r>
          </a:p>
        </p:txBody>
      </p:sp>
      <p:sp>
        <p:nvSpPr>
          <p:cNvPr id="15364" name="Rectangle 3"/>
          <p:cNvSpPr>
            <a:spLocks noChangeArrowheads="1"/>
          </p:cNvSpPr>
          <p:nvPr/>
        </p:nvSpPr>
        <p:spPr bwMode="auto">
          <a:xfrm>
            <a:off x="0" y="-10795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de-DE" altLang="de-DE" sz="2400" b="1" u="sng" dirty="0">
                <a:solidFill>
                  <a:srgbClr val="005697"/>
                </a:solidFill>
                <a:latin typeface="+mn-lt"/>
              </a:rPr>
              <a:t>Arbeitslosigkeit</a:t>
            </a:r>
            <a:r>
              <a:rPr lang="de-DE" altLang="de-DE" sz="2400" b="1" dirty="0">
                <a:solidFill>
                  <a:srgbClr val="005697"/>
                </a:solidFill>
                <a:latin typeface="+mn-lt"/>
              </a:rPr>
              <a:t> und psychische Erkrankungen</a:t>
            </a:r>
          </a:p>
        </p:txBody>
      </p:sp>
      <p:sp>
        <p:nvSpPr>
          <p:cNvPr id="6" name="AutoShape 7"/>
          <p:cNvSpPr>
            <a:spLocks noChangeArrowheads="1"/>
          </p:cNvSpPr>
          <p:nvPr/>
        </p:nvSpPr>
        <p:spPr bwMode="auto">
          <a:xfrm>
            <a:off x="1457325" y="2763838"/>
            <a:ext cx="2006600" cy="1152525"/>
          </a:xfrm>
          <a:prstGeom prst="roundRect">
            <a:avLst>
              <a:gd name="adj" fmla="val 16667"/>
            </a:avLst>
          </a:prstGeom>
          <a:noFill/>
          <a:ln w="76200">
            <a:solidFill>
              <a:srgbClr val="DC070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de-DE">
              <a:latin typeface="+mn-lt"/>
            </a:endParaRPr>
          </a:p>
        </p:txBody>
      </p:sp>
      <p:sp>
        <p:nvSpPr>
          <p:cNvPr id="7" name="Text Box 8"/>
          <p:cNvSpPr txBox="1">
            <a:spLocks noChangeArrowheads="1"/>
          </p:cNvSpPr>
          <p:nvPr/>
        </p:nvSpPr>
        <p:spPr bwMode="auto">
          <a:xfrm>
            <a:off x="1723880" y="2958043"/>
            <a:ext cx="1531188"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de-DE" sz="2400" dirty="0">
                <a:latin typeface="+mn-lt"/>
                <a:cs typeface="Arial"/>
              </a:rPr>
              <a:t>Psychische</a:t>
            </a:r>
          </a:p>
          <a:p>
            <a:pPr algn="ctr"/>
            <a:r>
              <a:rPr lang="de-DE" sz="2400" dirty="0">
                <a:latin typeface="+mn-lt"/>
                <a:cs typeface="Arial"/>
              </a:rPr>
              <a:t>Krankheit</a:t>
            </a:r>
          </a:p>
        </p:txBody>
      </p:sp>
      <p:sp>
        <p:nvSpPr>
          <p:cNvPr id="8" name="AutoShape 9"/>
          <p:cNvSpPr>
            <a:spLocks noChangeArrowheads="1"/>
          </p:cNvSpPr>
          <p:nvPr/>
        </p:nvSpPr>
        <p:spPr bwMode="auto">
          <a:xfrm>
            <a:off x="5842000" y="2763838"/>
            <a:ext cx="2006600" cy="1152525"/>
          </a:xfrm>
          <a:prstGeom prst="roundRect">
            <a:avLst>
              <a:gd name="adj" fmla="val 16667"/>
            </a:avLst>
          </a:prstGeom>
          <a:noFill/>
          <a:ln w="76200">
            <a:solidFill>
              <a:srgbClr val="DC070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de-DE">
              <a:latin typeface="+mn-lt"/>
            </a:endParaRPr>
          </a:p>
        </p:txBody>
      </p:sp>
      <p:sp>
        <p:nvSpPr>
          <p:cNvPr id="9" name="Text Box 10"/>
          <p:cNvSpPr txBox="1">
            <a:spLocks noChangeArrowheads="1"/>
          </p:cNvSpPr>
          <p:nvPr/>
        </p:nvSpPr>
        <p:spPr bwMode="auto">
          <a:xfrm>
            <a:off x="6264022" y="2958043"/>
            <a:ext cx="1220256"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de-DE" sz="2400">
                <a:latin typeface="+mn-lt"/>
                <a:cs typeface="Arial"/>
              </a:rPr>
              <a:t>Arbeits-</a:t>
            </a:r>
          </a:p>
          <a:p>
            <a:pPr algn="ctr"/>
            <a:r>
              <a:rPr lang="de-DE" sz="2400">
                <a:latin typeface="+mn-lt"/>
                <a:cs typeface="Arial"/>
              </a:rPr>
              <a:t>losigkeit</a:t>
            </a:r>
          </a:p>
        </p:txBody>
      </p:sp>
      <p:sp>
        <p:nvSpPr>
          <p:cNvPr id="10" name="AutoShape 12"/>
          <p:cNvSpPr>
            <a:spLocks noChangeArrowheads="1"/>
          </p:cNvSpPr>
          <p:nvPr/>
        </p:nvSpPr>
        <p:spPr bwMode="auto">
          <a:xfrm>
            <a:off x="2341563" y="1492250"/>
            <a:ext cx="4972050" cy="1000125"/>
          </a:xfrm>
          <a:prstGeom prst="curvedDownArrow">
            <a:avLst>
              <a:gd name="adj1" fmla="val 99429"/>
              <a:gd name="adj2" fmla="val 198857"/>
              <a:gd name="adj3" fmla="val 33333"/>
            </a:avLst>
          </a:prstGeom>
          <a:solidFill>
            <a:srgbClr val="FF0000"/>
          </a:solidFill>
          <a:ln w="57150">
            <a:solidFill>
              <a:schemeClr val="bg2"/>
            </a:solidFill>
            <a:miter lim="800000"/>
            <a:headEnd/>
            <a:tailEnd/>
          </a:ln>
          <a:effectLst/>
        </p:spPr>
        <p:txBody>
          <a:bodyPr wrap="none" anchor="ctr"/>
          <a:lstStyle/>
          <a:p>
            <a:pPr algn="ctr"/>
            <a:endParaRPr lang="en-GB">
              <a:solidFill>
                <a:schemeClr val="bg2"/>
              </a:solidFill>
              <a:latin typeface="+mn-lt"/>
            </a:endParaRPr>
          </a:p>
        </p:txBody>
      </p:sp>
      <p:sp>
        <p:nvSpPr>
          <p:cNvPr id="11" name="AutoShape 13"/>
          <p:cNvSpPr>
            <a:spLocks noChangeArrowheads="1"/>
          </p:cNvSpPr>
          <p:nvPr/>
        </p:nvSpPr>
        <p:spPr bwMode="auto">
          <a:xfrm flipH="1" flipV="1">
            <a:off x="1939925" y="4298950"/>
            <a:ext cx="4972050" cy="1000125"/>
          </a:xfrm>
          <a:prstGeom prst="curvedDownArrow">
            <a:avLst>
              <a:gd name="adj1" fmla="val 99429"/>
              <a:gd name="adj2" fmla="val 198857"/>
              <a:gd name="adj3" fmla="val 33333"/>
            </a:avLst>
          </a:prstGeom>
          <a:solidFill>
            <a:schemeClr val="accent2">
              <a:lumMod val="75000"/>
            </a:schemeClr>
          </a:solidFill>
          <a:ln w="57150">
            <a:solidFill>
              <a:schemeClr val="bg2"/>
            </a:solidFill>
            <a:miter lim="800000"/>
            <a:headEnd/>
            <a:tailEnd/>
          </a:ln>
          <a:effectLst/>
        </p:spPr>
        <p:txBody>
          <a:bodyPr rot="10800000" wrap="none" anchor="ctr"/>
          <a:lstStyle/>
          <a:p>
            <a:pPr algn="ctr"/>
            <a:endParaRPr lang="en-GB">
              <a:solidFill>
                <a:schemeClr val="bg2"/>
              </a:solidFill>
              <a:latin typeface="+mn-lt"/>
            </a:endParaRPr>
          </a:p>
        </p:txBody>
      </p:sp>
      <p:sp>
        <p:nvSpPr>
          <p:cNvPr id="2" name="Textfeld 1"/>
          <p:cNvSpPr txBox="1"/>
          <p:nvPr/>
        </p:nvSpPr>
        <p:spPr>
          <a:xfrm>
            <a:off x="3563888" y="980728"/>
            <a:ext cx="1886053" cy="369332"/>
          </a:xfrm>
          <a:prstGeom prst="rect">
            <a:avLst/>
          </a:prstGeom>
          <a:noFill/>
        </p:spPr>
        <p:txBody>
          <a:bodyPr wrap="none" rtlCol="0">
            <a:spAutoFit/>
          </a:bodyPr>
          <a:lstStyle/>
          <a:p>
            <a:r>
              <a:rPr lang="de-DE" b="1" i="1" dirty="0">
                <a:latin typeface="+mn-lt"/>
                <a:cs typeface="Arial"/>
              </a:rPr>
              <a:t>Erhöht das Risiko</a:t>
            </a:r>
          </a:p>
        </p:txBody>
      </p:sp>
      <p:sp>
        <p:nvSpPr>
          <p:cNvPr id="12" name="Textfeld 11"/>
          <p:cNvSpPr txBox="1"/>
          <p:nvPr/>
        </p:nvSpPr>
        <p:spPr>
          <a:xfrm>
            <a:off x="3716288" y="5363924"/>
            <a:ext cx="1886053" cy="369332"/>
          </a:xfrm>
          <a:prstGeom prst="rect">
            <a:avLst/>
          </a:prstGeom>
          <a:noFill/>
        </p:spPr>
        <p:txBody>
          <a:bodyPr wrap="none" rtlCol="0">
            <a:spAutoFit/>
          </a:bodyPr>
          <a:lstStyle/>
          <a:p>
            <a:r>
              <a:rPr lang="de-DE" b="1" i="1" dirty="0">
                <a:latin typeface="+mn-lt"/>
                <a:cs typeface="Arial"/>
              </a:rPr>
              <a:t>Erhöht das Risiko</a:t>
            </a:r>
          </a:p>
        </p:txBody>
      </p:sp>
    </p:spTree>
    <p:extLst>
      <p:ext uri="{BB962C8B-B14F-4D97-AF65-F5344CB8AC3E}">
        <p14:creationId xmlns:p14="http://schemas.microsoft.com/office/powerpoint/2010/main" val="2164129792"/>
      </p:ext>
    </p:extLst>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ChangeArrowheads="1"/>
          </p:cNvSpPr>
          <p:nvPr/>
        </p:nvSpPr>
        <p:spPr bwMode="auto">
          <a:xfrm>
            <a:off x="22225" y="1196975"/>
            <a:ext cx="9144000" cy="295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endParaRPr lang="de-DE" altLang="de-DE" sz="3200" dirty="0">
              <a:solidFill>
                <a:srgbClr val="005697"/>
              </a:solidFill>
              <a:latin typeface="+mj-lt"/>
              <a:cs typeface="Arial"/>
            </a:endParaRPr>
          </a:p>
          <a:p>
            <a:pPr algn="ctr"/>
            <a:r>
              <a:rPr lang="de-DE" altLang="de-DE" sz="3200" dirty="0">
                <a:solidFill>
                  <a:srgbClr val="005697"/>
                </a:solidFill>
                <a:latin typeface="+mj-lt"/>
                <a:cs typeface="Arial"/>
              </a:rPr>
              <a:t>Einflussfaktoren</a:t>
            </a:r>
          </a:p>
          <a:p>
            <a:pPr algn="ctr"/>
            <a:r>
              <a:rPr lang="de-DE" altLang="de-DE" sz="3200" dirty="0">
                <a:solidFill>
                  <a:srgbClr val="005697"/>
                </a:solidFill>
                <a:latin typeface="+mj-lt"/>
                <a:cs typeface="Arial"/>
              </a:rPr>
              <a:t>auf die Rückkehr an den Arbeitsplatz:</a:t>
            </a:r>
          </a:p>
          <a:p>
            <a:pPr algn="ctr"/>
            <a:endParaRPr lang="de-DE" altLang="de-DE" sz="3200" dirty="0">
              <a:solidFill>
                <a:srgbClr val="005697"/>
              </a:solidFill>
              <a:latin typeface="+mj-lt"/>
              <a:cs typeface="Arial"/>
            </a:endParaRPr>
          </a:p>
          <a:p>
            <a:pPr algn="ctr"/>
            <a:r>
              <a:rPr lang="de-DE" altLang="de-DE" sz="3200" dirty="0">
                <a:solidFill>
                  <a:srgbClr val="005697"/>
                </a:solidFill>
                <a:latin typeface="+mj-lt"/>
                <a:cs typeface="Arial"/>
              </a:rPr>
              <a:t>Bedürfnisse und Wünsche der Patienten</a:t>
            </a:r>
          </a:p>
          <a:p>
            <a:pPr algn="ctr"/>
            <a:r>
              <a:rPr lang="de-DE" altLang="de-DE" sz="3200" dirty="0">
                <a:solidFill>
                  <a:srgbClr val="005697"/>
                </a:solidFill>
                <a:latin typeface="+mj-lt"/>
                <a:cs typeface="Arial"/>
              </a:rPr>
              <a:t>(</a:t>
            </a:r>
            <a:r>
              <a:rPr lang="de-DE" altLang="de-DE" sz="3200" u="sng" dirty="0">
                <a:solidFill>
                  <a:srgbClr val="005697"/>
                </a:solidFill>
                <a:latin typeface="+mj-lt"/>
                <a:cs typeface="Arial"/>
              </a:rPr>
              <a:t>qualitative</a:t>
            </a:r>
            <a:r>
              <a:rPr lang="de-DE" altLang="de-DE" sz="3200" dirty="0">
                <a:solidFill>
                  <a:srgbClr val="005697"/>
                </a:solidFill>
                <a:latin typeface="+mj-lt"/>
                <a:cs typeface="Arial"/>
              </a:rPr>
              <a:t> Interview-Studien)</a:t>
            </a:r>
          </a:p>
        </p:txBody>
      </p:sp>
      <p:sp>
        <p:nvSpPr>
          <p:cNvPr id="2" name="Foliennummernplatzhalter 1"/>
          <p:cNvSpPr>
            <a:spLocks noGrp="1"/>
          </p:cNvSpPr>
          <p:nvPr>
            <p:ph type="sldNum" sz="quarter" idx="12"/>
          </p:nvPr>
        </p:nvSpPr>
        <p:spPr/>
        <p:txBody>
          <a:bodyPr/>
          <a:lstStyle/>
          <a:p>
            <a:pPr>
              <a:defRPr/>
            </a:pPr>
            <a:fld id="{3A80BCEC-0837-45D1-98F8-59D25F950149}" type="slidenum">
              <a:rPr lang="en-US" altLang="de-DE" smtClean="0"/>
              <a:pPr>
                <a:defRPr/>
              </a:pPr>
              <a:t>9</a:t>
            </a:fld>
            <a:endParaRPr lang="en-US" altLang="de-DE"/>
          </a:p>
        </p:txBody>
      </p:sp>
    </p:spTree>
    <p:extLst>
      <p:ext uri="{BB962C8B-B14F-4D97-AF65-F5344CB8AC3E}">
        <p14:creationId xmlns:p14="http://schemas.microsoft.com/office/powerpoint/2010/main" val="1941382588"/>
      </p:ext>
    </p:extLst>
  </p:cSld>
  <p:clrMapOvr>
    <a:masterClrMapping/>
  </p:clrMapOvr>
  <p:transition>
    <p:cut/>
  </p:transition>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3726</Words>
  <Application>Microsoft Office PowerPoint</Application>
  <PresentationFormat>Bildschirmpräsentation (4:3)</PresentationFormat>
  <Paragraphs>496</Paragraphs>
  <Slides>52</Slides>
  <Notes>29</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52</vt:i4>
      </vt:variant>
    </vt:vector>
  </HeadingPairs>
  <TitlesOfParts>
    <vt:vector size="59" baseType="lpstr">
      <vt:lpstr>Arial</vt:lpstr>
      <vt:lpstr>Calibri</vt:lpstr>
      <vt:lpstr>Segoe UI</vt:lpstr>
      <vt:lpstr>Symbol</vt:lpstr>
      <vt:lpstr>Times</vt:lpstr>
      <vt:lpstr>Wingdings</vt:lpstr>
      <vt:lpstr>Larissa</vt:lpstr>
      <vt:lpstr>PowerPoint-Präsentation</vt:lpstr>
      <vt:lpstr>PowerPoint-Präsentation</vt:lpstr>
      <vt:lpstr>Teil 1  - Einführung</vt:lpstr>
      <vt:lpstr>PowerPoint-Präsentation</vt:lpstr>
      <vt:lpstr>PowerPoint-Präsentation</vt:lpstr>
      <vt:lpstr>PowerPoint-Präsentation</vt:lpstr>
      <vt:lpstr>Erwerbsminderung nach Diagnosen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Zusammenfassung „Rückkehr zur Arbeit“</vt:lpstr>
      <vt:lpstr>Ergänzung</vt:lpstr>
      <vt:lpstr>Erwerbsminderung nach Diagnosen - aufgegliedert</vt:lpstr>
      <vt:lpstr>Teil 2  – Handlungsleitfaden</vt:lpstr>
      <vt:lpstr>Studie zur Rückkehr an den Arbeitsplatz nach psychischer Krise  Forschung des Instituts für Arbeits-, Sozial- und Umweltmedizin der Universität Düsseldorf</vt:lpstr>
      <vt:lpstr>PowerPoint-Präsentation</vt:lpstr>
      <vt:lpstr>Handlungsleitfaden</vt:lpstr>
      <vt:lpstr>Ergebnisse</vt:lpstr>
      <vt:lpstr>Ergebnisse</vt:lpstr>
      <vt:lpstr>Gesprächsleitfaden für das Gespräch mit der rückkehrenden Person I</vt:lpstr>
      <vt:lpstr>Gesprächsleitfaden für das Gespräch mit der rückkehrenden Person II</vt:lpstr>
      <vt:lpstr>PowerPoint-Präsentation</vt:lpstr>
      <vt:lpstr>PowerPoint-Präsentation</vt:lpstr>
      <vt:lpstr>Teil 3  - Gesprächssimulation</vt:lpstr>
      <vt:lpstr>Gesprächssimulation A</vt:lpstr>
      <vt:lpstr>Gesprächssimulation A</vt:lpstr>
      <vt:lpstr>Gesprächssimulation B</vt:lpstr>
      <vt:lpstr>Gesprächssimulation B </vt:lpstr>
      <vt:lpstr>Durchführung der Gesprächssimulation</vt:lpstr>
      <vt:lpstr>PowerPoint-Präsentation</vt:lpstr>
      <vt:lpstr>Pilotstudie</vt:lpstr>
      <vt:lpstr>Vielen Dank für Ihre Unterstützung!</vt:lpstr>
      <vt:lpstr>Gesprächssimulation B</vt:lpstr>
      <vt:lpstr>Entwicklung von Lösungsvorschlägen</vt:lpstr>
      <vt:lpstr>Offenlegung</vt:lpstr>
      <vt:lpstr>PowerPoint-Präsentation</vt:lpstr>
      <vt:lpstr>Stufenweise Wiedereingliederung</vt:lpstr>
      <vt:lpstr>PowerPoint-Präsentation</vt:lpstr>
    </vt:vector>
  </TitlesOfParts>
  <Company>UKD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Rückkehr an den Arbeitsplatz nach psychischer Krise</dc:title>
  <dc:creator>UKD</dc:creator>
  <cp:lastModifiedBy>Lisa Guthardt</cp:lastModifiedBy>
  <cp:revision>179</cp:revision>
  <cp:lastPrinted>2019-10-30T13:59:56Z</cp:lastPrinted>
  <dcterms:created xsi:type="dcterms:W3CDTF">2019-08-12T11:18:41Z</dcterms:created>
  <dcterms:modified xsi:type="dcterms:W3CDTF">2021-02-24T09:21:08Z</dcterms:modified>
</cp:coreProperties>
</file>